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13"/>
  </p:notesMasterIdLst>
  <p:handoutMasterIdLst>
    <p:handoutMasterId r:id="rId14"/>
  </p:handoutMasterIdLst>
  <p:sldIdLst>
    <p:sldId id="367" r:id="rId2"/>
    <p:sldId id="366" r:id="rId3"/>
    <p:sldId id="368" r:id="rId4"/>
    <p:sldId id="351" r:id="rId5"/>
    <p:sldId id="362" r:id="rId6"/>
    <p:sldId id="353" r:id="rId7"/>
    <p:sldId id="359" r:id="rId8"/>
    <p:sldId id="355" r:id="rId9"/>
    <p:sldId id="356" r:id="rId10"/>
    <p:sldId id="357" r:id="rId11"/>
    <p:sldId id="358"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8DC65111-6918-4BC1-BBE1-0254D861BFB9}">
          <p14:sldIdLst>
            <p14:sldId id="367"/>
            <p14:sldId id="366"/>
            <p14:sldId id="368"/>
            <p14:sldId id="351"/>
            <p14:sldId id="362"/>
            <p14:sldId id="353"/>
            <p14:sldId id="359"/>
            <p14:sldId id="355"/>
            <p14:sldId id="356"/>
            <p14:sldId id="357"/>
            <p14:sldId id="35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00"/>
    <a:srgbClr val="232896"/>
    <a:srgbClr val="282828"/>
    <a:srgbClr val="E42313"/>
    <a:srgbClr val="ED1C24"/>
    <a:srgbClr val="ED1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1ED0E-B619-4E36-B2FB-42C989A7D77E}" v="6" dt="2022-07-29T11:56:06.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1026"/>
  </p:normalViewPr>
  <p:slideViewPr>
    <p:cSldViewPr snapToGrid="0">
      <p:cViewPr varScale="1">
        <p:scale>
          <a:sx n="76" d="100"/>
          <a:sy n="76" d="100"/>
        </p:scale>
        <p:origin x="900" y="78"/>
      </p:cViewPr>
      <p:guideLst>
        <p:guide orient="horz" pos="2160"/>
        <p:guide pos="2880"/>
        <p:guide orient="horz" pos="1620"/>
      </p:guideLst>
    </p:cSldViewPr>
  </p:slideViewPr>
  <p:notesTextViewPr>
    <p:cViewPr>
      <p:scale>
        <a:sx n="70" d="100"/>
        <a:sy n="70" d="100"/>
      </p:scale>
      <p:origin x="0" y="0"/>
    </p:cViewPr>
  </p:notesTextViewPr>
  <p:sorterViewPr>
    <p:cViewPr>
      <p:scale>
        <a:sx n="66" d="100"/>
        <a:sy n="66" d="100"/>
      </p:scale>
      <p:origin x="0" y="0"/>
    </p:cViewPr>
  </p:sorterViewPr>
  <p:notesViewPr>
    <p:cSldViewPr snapToGrid="0">
      <p:cViewPr varScale="1">
        <p:scale>
          <a:sx n="156" d="100"/>
          <a:sy n="156" d="100"/>
        </p:scale>
        <p:origin x="32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8CE88-2F2C-7748-95E7-C310FEBD56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834ABF-31B0-3D4E-8F90-B71312259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351C4-2D0B-D646-84CD-C8183F9F886D}" type="datetimeFigureOut">
              <a:rPr lang="en-US" smtClean="0"/>
              <a:pPr/>
              <a:t>7/29/2022</a:t>
            </a:fld>
            <a:endParaRPr lang="en-US"/>
          </a:p>
        </p:txBody>
      </p:sp>
      <p:sp>
        <p:nvSpPr>
          <p:cNvPr id="4" name="Footer Placeholder 3">
            <a:extLst>
              <a:ext uri="{FF2B5EF4-FFF2-40B4-BE49-F238E27FC236}">
                <a16:creationId xmlns:a16="http://schemas.microsoft.com/office/drawing/2014/main" id="{D786FC53-F433-E64F-B25C-9296B138A0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766C55-F943-6041-A2C1-2FDC427A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7DD33C-6564-0B41-A9B0-14BCD17ABB73}" type="slidenum">
              <a:rPr lang="en-US" smtClean="0"/>
              <a:pPr/>
              <a:t>‹#›</a:t>
            </a:fld>
            <a:endParaRPr lang="en-US"/>
          </a:p>
        </p:txBody>
      </p:sp>
    </p:spTree>
    <p:extLst>
      <p:ext uri="{BB962C8B-B14F-4D97-AF65-F5344CB8AC3E}">
        <p14:creationId xmlns:p14="http://schemas.microsoft.com/office/powerpoint/2010/main" val="95237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CEF-2CD6-4F96-955C-4BA8D3413BA3}" type="datetimeFigureOut">
              <a:rPr lang="en-GB" smtClean="0"/>
              <a:t>29/07/2022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E3412-76D4-4718-950C-B7CB8C80B2F2}" type="slidenum">
              <a:rPr lang="en-GB" smtClean="0"/>
              <a:t>‹#›</a:t>
            </a:fld>
            <a:endParaRPr lang="en-GB"/>
          </a:p>
        </p:txBody>
      </p:sp>
    </p:spTree>
    <p:extLst>
      <p:ext uri="{BB962C8B-B14F-4D97-AF65-F5344CB8AC3E}">
        <p14:creationId xmlns:p14="http://schemas.microsoft.com/office/powerpoint/2010/main" val="1115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cy-GB" dirty="0"/>
          </a:p>
        </p:txBody>
      </p:sp>
      <p:sp>
        <p:nvSpPr>
          <p:cNvPr id="4" name="Dalfan Rhif y Sleid 3"/>
          <p:cNvSpPr>
            <a:spLocks noGrp="1"/>
          </p:cNvSpPr>
          <p:nvPr>
            <p:ph type="sldNum" sz="quarter" idx="5"/>
          </p:nvPr>
        </p:nvSpPr>
        <p:spPr/>
        <p:txBody>
          <a:bodyPr/>
          <a:lstStyle/>
          <a:p>
            <a:fld id="{E12E3412-76D4-4718-950C-B7CB8C80B2F2}" type="slidenum">
              <a:rPr lang="en-GB" smtClean="0"/>
              <a:t>1</a:t>
            </a:fld>
            <a:endParaRPr lang="en-GB"/>
          </a:p>
        </p:txBody>
      </p:sp>
    </p:spTree>
    <p:extLst>
      <p:ext uri="{BB962C8B-B14F-4D97-AF65-F5344CB8AC3E}">
        <p14:creationId xmlns:p14="http://schemas.microsoft.com/office/powerpoint/2010/main" val="255787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t>Gofynnwch i’r myfyrwyr ‘Beth yw eich barn am ffiseg yn awr?’ a ‘Sut y gallai ffiseg helpu gyda’ch dyfodol?’. Gofynnwch i’r myfyrwyr gofnodi a dangos eu hatebion. A oes unrhyw rai o’u safbwyntiau am ffiseg wedi newid o ganlyniad i’r trafodaethau? Rhowch y rhain i gyd mewn un lle.</a:t>
            </a:r>
            <a:endParaRPr lang="cy-GB" noProof="0" dirty="0">
              <a:cs typeface="Calibri"/>
            </a:endParaRPr>
          </a:p>
          <a:p>
            <a:endParaRPr lang="cy-GB" noProof="0" dirty="0">
              <a:cs typeface="Calibri"/>
            </a:endParaRPr>
          </a:p>
          <a:p>
            <a:r>
              <a:rPr lang="cy-GB" noProof="0" dirty="0"/>
              <a:t>Yna – mae’n amser trafod: </a:t>
            </a:r>
            <a:endParaRPr lang="cy-GB" noProof="0" dirty="0">
              <a:cs typeface="Calibri"/>
            </a:endParaRPr>
          </a:p>
          <a:p>
            <a:r>
              <a:rPr lang="cy-GB" noProof="0" dirty="0"/>
              <a:t>- A ydynt yn meddwl bod ffiseg yn ddiddorol a/neu’n gyffrous? Pam? Pam ddim? </a:t>
            </a:r>
            <a:endParaRPr lang="cy-GB" noProof="0" dirty="0">
              <a:cs typeface="Calibri"/>
            </a:endParaRPr>
          </a:p>
          <a:p>
            <a:r>
              <a:rPr lang="cy-GB" noProof="0" dirty="0"/>
              <a:t>- Pa fath o ddyfodol y maent am ei gael? A ydynt yn meddwl bod ffiseg yn rhan ohono? A ydynt yn meddwl bod ffiseg yn addas iddyn nhw? Pam? Pam ddim? </a:t>
            </a:r>
            <a:endParaRPr lang="cy-GB" noProof="0" dirty="0">
              <a:cs typeface="Calibri"/>
            </a:endParaRPr>
          </a:p>
          <a:p>
            <a:r>
              <a:rPr lang="cy-GB" noProof="0" dirty="0"/>
              <a:t>- Pa fath o bobl sy’n astudio ffiseg, yn eu barn nhw? Pam? </a:t>
            </a:r>
            <a:endParaRPr lang="cy-GB" noProof="0" dirty="0">
              <a:cs typeface="Calibri"/>
            </a:endParaRPr>
          </a:p>
          <a:p>
            <a:r>
              <a:rPr lang="cy-GB" noProof="0" dirty="0"/>
              <a:t>- A allant feddwl am unrhyw swyddi y gallent eu cael gyda chymhwyster ffiseg?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11</a:t>
            </a:fld>
            <a:endParaRPr lang="en-GB"/>
          </a:p>
        </p:txBody>
      </p:sp>
    </p:spTree>
    <p:extLst>
      <p:ext uri="{BB962C8B-B14F-4D97-AF65-F5344CB8AC3E}">
        <p14:creationId xmlns:p14="http://schemas.microsoft.com/office/powerpoint/2010/main" val="343548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12E3412-76D4-4718-950C-B7CB8C80B2F2}" type="slidenum">
              <a:rPr lang="en-GB" smtClean="0"/>
              <a:t>2</a:t>
            </a:fld>
            <a:endParaRPr lang="en-GB"/>
          </a:p>
        </p:txBody>
      </p:sp>
    </p:spTree>
    <p:extLst>
      <p:ext uri="{BB962C8B-B14F-4D97-AF65-F5344CB8AC3E}">
        <p14:creationId xmlns:p14="http://schemas.microsoft.com/office/powerpoint/2010/main" val="208905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cy-GB"/>
          </a:p>
        </p:txBody>
      </p:sp>
      <p:sp>
        <p:nvSpPr>
          <p:cNvPr id="4" name="Dalfan Rhif y Sleid 3"/>
          <p:cNvSpPr>
            <a:spLocks noGrp="1"/>
          </p:cNvSpPr>
          <p:nvPr>
            <p:ph type="sldNum" sz="quarter" idx="5"/>
          </p:nvPr>
        </p:nvSpPr>
        <p:spPr/>
        <p:txBody>
          <a:bodyPr/>
          <a:lstStyle/>
          <a:p>
            <a:fld id="{E12E3412-76D4-4718-950C-B7CB8C80B2F2}" type="slidenum">
              <a:rPr lang="en-GB" smtClean="0"/>
              <a:t>3</a:t>
            </a:fld>
            <a:endParaRPr lang="en-GB"/>
          </a:p>
        </p:txBody>
      </p:sp>
    </p:spTree>
    <p:extLst>
      <p:ext uri="{BB962C8B-B14F-4D97-AF65-F5344CB8AC3E}">
        <p14:creationId xmlns:p14="http://schemas.microsoft.com/office/powerpoint/2010/main" val="67339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cy-GB" dirty="0">
                <a:ea typeface="+mn-lt"/>
                <a:cs typeface="+mn-lt"/>
              </a:rPr>
              <a:t>Mae’r wers hon wedi’i bwriadu ar gyfer myfyrwyr 12 – 15 oed. Ei nod yw herio’r stereoteipiau neu’r safbwyntiau cyfyng sydd gan fyfyrwyr yn aml ynghylch pwy sy’n astudio ffiseg ac i ble y gall ffiseg eich arwain. Mae’n defnyddio’r proffiliau o lyfryn gyrfaoedd Torrwch y Ffiniau i ddangos: </a:t>
            </a:r>
          </a:p>
          <a:p>
            <a:pPr marL="171450" indent="-171450">
              <a:lnSpc>
                <a:spcPct val="100000"/>
              </a:lnSpc>
              <a:spcBef>
                <a:spcPts val="0"/>
              </a:spcBef>
              <a:buFont typeface="Symbol,Sans-Serif"/>
              <a:buChar char="•"/>
            </a:pPr>
            <a:r>
              <a:rPr lang="cy-GB" dirty="0">
                <a:ea typeface="+mn-lt"/>
                <a:cs typeface="+mn-lt"/>
              </a:rPr>
              <a:t>Bod astudio ffiseg yn galluogi pobl ifanc i newid y byd</a:t>
            </a:r>
          </a:p>
          <a:p>
            <a:pPr marL="171450" indent="-171450">
              <a:lnSpc>
                <a:spcPct val="100000"/>
              </a:lnSpc>
              <a:spcBef>
                <a:spcPts val="0"/>
              </a:spcBef>
              <a:buFont typeface="Symbol,Sans-Serif"/>
              <a:buChar char="•"/>
            </a:pPr>
            <a:r>
              <a:rPr lang="cy-GB" dirty="0">
                <a:ea typeface="+mn-lt"/>
                <a:cs typeface="+mn-lt"/>
              </a:rPr>
              <a:t>Bod ffiseg yn addas i bobl o bob math</a:t>
            </a:r>
          </a:p>
          <a:p>
            <a:pPr marL="171450" indent="-171450">
              <a:lnSpc>
                <a:spcPct val="100000"/>
              </a:lnSpc>
              <a:spcBef>
                <a:spcPts val="0"/>
              </a:spcBef>
              <a:buFont typeface="Symbol,Sans-Serif"/>
              <a:buChar char="•"/>
            </a:pPr>
            <a:r>
              <a:rPr lang="cy-GB" dirty="0">
                <a:ea typeface="+mn-lt"/>
                <a:cs typeface="+mn-lt"/>
              </a:rPr>
              <a:t>Bod ffiseg yn dibynnu ar waith tîm a safbwyntiau amrywiol</a:t>
            </a:r>
          </a:p>
          <a:p>
            <a:pPr marL="171450" indent="-171450">
              <a:lnSpc>
                <a:spcPct val="100000"/>
              </a:lnSpc>
              <a:spcBef>
                <a:spcPts val="0"/>
              </a:spcBef>
              <a:buFont typeface="Symbol,Sans-Serif"/>
              <a:buChar char="•"/>
            </a:pPr>
            <a:r>
              <a:rPr lang="cy-GB" dirty="0">
                <a:ea typeface="+mn-lt"/>
                <a:cs typeface="+mn-lt"/>
              </a:rPr>
              <a:t>Nad bod yn ffisegydd yw’r unig opsiwn o ran gyrfa sydd ar gael i fyfyrwyr ffiseg</a:t>
            </a:r>
          </a:p>
          <a:p>
            <a:pPr marL="171450" indent="-171450">
              <a:lnSpc>
                <a:spcPct val="100000"/>
              </a:lnSpc>
              <a:spcBef>
                <a:spcPts val="0"/>
              </a:spcBef>
              <a:buFont typeface="Symbol,Sans-Serif"/>
              <a:buChar char="•"/>
            </a:pPr>
            <a:r>
              <a:rPr lang="cy-GB" dirty="0">
                <a:ea typeface="+mn-lt"/>
                <a:cs typeface="+mn-lt"/>
              </a:rPr>
              <a:t>Bod ffiseg yn agor y drws i lawer o ddewisiadau o ran gyrfa sy’n sefydlog ac sy’n talu’n dda, drwy lwybrau academaidd, llwybrau technegol a llwybrau cymhwysol/hyfforddiant seiliedig ar waith. </a:t>
            </a:r>
          </a:p>
          <a:p>
            <a:pPr>
              <a:lnSpc>
                <a:spcPct val="100000"/>
              </a:lnSpc>
              <a:spcBef>
                <a:spcPts val="0"/>
              </a:spcBef>
            </a:pPr>
            <a:endParaRPr lang="cy-GB" dirty="0">
              <a:ea typeface="+mn-lt"/>
              <a:cs typeface="+mn-lt"/>
            </a:endParaRPr>
          </a:p>
          <a:p>
            <a:pPr>
              <a:lnSpc>
                <a:spcPct val="100000"/>
              </a:lnSpc>
              <a:spcBef>
                <a:spcPts val="0"/>
              </a:spcBef>
            </a:pPr>
            <a:r>
              <a:rPr lang="cy-GB" dirty="0">
                <a:ea typeface="+mn-lt"/>
                <a:cs typeface="+mn-lt"/>
              </a:rPr>
              <a:t>Mae’r ddogfen </a:t>
            </a:r>
            <a:r>
              <a:rPr lang="cy-GB" dirty="0">
                <a:solidFill>
                  <a:srgbClr val="FF0000"/>
                </a:solidFill>
              </a:rPr>
              <a:t>“Torrwch y Ffiniau o ran gyrfaoedd – arweiniad i athrawon” </a:t>
            </a:r>
            <a:r>
              <a:rPr lang="cy-GB" dirty="0">
                <a:ea typeface="+mn-lt"/>
                <a:cs typeface="+mn-lt"/>
              </a:rPr>
              <a:t>yn cynnwys rhagor o wybodaeth am yr ymgyrch Torrwch y Ffiniau. </a:t>
            </a:r>
            <a:endParaRPr lang="cy-GB" dirty="0"/>
          </a:p>
          <a:p>
            <a:pPr>
              <a:lnSpc>
                <a:spcPct val="100000"/>
              </a:lnSpc>
              <a:spcBef>
                <a:spcPts val="0"/>
              </a:spcBef>
            </a:pPr>
            <a:r>
              <a:rPr lang="cy-GB" dirty="0">
                <a:ea typeface="+mn-lt"/>
                <a:cs typeface="+mn-lt"/>
              </a:rPr>
              <a:t>Mae’r amserau a nodwyd ar gyfer y gweithgareddau isod yn hyblyg fel eu bod yn addas i’ch dosbarth a’r amser sydd ar gael.</a:t>
            </a:r>
          </a:p>
          <a:p>
            <a:pPr>
              <a:lnSpc>
                <a:spcPct val="100000"/>
              </a:lnSpc>
              <a:spcBef>
                <a:spcPts val="0"/>
              </a:spcBef>
            </a:pPr>
            <a:r>
              <a:rPr lang="cy-GB" dirty="0">
                <a:ea typeface="+mn-lt"/>
                <a:cs typeface="+mn-lt"/>
              </a:rPr>
              <a:t>Bydd angen y canlynol arnoch:</a:t>
            </a:r>
          </a:p>
          <a:p>
            <a:pPr marL="171450" indent="-171450">
              <a:lnSpc>
                <a:spcPct val="100000"/>
              </a:lnSpc>
              <a:spcBef>
                <a:spcPts val="0"/>
              </a:spcBef>
              <a:buFont typeface="Symbol,Sans-Serif"/>
              <a:buChar char="•"/>
            </a:pPr>
            <a:r>
              <a:rPr lang="cy-GB" dirty="0">
                <a:ea typeface="+mn-lt"/>
                <a:cs typeface="+mn-lt"/>
              </a:rPr>
              <a:t>Pinnau ysgrifennu</a:t>
            </a:r>
          </a:p>
          <a:p>
            <a:pPr marL="171450" indent="-171450">
              <a:lnSpc>
                <a:spcPct val="100000"/>
              </a:lnSpc>
              <a:spcBef>
                <a:spcPts val="0"/>
              </a:spcBef>
              <a:buFont typeface="Symbol,Sans-Serif"/>
              <a:buChar char="•"/>
            </a:pPr>
            <a:r>
              <a:rPr lang="cy-GB" dirty="0">
                <a:ea typeface="+mn-lt"/>
                <a:cs typeface="+mn-lt"/>
              </a:rPr>
              <a:t>Nodiadau gludiog</a:t>
            </a:r>
          </a:p>
          <a:p>
            <a:pPr marL="171450" indent="-171450">
              <a:lnSpc>
                <a:spcPct val="100000"/>
              </a:lnSpc>
              <a:spcBef>
                <a:spcPts val="0"/>
              </a:spcBef>
              <a:buFont typeface="Symbol,Sans-Serif"/>
              <a:buChar char="•"/>
            </a:pPr>
            <a:r>
              <a:rPr lang="cy-GB" dirty="0">
                <a:ea typeface="+mn-lt"/>
                <a:cs typeface="+mn-lt"/>
              </a:rPr>
              <a:t>Copïau wedi’u hargraffu o bob proffil</a:t>
            </a:r>
          </a:p>
          <a:p>
            <a:pPr marL="171450" indent="-171450">
              <a:lnSpc>
                <a:spcPct val="100000"/>
              </a:lnSpc>
              <a:spcBef>
                <a:spcPts val="0"/>
              </a:spcBef>
              <a:buFont typeface="Symbol,Sans-Serif"/>
              <a:buChar char="•"/>
            </a:pPr>
            <a:r>
              <a:rPr lang="cy-GB" dirty="0">
                <a:ea typeface="+mn-lt"/>
                <a:cs typeface="+mn-lt"/>
              </a:rPr>
              <a:t>Copi wedi’i argraffu o’r tabl ar sleid 6</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4</a:t>
            </a:fld>
            <a:endParaRPr lang="en-GB"/>
          </a:p>
        </p:txBody>
      </p:sp>
    </p:spTree>
    <p:extLst>
      <p:ext uri="{BB962C8B-B14F-4D97-AF65-F5344CB8AC3E}">
        <p14:creationId xmlns:p14="http://schemas.microsoft.com/office/powerpoint/2010/main" val="103815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Beth </a:t>
            </a:r>
            <a:r>
              <a:rPr lang="en-US" sz="1200" dirty="0" err="1">
                <a:cs typeface="Calibri"/>
              </a:rPr>
              <a:t>yw</a:t>
            </a:r>
            <a:r>
              <a:rPr lang="en-US" sz="1200" dirty="0">
                <a:cs typeface="Calibri"/>
              </a:rPr>
              <a:t> </a:t>
            </a:r>
            <a:r>
              <a:rPr lang="en-US" sz="1200" dirty="0" err="1">
                <a:cs typeface="Calibri"/>
              </a:rPr>
              <a:t>eich</a:t>
            </a:r>
            <a:r>
              <a:rPr lang="en-US" sz="1200" dirty="0">
                <a:cs typeface="Calibri"/>
              </a:rPr>
              <a:t> barn am </a:t>
            </a:r>
            <a:r>
              <a:rPr lang="en-US" sz="1200" dirty="0" err="1">
                <a:cs typeface="Calibri"/>
              </a:rPr>
              <a:t>ffiseg</a:t>
            </a:r>
            <a:r>
              <a:rPr lang="en-US" sz="1200" dirty="0">
                <a:cs typeface="Calibri"/>
              </a:rPr>
              <a:t>? </a:t>
            </a:r>
          </a:p>
          <a:p>
            <a:endParaRPr lang="cy-GB" noProof="0" dirty="0">
              <a:cs typeface="Calibri"/>
            </a:endParaRPr>
          </a:p>
          <a:p>
            <a:r>
              <a:rPr lang="cy-GB" noProof="0" dirty="0">
                <a:cs typeface="Calibri"/>
              </a:rPr>
              <a:t>Mae hwn yn gyfle i fyfyrwyr ystyried eu barn ar hyn o bryd am ffiseg, a yw’n addas iddyn nhw, a pha rôl sydd gan ffiseg i’w chwarae yn eu dyfodol.  </a:t>
            </a:r>
            <a:endParaRPr lang="cy-GB" noProof="0" dirty="0"/>
          </a:p>
          <a:p>
            <a:endParaRPr lang="cy-GB" noProof="0" dirty="0">
              <a:cs typeface="Calibri"/>
            </a:endParaRPr>
          </a:p>
          <a:p>
            <a:r>
              <a:rPr lang="cy-GB" noProof="0" dirty="0"/>
              <a:t>‘Beth yw eich barn am ffiseg?’ Gofynnwch i’r myfyrwyr gofnodi a dangos beth sy’n dod i’w meddwl pan fyddant yn meddwl am ffiseg. Rhowch y nodiadau hyn i gyd mewn un lle.</a:t>
            </a:r>
            <a:endParaRPr lang="cy-GB" noProof="0" dirty="0">
              <a:cs typeface="Calibri"/>
            </a:endParaRPr>
          </a:p>
          <a:p>
            <a:endParaRPr lang="cy-GB" noProof="0" dirty="0">
              <a:cs typeface="Calibri"/>
            </a:endParaRPr>
          </a:p>
          <a:p>
            <a:r>
              <a:rPr lang="cy-GB" noProof="0" dirty="0"/>
              <a:t>Defnyddiwch y gweithgaredd hwn fel cyfle i’r myfyrwyr gymryd perchnogaeth ar weddill y wers. </a:t>
            </a:r>
            <a:endParaRPr lang="cy-GB" noProof="0" dirty="0">
              <a:cs typeface="Calibri"/>
            </a:endParaRPr>
          </a:p>
          <a:p>
            <a:endParaRPr lang="cy-GB" noProof="0" dirty="0"/>
          </a:p>
          <a:p>
            <a:r>
              <a:rPr lang="cy-GB" noProof="0" dirty="0"/>
              <a:t>Gadewch i’r myfyrwyr ysgrifennu atebion eang sy’n cynnwys ystyried swyddi, ffordd o fyw, teulu a ffrindiau, dyheadau a chyflawniadau. </a:t>
            </a:r>
            <a:endParaRPr lang="cy-GB" noProof="0" dirty="0">
              <a:cs typeface="Calibri"/>
            </a:endParaRPr>
          </a:p>
          <a:p>
            <a:endParaRPr lang="cy-GB" noProof="0" dirty="0">
              <a:cs typeface="Calibri"/>
            </a:endParaRPr>
          </a:p>
          <a:p>
            <a:r>
              <a:rPr lang="cy-GB" noProof="0" dirty="0">
                <a:cs typeface="Calibri"/>
              </a:rPr>
              <a:t>Yna – mae’n amser trafod: </a:t>
            </a:r>
          </a:p>
          <a:p>
            <a:r>
              <a:rPr lang="cy-GB" noProof="0" dirty="0">
                <a:cs typeface="Calibri"/>
              </a:rPr>
              <a:t>- Beth sy’n dod i’w meddwl gyntaf pan fyddant yn meddwl am ffiseg? A ydynt yn meddwl bod ffiseg yn ddiddorol a/neu’n gyffrous? Pam? Pam ddim? </a:t>
            </a:r>
          </a:p>
          <a:p>
            <a:r>
              <a:rPr lang="cy-GB" noProof="0" dirty="0">
                <a:cs typeface="Calibri"/>
              </a:rPr>
              <a:t>- Pa fath o ddyfodol y maent am ei gael? A ydynt yn meddwl bod ffiseg yn rhan ohono? A ydynt yn meddwl bod ffiseg yn addas iddyn nhw? Pam? Pam ddim? </a:t>
            </a:r>
            <a:endParaRPr lang="cy-GB" noProof="0" dirty="0"/>
          </a:p>
          <a:p>
            <a:r>
              <a:rPr lang="cy-GB" noProof="0" dirty="0">
                <a:cs typeface="Calibri"/>
              </a:rPr>
              <a:t>- Pa fath o bobl sy’n astudio ffiseg, yn eu barn nhw? Pam? </a:t>
            </a:r>
            <a:endParaRPr lang="cy-GB" noProof="0" dirty="0"/>
          </a:p>
          <a:p>
            <a:r>
              <a:rPr lang="cy-GB" noProof="0" dirty="0">
                <a:cs typeface="Calibri"/>
              </a:rPr>
              <a:t>- A allant feddwl am unrhyw swyddi y gallent eu cael gyda chymhwyster ffiseg? </a:t>
            </a:r>
            <a:endParaRPr lang="cy-GB" noProof="0" dirty="0"/>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5</a:t>
            </a:fld>
            <a:endParaRPr lang="en-GB"/>
          </a:p>
        </p:txBody>
      </p:sp>
    </p:spTree>
    <p:extLst>
      <p:ext uri="{BB962C8B-B14F-4D97-AF65-F5344CB8AC3E}">
        <p14:creationId xmlns:p14="http://schemas.microsoft.com/office/powerpoint/2010/main" val="111497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t>Ewch ati i dorri’r proffiliau allan o lyfryn gyrfaoedd Torrwch y Ffiniau, a’u gosod o amgylch yr ystafell ddosbarth. Defnyddiwch y proffiliau sydd o amgylch yr ystafell ddosbarth i ddewis unigolion sy’n cyfateb i’r disgrifiadau yn y tabl. Gall pob unigolyn gael ei gynnwys mewn mwy nag un categori.</a:t>
            </a:r>
          </a:p>
          <a:p>
            <a:endParaRPr lang="cy-GB" noProof="0" dirty="0"/>
          </a:p>
          <a:p>
            <a:r>
              <a:rPr lang="cy-GB" noProof="0" dirty="0"/>
              <a:t>(Does dim atebion cywir)</a:t>
            </a:r>
            <a:endParaRPr lang="cy-GB" noProof="0" dirty="0">
              <a:cs typeface="Calibri"/>
            </a:endParaRPr>
          </a:p>
          <a:p>
            <a:endParaRPr lang="cy-GB" noProof="0" dirty="0"/>
          </a:p>
          <a:p>
            <a:r>
              <a:rPr lang="cy-GB" noProof="0" dirty="0"/>
              <a:t>Pan fydd y myfyrwyr wedi cwblhau’r dasg, gofynnwch iddynt drafod â’u partner y rhesymau dros eu penderfyniadau.</a:t>
            </a:r>
            <a:endParaRPr lang="cy-GB" noProof="0" dirty="0">
              <a:cs typeface="Calibri"/>
            </a:endParaRP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6</a:t>
            </a:fld>
            <a:endParaRPr lang="en-GB"/>
          </a:p>
        </p:txBody>
      </p:sp>
    </p:spTree>
    <p:extLst>
      <p:ext uri="{BB962C8B-B14F-4D97-AF65-F5344CB8AC3E}">
        <p14:creationId xmlns:p14="http://schemas.microsoft.com/office/powerpoint/2010/main" val="181284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Amser</a:t>
            </a:r>
            <a:r>
              <a:rPr lang="en-US" dirty="0">
                <a:cs typeface="Calibri"/>
              </a:rPr>
              <a:t> </a:t>
            </a:r>
            <a:r>
              <a:rPr lang="en-US" dirty="0" err="1">
                <a:cs typeface="Calibri"/>
              </a:rPr>
              <a:t>trafod</a:t>
            </a:r>
            <a:r>
              <a:rPr lang="en-US" dirty="0">
                <a:cs typeface="Calibri"/>
              </a:rPr>
              <a:t>: </a:t>
            </a:r>
          </a:p>
          <a:p>
            <a:endParaRPr lang="en-US" dirty="0">
              <a:cs typeface="Calibri"/>
            </a:endParaRPr>
          </a:p>
          <a:p>
            <a:r>
              <a:rPr lang="en-US" dirty="0" err="1">
                <a:cs typeface="Calibri"/>
              </a:rPr>
              <a:t>Trafodwch</a:t>
            </a:r>
            <a:r>
              <a:rPr lang="en-US" dirty="0">
                <a:cs typeface="Calibri"/>
              </a:rPr>
              <a:t> </a:t>
            </a:r>
            <a:r>
              <a:rPr lang="en-US" dirty="0" err="1">
                <a:cs typeface="Calibri"/>
              </a:rPr>
              <a:t>resymau’r</a:t>
            </a:r>
            <a:r>
              <a:rPr lang="en-US" dirty="0">
                <a:cs typeface="Calibri"/>
              </a:rPr>
              <a:t> </a:t>
            </a:r>
            <a:r>
              <a:rPr lang="en-US" dirty="0" err="1">
                <a:cs typeface="Calibri"/>
              </a:rPr>
              <a:t>myfyrwyr</a:t>
            </a:r>
            <a:r>
              <a:rPr lang="en-US" dirty="0">
                <a:cs typeface="Calibri"/>
              </a:rPr>
              <a:t> </a:t>
            </a:r>
            <a:r>
              <a:rPr lang="en-US" dirty="0" err="1">
                <a:cs typeface="Calibri"/>
              </a:rPr>
              <a:t>dros</a:t>
            </a:r>
            <a:r>
              <a:rPr lang="en-US" dirty="0">
                <a:cs typeface="Calibri"/>
              </a:rPr>
              <a:t> </a:t>
            </a:r>
            <a:r>
              <a:rPr lang="en-US" dirty="0" err="1">
                <a:cs typeface="Calibri"/>
              </a:rPr>
              <a:t>ddewis</a:t>
            </a:r>
            <a:r>
              <a:rPr lang="en-US" dirty="0">
                <a:cs typeface="Calibri"/>
              </a:rPr>
              <a:t> </a:t>
            </a:r>
            <a:r>
              <a:rPr lang="en-US" dirty="0" err="1">
                <a:cs typeface="Calibri"/>
              </a:rPr>
              <a:t>pob</a:t>
            </a:r>
            <a:r>
              <a:rPr lang="en-US" dirty="0">
                <a:cs typeface="Calibri"/>
              </a:rPr>
              <a:t> </a:t>
            </a:r>
            <a:r>
              <a:rPr lang="en-US" dirty="0" err="1">
                <a:cs typeface="Calibri"/>
              </a:rPr>
              <a:t>unigolyn</a:t>
            </a:r>
            <a:r>
              <a:rPr lang="en-US" dirty="0">
                <a:cs typeface="Calibri"/>
              </a:rPr>
              <a:t>. A </a:t>
            </a:r>
            <a:r>
              <a:rPr lang="en-US" dirty="0" err="1">
                <a:cs typeface="Calibri"/>
              </a:rPr>
              <a:t>oedd</a:t>
            </a:r>
            <a:r>
              <a:rPr lang="en-US" dirty="0">
                <a:cs typeface="Calibri"/>
              </a:rPr>
              <a:t> </a:t>
            </a:r>
            <a:r>
              <a:rPr lang="en-US" dirty="0" err="1">
                <a:cs typeface="Calibri"/>
              </a:rPr>
              <a:t>hi’n</a:t>
            </a:r>
            <a:r>
              <a:rPr lang="en-US" dirty="0">
                <a:cs typeface="Calibri"/>
              </a:rPr>
              <a:t> </a:t>
            </a:r>
            <a:r>
              <a:rPr lang="en-US" dirty="0" err="1">
                <a:cs typeface="Calibri"/>
              </a:rPr>
              <a:t>anodd</a:t>
            </a:r>
            <a:r>
              <a:rPr lang="en-US" dirty="0">
                <a:cs typeface="Calibri"/>
              </a:rPr>
              <a:t> </a:t>
            </a:r>
            <a:r>
              <a:rPr lang="en-US" dirty="0" err="1">
                <a:cs typeface="Calibri"/>
              </a:rPr>
              <a:t>iddynt</a:t>
            </a:r>
            <a:r>
              <a:rPr lang="en-US" dirty="0">
                <a:cs typeface="Calibri"/>
              </a:rPr>
              <a:t> </a:t>
            </a:r>
            <a:r>
              <a:rPr lang="en-US" dirty="0" err="1">
                <a:cs typeface="Calibri"/>
              </a:rPr>
              <a:t>ddewis</a:t>
            </a:r>
            <a:r>
              <a:rPr lang="en-US" dirty="0">
                <a:cs typeface="Calibri"/>
              </a:rPr>
              <a:t> un person </a:t>
            </a:r>
            <a:r>
              <a:rPr lang="en-US" dirty="0" err="1">
                <a:cs typeface="Calibri"/>
              </a:rPr>
              <a:t>yn</a:t>
            </a:r>
            <a:r>
              <a:rPr lang="en-US" dirty="0">
                <a:cs typeface="Calibri"/>
              </a:rPr>
              <a:t> </a:t>
            </a:r>
            <a:r>
              <a:rPr lang="en-US" dirty="0" err="1">
                <a:cs typeface="Calibri"/>
              </a:rPr>
              <a:t>unig</a:t>
            </a:r>
            <a:r>
              <a:rPr lang="en-US" dirty="0">
                <a:cs typeface="Calibri"/>
              </a:rPr>
              <a:t>?</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7</a:t>
            </a:fld>
            <a:endParaRPr lang="en-GB"/>
          </a:p>
        </p:txBody>
      </p:sp>
    </p:spTree>
    <p:extLst>
      <p:ext uri="{BB962C8B-B14F-4D97-AF65-F5344CB8AC3E}">
        <p14:creationId xmlns:p14="http://schemas.microsoft.com/office/powerpoint/2010/main" val="393476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cs typeface="Calibri"/>
              </a:rPr>
              <a:t>Rhowch ychydig o broffiliau gwahanol i’r myfyrwyr a gofynnwch iddynt drafod. </a:t>
            </a:r>
          </a:p>
          <a:p>
            <a:endParaRPr lang="cy-GB" noProof="0" dirty="0">
              <a:cs typeface="Calibri"/>
            </a:endParaRPr>
          </a:p>
          <a:p>
            <a:r>
              <a:rPr lang="cy-GB" noProof="0" dirty="0"/>
              <a:t>Defnyddiwch y cwestiynau ar y sleid i gael trafodaeth am bob proffil.</a:t>
            </a:r>
          </a:p>
          <a:p>
            <a:endParaRPr lang="cy-GB" noProof="0" dirty="0"/>
          </a:p>
          <a:p>
            <a:r>
              <a:rPr lang="cy-GB" noProof="0" dirty="0"/>
              <a:t>Mae’n bosibl y byddwch am roi’r myfyrwyr mewn grwpiau gyda’r cwestiynau a nifer fach o broffiliau i’w trafod.</a:t>
            </a:r>
          </a:p>
          <a:p>
            <a:endParaRPr lang="cy-GB" noProof="0" dirty="0">
              <a:cs typeface="Calibri"/>
            </a:endParaRPr>
          </a:p>
          <a:p>
            <a:r>
              <a:rPr lang="cy-GB" noProof="0" dirty="0"/>
              <a:t>Mwy o gwestiynau i’w trafod: </a:t>
            </a:r>
            <a:endParaRPr lang="cy-GB" noProof="0" dirty="0">
              <a:cs typeface="Calibri"/>
            </a:endParaRPr>
          </a:p>
          <a:p>
            <a:endParaRPr lang="cy-GB" noProof="0" dirty="0"/>
          </a:p>
          <a:p>
            <a:r>
              <a:rPr lang="cy-GB" noProof="0" dirty="0"/>
              <a:t>- Pwy oedd yn gwneud gwahaniaeth, yn eich barn chi? Pam? </a:t>
            </a:r>
          </a:p>
          <a:p>
            <a:r>
              <a:rPr lang="cy-GB" noProof="0" dirty="0"/>
              <a:t>- Pa un o’r swyddi sydd bwysicaf i chi? Pam? </a:t>
            </a:r>
          </a:p>
          <a:p>
            <a:r>
              <a:rPr lang="cy-GB" noProof="0" dirty="0"/>
              <a:t>- Swydd pwy sydd fwyaf diddorol/cyffrous, yn eich barn chi? </a:t>
            </a:r>
          </a:p>
          <a:p>
            <a:r>
              <a:rPr lang="cy-GB" noProof="0" dirty="0"/>
              <a:t>- Swydd pwy y byddech yn hoffi ei gwneud fwyaf? </a:t>
            </a:r>
          </a:p>
          <a:p>
            <a:r>
              <a:rPr lang="cy-GB" noProof="0" dirty="0"/>
              <a:t>- Faint y mae’r bobl hyn yn cael eu talu, yn eich barn chi?  </a:t>
            </a:r>
          </a:p>
          <a:p>
            <a:r>
              <a:rPr lang="cy-GB" noProof="0" dirty="0"/>
              <a:t>- Ydych chi’n credu bod swyddi eraill i’w cael yn y diwydiannau y mae’r bobl yn y llyfryn yn gweithio ynddynt?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8</a:t>
            </a:fld>
            <a:endParaRPr lang="en-GB"/>
          </a:p>
        </p:txBody>
      </p:sp>
    </p:spTree>
    <p:extLst>
      <p:ext uri="{BB962C8B-B14F-4D97-AF65-F5344CB8AC3E}">
        <p14:creationId xmlns:p14="http://schemas.microsoft.com/office/powerpoint/2010/main" val="173715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t>Pa sgiliau yr ydych wedi gweld bod y bobl yn y proffiliau yn eu defnyddio</a:t>
            </a:r>
            <a:r>
              <a:rPr lang="en-US" dirty="0"/>
              <a:t>? </a:t>
            </a:r>
            <a:r>
              <a:rPr lang="en-US" dirty="0" err="1"/>
              <a:t>Allwch</a:t>
            </a:r>
            <a:r>
              <a:rPr lang="en-US" dirty="0"/>
              <a:t> chi </a:t>
            </a:r>
            <a:r>
              <a:rPr lang="en-US" dirty="0" err="1"/>
              <a:t>feddwl</a:t>
            </a:r>
            <a:r>
              <a:rPr lang="en-US" dirty="0"/>
              <a:t> am </a:t>
            </a:r>
            <a:r>
              <a:rPr lang="en-US" dirty="0" err="1"/>
              <a:t>unrhyw</a:t>
            </a:r>
            <a:r>
              <a:rPr lang="en-US" dirty="0"/>
              <a:t> </a:t>
            </a:r>
            <a:r>
              <a:rPr lang="en-US" dirty="0" err="1"/>
              <a:t>sgiliau</a:t>
            </a:r>
            <a:r>
              <a:rPr lang="en-US" dirty="0"/>
              <a:t> </a:t>
            </a:r>
            <a:r>
              <a:rPr lang="en-US" dirty="0" err="1"/>
              <a:t>eraill</a:t>
            </a:r>
            <a:r>
              <a:rPr lang="en-US" dirty="0"/>
              <a:t> y </a:t>
            </a:r>
            <a:r>
              <a:rPr lang="en-US" dirty="0" err="1"/>
              <a:t>gallai</a:t>
            </a:r>
            <a:r>
              <a:rPr lang="en-US" dirty="0"/>
              <a:t> </a:t>
            </a:r>
            <a:r>
              <a:rPr lang="en-US" dirty="0" err="1"/>
              <a:t>ffisegwyr</a:t>
            </a:r>
            <a:r>
              <a:rPr lang="en-US" dirty="0"/>
              <a:t> </a:t>
            </a:r>
            <a:r>
              <a:rPr lang="en-US" dirty="0" err="1"/>
              <a:t>fod</a:t>
            </a:r>
            <a:r>
              <a:rPr lang="en-US" dirty="0"/>
              <a:t> </a:t>
            </a:r>
            <a:r>
              <a:rPr lang="en-US" dirty="0" err="1"/>
              <a:t>yn</a:t>
            </a:r>
            <a:r>
              <a:rPr lang="en-US" dirty="0"/>
              <a:t> </a:t>
            </a:r>
            <a:r>
              <a:rPr lang="en-US" dirty="0" err="1"/>
              <a:t>eu</a:t>
            </a:r>
            <a:r>
              <a:rPr lang="en-US" dirty="0"/>
              <a:t> </a:t>
            </a:r>
            <a:r>
              <a:rPr lang="en-US" dirty="0" err="1"/>
              <a:t>defnyddio</a:t>
            </a:r>
            <a:r>
              <a:rPr lang="en-US" dirty="0"/>
              <a:t>?</a:t>
            </a:r>
          </a:p>
          <a:p>
            <a:endParaRPr lang="en-US" dirty="0">
              <a:cs typeface="Calibri"/>
            </a:endParaRPr>
          </a:p>
          <a:p>
            <a:r>
              <a:rPr lang="cy-GB" noProof="0" dirty="0"/>
              <a:t>Gofynnwch i’r myfyrwyr ddewis o’r rhestr y sgiliau sydd gan ffisegydd, yn eu barn nhw. (Mae’r holl sgiliau hyn yn cael eu meithrin drwy astudio ffiseg, ond mae’n bosibl na fydd y myfyrwyr yn sylweddoli hynny.)</a:t>
            </a:r>
          </a:p>
          <a:p>
            <a:endParaRPr lang="en-GB" dirty="0"/>
          </a:p>
          <a:p>
            <a:r>
              <a:rPr lang="cy-GB" noProof="0" dirty="0"/>
              <a:t>Mae’n bosibl y byddwch am gael sgwrs gyffredinol am y math o sgiliau y bydd myfyrwyr yn eu defnyddio wrth astudio ffiseg. Gallai fod yn werth cyferbynnu’r sgiliau hyn â’r gwyddorau eraill. Mae ffiseg yn bwnc lle mae mesur yn bwysig iawn, ac mae gallu defnyddio offer mesur yn ganolog i lawer o’r hyn a wneir ym maes ffiseg. Fodd bynnag, mae a wnelo ffiseg hefyd â chael gwybodaeth, ei chofnodi, ei chyflwyno, ei dadansoddi a dod i gasgliadau ar ei sail. Gallai fod yn ddefnyddiol creu arbrawf er mwyn i chi allu trafod yr ystod o sgiliau a ddefnyddir wrth gynnal ymchwiliad</a:t>
            </a:r>
            <a:r>
              <a:rPr lang="en-GB" dirty="0"/>
              <a:t>. </a:t>
            </a:r>
            <a:r>
              <a:rPr lang="en-GB" dirty="0" err="1"/>
              <a:t>Mae’r</a:t>
            </a:r>
            <a:r>
              <a:rPr lang="en-GB" dirty="0"/>
              <a:t> </a:t>
            </a:r>
            <a:r>
              <a:rPr lang="en-GB" dirty="0" err="1"/>
              <a:t>sleid</a:t>
            </a:r>
            <a:r>
              <a:rPr lang="en-GB" dirty="0"/>
              <a:t> </a:t>
            </a:r>
            <a:r>
              <a:rPr lang="en-GB" dirty="0" err="1"/>
              <a:t>sy’n</a:t>
            </a:r>
            <a:r>
              <a:rPr lang="en-GB" dirty="0"/>
              <a:t> </a:t>
            </a:r>
            <a:r>
              <a:rPr lang="en-GB" dirty="0" err="1"/>
              <a:t>dilyn</a:t>
            </a:r>
            <a:r>
              <a:rPr lang="en-GB" dirty="0"/>
              <a:t> </a:t>
            </a:r>
            <a:r>
              <a:rPr lang="en-GB" dirty="0" err="1"/>
              <a:t>yn</a:t>
            </a:r>
            <a:r>
              <a:rPr lang="en-GB" dirty="0"/>
              <a:t> </a:t>
            </a:r>
            <a:r>
              <a:rPr lang="en-GB" dirty="0" err="1"/>
              <a:t>gwneud</a:t>
            </a:r>
            <a:r>
              <a:rPr lang="en-GB" dirty="0"/>
              <a:t> </a:t>
            </a:r>
            <a:r>
              <a:rPr lang="en-GB" dirty="0" err="1"/>
              <a:t>hynny’n</a:t>
            </a:r>
            <a:r>
              <a:rPr lang="en-GB" dirty="0"/>
              <a:t> </a:t>
            </a:r>
            <a:r>
              <a:rPr lang="en-GB" dirty="0" err="1"/>
              <a:t>glir</a:t>
            </a:r>
            <a:r>
              <a:rPr lang="en-GB" dirty="0"/>
              <a:t>.  </a:t>
            </a:r>
            <a:r>
              <a:rPr lang="en-GB" dirty="0" err="1"/>
              <a:t>Nid</a:t>
            </a:r>
            <a:r>
              <a:rPr lang="en-GB" dirty="0"/>
              <a:t> </a:t>
            </a:r>
            <a:r>
              <a:rPr lang="en-GB" dirty="0" err="1"/>
              <a:t>yw’r</a:t>
            </a:r>
            <a:r>
              <a:rPr lang="en-GB" dirty="0"/>
              <a:t> </a:t>
            </a:r>
            <a:r>
              <a:rPr lang="en-GB" dirty="0" err="1"/>
              <a:t>rhestr</a:t>
            </a:r>
            <a:r>
              <a:rPr lang="en-GB" dirty="0"/>
              <a:t> hon o </a:t>
            </a:r>
            <a:r>
              <a:rPr lang="en-GB" dirty="0" err="1"/>
              <a:t>sgiliau</a:t>
            </a:r>
            <a:r>
              <a:rPr lang="en-GB" dirty="0"/>
              <a:t> </a:t>
            </a:r>
            <a:r>
              <a:rPr lang="en-GB" dirty="0" err="1"/>
              <a:t>yn</a:t>
            </a:r>
            <a:r>
              <a:rPr lang="en-GB" dirty="0"/>
              <a:t> </a:t>
            </a:r>
            <a:r>
              <a:rPr lang="en-GB" dirty="0" err="1"/>
              <a:t>rhestr</a:t>
            </a:r>
            <a:r>
              <a:rPr lang="en-GB" dirty="0"/>
              <a:t> </a:t>
            </a:r>
            <a:r>
              <a:rPr lang="en-GB" dirty="0" err="1"/>
              <a:t>gyflawn</a:t>
            </a:r>
            <a:r>
              <a:rPr lang="en-GB" dirty="0"/>
              <a:t>.</a:t>
            </a:r>
            <a:endParaRPr lang="en-US" dirty="0">
              <a:cs typeface="Calibri"/>
            </a:endParaRPr>
          </a:p>
          <a:p>
            <a:endParaRPr lang="en-US" dirty="0"/>
          </a:p>
          <a:p>
            <a:r>
              <a:rPr lang="cy-GB" noProof="0" dirty="0"/>
              <a:t>Un gweithgaredd posibl fyddai gofyn i’r myfyrwyr lunio eu rhestr eu hunain o sgiliau, ac yna defnyddio’r rhestr ar y sleid i wirio a chynnig awgrymiadau i’r myfyrwyr. Gobeithio y bydd y myfyrwyr yn gallu meddwl am sgiliau eraill hefyd</a:t>
            </a:r>
            <a:r>
              <a:rPr lang="en-US" dirty="0"/>
              <a:t>.</a:t>
            </a:r>
            <a:endParaRPr lang="en-GB" dirty="0"/>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9</a:t>
            </a:fld>
            <a:endParaRPr lang="en-GB"/>
          </a:p>
        </p:txBody>
      </p:sp>
    </p:spTree>
    <p:extLst>
      <p:ext uri="{BB962C8B-B14F-4D97-AF65-F5344CB8AC3E}">
        <p14:creationId xmlns:p14="http://schemas.microsoft.com/office/powerpoint/2010/main" val="3875497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sp>
        <p:nvSpPr>
          <p:cNvPr id="2" name="Rectangle 1"/>
          <p:cNvSpPr/>
          <p:nvPr userDrawn="1"/>
        </p:nvSpPr>
        <p:spPr>
          <a:xfrm>
            <a:off x="0" y="0"/>
            <a:ext cx="9144000" cy="3810000"/>
          </a:xfrm>
          <a:prstGeom prst="rect">
            <a:avLst/>
          </a:prstGeom>
          <a:solidFill>
            <a:srgbClr val="E42313"/>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2313"/>
              </a:solidFill>
            </a:endParaRPr>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00950" y="1423875"/>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mj-lt"/>
                <a:cs typeface="Calibri"/>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666748" y="4127991"/>
            <a:ext cx="4438651" cy="310659"/>
          </a:xfrm>
          <a:prstGeom prst="rect">
            <a:avLst/>
          </a:prstGeom>
        </p:spPr>
        <p:txBody>
          <a:bodyPr lIns="0" tIns="0" rIns="0" bIns="0" anchor="t">
            <a:noAutofit/>
          </a:bodyPr>
          <a:lstStyle>
            <a:lvl1pPr marL="0" indent="0" algn="l">
              <a:lnSpc>
                <a:spcPct val="100000"/>
              </a:lnSpc>
              <a:buNone/>
              <a:defRPr sz="1800" b="1" baseline="0">
                <a:solidFill>
                  <a:schemeClr val="tx1"/>
                </a:solidFill>
                <a:latin typeface="+mn-lt"/>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Name</a:t>
            </a:r>
          </a:p>
        </p:txBody>
      </p:sp>
      <p:sp>
        <p:nvSpPr>
          <p:cNvPr id="4" name="Content Placeholder 3"/>
          <p:cNvSpPr>
            <a:spLocks noGrp="1"/>
          </p:cNvSpPr>
          <p:nvPr>
            <p:ph sz="quarter" idx="10" hasCustomPrompt="1"/>
          </p:nvPr>
        </p:nvSpPr>
        <p:spPr>
          <a:xfrm>
            <a:off x="666750" y="4400550"/>
            <a:ext cx="4448175" cy="314325"/>
          </a:xfrm>
          <a:prstGeom prst="rect">
            <a:avLst/>
          </a:prstGeom>
        </p:spPr>
        <p:txBody>
          <a:bodyPr lIns="0"/>
          <a:lstStyle>
            <a:lvl1pPr marL="0" indent="0">
              <a:buNone/>
              <a:defRPr sz="1800"/>
            </a:lvl1pPr>
          </a:lstStyle>
          <a:p>
            <a:pPr lvl="0"/>
            <a:r>
              <a:rPr lang="en-US" dirty="0"/>
              <a:t>Date</a:t>
            </a:r>
          </a:p>
        </p:txBody>
      </p:sp>
      <p:pic>
        <p:nvPicPr>
          <p:cNvPr id="9" name="Picture 8">
            <a:extLst>
              <a:ext uri="{FF2B5EF4-FFF2-40B4-BE49-F238E27FC236}">
                <a16:creationId xmlns:a16="http://schemas.microsoft.com/office/drawing/2014/main" id="{7BF6129D-1DC2-DA40-AED6-C67846DB57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195" y="489036"/>
            <a:ext cx="3612432" cy="1052229"/>
          </a:xfrm>
          <a:prstGeom prst="rect">
            <a:avLst/>
          </a:prstGeom>
        </p:spPr>
      </p:pic>
    </p:spTree>
    <p:extLst>
      <p:ext uri="{BB962C8B-B14F-4D97-AF65-F5344CB8AC3E}">
        <p14:creationId xmlns:p14="http://schemas.microsoft.com/office/powerpoint/2010/main" val="177074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mj-lt"/>
              </a:defRPr>
            </a:lvl1pPr>
          </a:lstStyle>
          <a:p>
            <a:pPr lvl="0"/>
            <a:r>
              <a:rPr lang="en-US" dirty="0"/>
              <a:t>Section header</a:t>
            </a:r>
            <a:endParaRPr lang="en-GB" dirty="0"/>
          </a:p>
        </p:txBody>
      </p:sp>
      <p:pic>
        <p:nvPicPr>
          <p:cNvPr id="5" name="Picture 4"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64181" y="4842797"/>
            <a:ext cx="1293731" cy="130587"/>
          </a:xfrm>
          <a:prstGeom prst="rect">
            <a:avLst/>
          </a:prstGeom>
        </p:spPr>
      </p:pic>
    </p:spTree>
    <p:extLst>
      <p:ext uri="{BB962C8B-B14F-4D97-AF65-F5344CB8AC3E}">
        <p14:creationId xmlns:p14="http://schemas.microsoft.com/office/powerpoint/2010/main" val="22982018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mj-lt"/>
              </a:defRPr>
            </a:lvl1pPr>
          </a:lstStyle>
          <a:p>
            <a:pPr lvl="0"/>
            <a:r>
              <a:rPr lang="en-US" dirty="0"/>
              <a:t>Section header</a:t>
            </a:r>
            <a:endParaRPr lang="en-GB" dirty="0"/>
          </a:p>
        </p:txBody>
      </p:sp>
      <p:pic>
        <p:nvPicPr>
          <p:cNvPr id="8" name="Picture 7"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64181" y="4842797"/>
            <a:ext cx="1293731" cy="130587"/>
          </a:xfrm>
          <a:prstGeom prst="rect">
            <a:avLst/>
          </a:prstGeom>
        </p:spPr>
      </p:pic>
    </p:spTree>
    <p:extLst>
      <p:ext uri="{BB962C8B-B14F-4D97-AF65-F5344CB8AC3E}">
        <p14:creationId xmlns:p14="http://schemas.microsoft.com/office/powerpoint/2010/main" val="13209854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4138863"/>
          </a:xfrm>
          <a:prstGeom prst="rect">
            <a:avLst/>
          </a:prstGeom>
          <a:solidFill>
            <a:schemeClr val="bg1">
              <a:lumMod val="95000"/>
            </a:schemeClr>
          </a:solidFill>
        </p:spPr>
        <p:txBody>
          <a:bodyPr anchor="ctr"/>
          <a:lstStyle>
            <a:lvl1pPr algn="ctr">
              <a:defRPr/>
            </a:lvl1pPr>
          </a:lstStyle>
          <a:p>
            <a:r>
              <a:rPr lang="en-US"/>
              <a:t>Click icon to add picture</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50598" y="521973"/>
            <a:ext cx="7338609" cy="3245224"/>
          </a:xfrm>
          <a:prstGeom prst="rect">
            <a:avLst/>
          </a:prstGeom>
          <a:noFill/>
        </p:spPr>
        <p:txBody>
          <a:bodyPr lIns="0" tIns="0" rIns="0" bIns="0" anchor="ctr"/>
          <a:lstStyle>
            <a:lvl1pPr>
              <a:defRPr sz="4400" b="1" i="0" baseline="0">
                <a:solidFill>
                  <a:schemeClr val="tx1"/>
                </a:solidFill>
                <a:latin typeface="+mj-lt"/>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7" name="Picture 6">
            <a:extLst>
              <a:ext uri="{FF2B5EF4-FFF2-40B4-BE49-F238E27FC236}">
                <a16:creationId xmlns:a16="http://schemas.microsoft.com/office/drawing/2014/main" id="{7B309C63-62B9-3242-A801-A695A508D2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223" y="4310931"/>
            <a:ext cx="974888" cy="692282"/>
          </a:xfrm>
          <a:prstGeom prst="rect">
            <a:avLst/>
          </a:prstGeom>
        </p:spPr>
      </p:pic>
      <p:pic>
        <p:nvPicPr>
          <p:cNvPr id="8" name="Picture 7">
            <a:extLst>
              <a:ext uri="{FF2B5EF4-FFF2-40B4-BE49-F238E27FC236}">
                <a16:creationId xmlns:a16="http://schemas.microsoft.com/office/drawing/2014/main" id="{2E4A45D1-2328-9C45-A746-8940CFED64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7928" y="4605157"/>
            <a:ext cx="1635616" cy="168534"/>
          </a:xfrm>
          <a:prstGeom prst="rect">
            <a:avLst/>
          </a:prstGeom>
        </p:spPr>
      </p:pic>
    </p:spTree>
    <p:extLst>
      <p:ext uri="{BB962C8B-B14F-4D97-AF65-F5344CB8AC3E}">
        <p14:creationId xmlns:p14="http://schemas.microsoft.com/office/powerpoint/2010/main" val="291473640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1"/>
            <a:ext cx="9144000" cy="41355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4135533"/>
          </a:xfrm>
          <a:prstGeom prst="rect">
            <a:avLst/>
          </a:prstGeom>
        </p:spPr>
        <p:txBody>
          <a:bodyPr anchor="ctr"/>
          <a:lstStyle>
            <a:lvl1pPr marL="0" indent="0" algn="ctr">
              <a:buNone/>
              <a:defRPr b="1"/>
            </a:lvl1pPr>
          </a:lstStyle>
          <a:p>
            <a:r>
              <a:rPr lang="en-US"/>
              <a:t>Click icon to add picture</a:t>
            </a:r>
            <a:endParaRPr lang="en-GB"/>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7" y="762000"/>
            <a:ext cx="5157303" cy="2868507"/>
          </a:xfrm>
          <a:prstGeom prst="rect">
            <a:avLst/>
          </a:prstGeom>
          <a:noFill/>
        </p:spPr>
        <p:txBody>
          <a:bodyPr lIns="0" tIns="0" rIns="0" bIns="0" anchor="b"/>
          <a:lstStyle>
            <a:lvl1pPr>
              <a:defRPr sz="4400" b="1" i="0" baseline="0">
                <a:solidFill>
                  <a:schemeClr val="bg1"/>
                </a:solidFill>
                <a:latin typeface="+mj-lt"/>
              </a:defRPr>
            </a:lvl1pPr>
          </a:lstStyle>
          <a:p>
            <a:pPr lvl="0"/>
            <a:br>
              <a:rPr lang="en-US" dirty="0"/>
            </a:br>
            <a:br>
              <a:rPr lang="en-US" dirty="0"/>
            </a:br>
            <a:r>
              <a:rPr lang="en-US" dirty="0"/>
              <a:t>Section header</a:t>
            </a:r>
            <a:endParaRPr lang="en-GB" dirty="0"/>
          </a:p>
        </p:txBody>
      </p:sp>
      <p:pic>
        <p:nvPicPr>
          <p:cNvPr id="7" name="Picture 6">
            <a:extLst>
              <a:ext uri="{FF2B5EF4-FFF2-40B4-BE49-F238E27FC236}">
                <a16:creationId xmlns:a16="http://schemas.microsoft.com/office/drawing/2014/main" id="{FF1B6BD8-38AD-F64F-B986-048045242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223" y="4310931"/>
            <a:ext cx="974888" cy="692282"/>
          </a:xfrm>
          <a:prstGeom prst="rect">
            <a:avLst/>
          </a:prstGeom>
        </p:spPr>
      </p:pic>
      <p:pic>
        <p:nvPicPr>
          <p:cNvPr id="9" name="Picture 8">
            <a:extLst>
              <a:ext uri="{FF2B5EF4-FFF2-40B4-BE49-F238E27FC236}">
                <a16:creationId xmlns:a16="http://schemas.microsoft.com/office/drawing/2014/main" id="{37CB41AF-9E48-8744-A582-E89E49005D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7928" y="4605157"/>
            <a:ext cx="1635616" cy="168534"/>
          </a:xfrm>
          <a:prstGeom prst="rect">
            <a:avLst/>
          </a:prstGeom>
        </p:spPr>
      </p:pic>
    </p:spTree>
    <p:extLst>
      <p:ext uri="{BB962C8B-B14F-4D97-AF65-F5344CB8AC3E}">
        <p14:creationId xmlns:p14="http://schemas.microsoft.com/office/powerpoint/2010/main" val="30130107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1"/>
            <a:ext cx="9144000" cy="4131732"/>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71E1548-A9C0-A643-AC61-7832C56C8F92}"/>
              </a:ext>
            </a:extLst>
          </p:cNvPr>
          <p:cNvSpPr>
            <a:spLocks noGrp="1"/>
          </p:cNvSpPr>
          <p:nvPr>
            <p:ph type="ctrTitle" hasCustomPrompt="1"/>
          </p:nvPr>
        </p:nvSpPr>
        <p:spPr>
          <a:xfrm>
            <a:off x="386625" y="883388"/>
            <a:ext cx="4393406" cy="2471850"/>
          </a:xfrm>
          <a:prstGeom prst="rect">
            <a:avLst/>
          </a:prstGeom>
        </p:spPr>
        <p:txBody>
          <a:bodyPr lIns="0" tIns="0" rIns="0" bIns="0" anchor="ctr">
            <a:noAutofit/>
          </a:bodyPr>
          <a:lstStyle>
            <a:lvl1pPr algn="l">
              <a:lnSpc>
                <a:spcPct val="100000"/>
              </a:lnSpc>
              <a:defRPr sz="4800" b="1" i="0" baseline="0">
                <a:solidFill>
                  <a:schemeClr val="bg1"/>
                </a:solidFill>
                <a:latin typeface="+mj-lt"/>
                <a:cs typeface="Calibri"/>
              </a:defRPr>
            </a:lvl1pPr>
          </a:lstStyle>
          <a:p>
            <a:r>
              <a:rPr lang="en-GB" dirty="0"/>
              <a:t>Thank you</a:t>
            </a:r>
          </a:p>
        </p:txBody>
      </p:sp>
      <p:pic>
        <p:nvPicPr>
          <p:cNvPr id="12" name="Picture 11">
            <a:extLst>
              <a:ext uri="{FF2B5EF4-FFF2-40B4-BE49-F238E27FC236}">
                <a16:creationId xmlns:a16="http://schemas.microsoft.com/office/drawing/2014/main" id="{D3BDF2AF-CAB4-5045-9E58-DAE350F98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223" y="4310931"/>
            <a:ext cx="974888" cy="692282"/>
          </a:xfrm>
          <a:prstGeom prst="rect">
            <a:avLst/>
          </a:prstGeom>
        </p:spPr>
      </p:pic>
      <p:pic>
        <p:nvPicPr>
          <p:cNvPr id="13" name="Picture 12">
            <a:extLst>
              <a:ext uri="{FF2B5EF4-FFF2-40B4-BE49-F238E27FC236}">
                <a16:creationId xmlns:a16="http://schemas.microsoft.com/office/drawing/2014/main" id="{415EA92E-2DFA-E24A-B609-A0CB5B87E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7928" y="4605157"/>
            <a:ext cx="1635616" cy="168534"/>
          </a:xfrm>
          <a:prstGeom prst="rect">
            <a:avLst/>
          </a:prstGeom>
        </p:spPr>
      </p:pic>
    </p:spTree>
    <p:extLst>
      <p:ext uri="{BB962C8B-B14F-4D97-AF65-F5344CB8AC3E}">
        <p14:creationId xmlns:p14="http://schemas.microsoft.com/office/powerpoint/2010/main" val="27025099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77780" y="900000"/>
            <a:ext cx="8415691" cy="3474776"/>
          </a:xfrm>
          <a:prstGeom prst="rect">
            <a:avLst/>
          </a:prstGeom>
        </p:spPr>
        <p:txBody>
          <a:bodyPr lIns="0" tIns="0" rIns="0" bIns="0"/>
          <a:lstStyle>
            <a:lvl1pPr marL="0" indent="0">
              <a:lnSpc>
                <a:spcPct val="130000"/>
              </a:lnSpc>
              <a:buNone/>
              <a:defRPr sz="1200" baseline="0">
                <a:latin typeface="+mn-lt"/>
              </a:defRPr>
            </a:lvl1pPr>
          </a:lstStyle>
          <a:p>
            <a:pPr lvl="0"/>
            <a:r>
              <a:rPr lang="en-US"/>
              <a:t>Click to edit Master text styles</a:t>
            </a:r>
          </a:p>
        </p:txBody>
      </p:sp>
      <p:sp>
        <p:nvSpPr>
          <p:cNvPr id="4" name="Title 1">
            <a:extLst>
              <a:ext uri="{FF2B5EF4-FFF2-40B4-BE49-F238E27FC236}">
                <a16:creationId xmlns:a16="http://schemas.microsoft.com/office/drawing/2014/main" id="{702FE267-A792-E546-A4F3-7B11797526DD}"/>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489999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Variable Conten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92983C-3A04-AA49-A7A8-3381EA6AEB49}"/>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367785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Variable Content Slide">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867991"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6" name="Picture Placeholder 7"/>
          <p:cNvSpPr>
            <a:spLocks noGrp="1"/>
          </p:cNvSpPr>
          <p:nvPr>
            <p:ph type="pic" sz="quarter" idx="10" hasCustomPrompt="1"/>
          </p:nvPr>
        </p:nvSpPr>
        <p:spPr>
          <a:xfrm>
            <a:off x="867991" y="1472626"/>
            <a:ext cx="1421516" cy="1421092"/>
          </a:xfrm>
          <a:prstGeom prst="ellipse">
            <a:avLst/>
          </a:prstGeom>
          <a:ln w="28575">
            <a:solidFill>
              <a:schemeClr val="bg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15"/>
          </p:nvPr>
        </p:nvSpPr>
        <p:spPr>
          <a:xfrm>
            <a:off x="727168"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9" name="Text Placeholder 3"/>
          <p:cNvSpPr>
            <a:spLocks noGrp="1"/>
          </p:cNvSpPr>
          <p:nvPr>
            <p:ph type="body" sz="half" idx="17"/>
          </p:nvPr>
        </p:nvSpPr>
        <p:spPr>
          <a:xfrm>
            <a:off x="2822643"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10" name="Picture Placeholder 7"/>
          <p:cNvSpPr>
            <a:spLocks noGrp="1"/>
          </p:cNvSpPr>
          <p:nvPr>
            <p:ph type="pic" sz="quarter" idx="18" hasCustomPrompt="1"/>
          </p:nvPr>
        </p:nvSpPr>
        <p:spPr>
          <a:xfrm>
            <a:off x="2822643" y="1472626"/>
            <a:ext cx="1421516" cy="1421092"/>
          </a:xfrm>
          <a:prstGeom prst="ellipse">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19"/>
          </p:nvPr>
        </p:nvSpPr>
        <p:spPr>
          <a:xfrm>
            <a:off x="2681820"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2" name="Text Placeholder 3"/>
          <p:cNvSpPr>
            <a:spLocks noGrp="1"/>
          </p:cNvSpPr>
          <p:nvPr>
            <p:ph type="body" sz="half" idx="20"/>
          </p:nvPr>
        </p:nvSpPr>
        <p:spPr>
          <a:xfrm>
            <a:off x="4829092"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13" name="Picture Placeholder 7"/>
          <p:cNvSpPr>
            <a:spLocks noGrp="1"/>
          </p:cNvSpPr>
          <p:nvPr>
            <p:ph type="pic" sz="quarter" idx="21" hasCustomPrompt="1"/>
          </p:nvPr>
        </p:nvSpPr>
        <p:spPr>
          <a:xfrm>
            <a:off x="4829092" y="1472626"/>
            <a:ext cx="1421516" cy="1421092"/>
          </a:xfrm>
          <a:prstGeom prst="ellipse">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2"/>
          </p:nvPr>
        </p:nvSpPr>
        <p:spPr>
          <a:xfrm>
            <a:off x="4688269"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5" name="Text Placeholder 3"/>
          <p:cNvSpPr>
            <a:spLocks noGrp="1"/>
          </p:cNvSpPr>
          <p:nvPr>
            <p:ph type="body" sz="half" idx="23"/>
          </p:nvPr>
        </p:nvSpPr>
        <p:spPr>
          <a:xfrm>
            <a:off x="6835350"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16" name="Picture Placeholder 7"/>
          <p:cNvSpPr>
            <a:spLocks noGrp="1"/>
          </p:cNvSpPr>
          <p:nvPr>
            <p:ph type="pic" sz="quarter" idx="24" hasCustomPrompt="1"/>
          </p:nvPr>
        </p:nvSpPr>
        <p:spPr>
          <a:xfrm>
            <a:off x="6835350"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7" name="Text Placeholder 3"/>
          <p:cNvSpPr>
            <a:spLocks noGrp="1"/>
          </p:cNvSpPr>
          <p:nvPr>
            <p:ph type="body" sz="half" idx="25"/>
          </p:nvPr>
        </p:nvSpPr>
        <p:spPr>
          <a:xfrm>
            <a:off x="6694527"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0" name="Title 1">
            <a:extLst>
              <a:ext uri="{FF2B5EF4-FFF2-40B4-BE49-F238E27FC236}">
                <a16:creationId xmlns:a16="http://schemas.microsoft.com/office/drawing/2014/main" id="{7A7DA4BD-D5AC-5C48-8638-7C0504AA77CE}"/>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2975814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79" y="1238250"/>
            <a:ext cx="8407225" cy="3136526"/>
          </a:xfrm>
          <a:prstGeom prst="rect">
            <a:avLst/>
          </a:prstGeom>
        </p:spPr>
        <p:txBody>
          <a:bodyPr lIns="0" tIns="0" rIns="0" bIns="0" numCol="2" spcCol="180000"/>
          <a:lstStyle>
            <a:lvl1pPr marL="0" indent="0">
              <a:lnSpc>
                <a:spcPct val="130000"/>
              </a:lnSpc>
              <a:buNone/>
              <a:defRPr sz="1200" baseline="0">
                <a:latin typeface="+mn-lt"/>
              </a:defRPr>
            </a:lvl1pPr>
          </a:lstStyle>
          <a:p>
            <a:pPr lvl="0"/>
            <a:r>
              <a:rPr lang="en-US" dirty="0"/>
              <a:t>Two columns for a lot of text</a:t>
            </a:r>
            <a:endParaRPr lang="en-GB" dirty="0"/>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
        <p:nvSpPr>
          <p:cNvPr id="3" name="Text Placeholder 2"/>
          <p:cNvSpPr>
            <a:spLocks noGrp="1"/>
          </p:cNvSpPr>
          <p:nvPr>
            <p:ph type="body" sz="quarter" idx="16" hasCustomPrompt="1"/>
          </p:nvPr>
        </p:nvSpPr>
        <p:spPr>
          <a:xfrm>
            <a:off x="377780" y="933450"/>
            <a:ext cx="8397496" cy="342900"/>
          </a:xfrm>
          <a:prstGeom prst="rect">
            <a:avLst/>
          </a:prstGeom>
        </p:spPr>
        <p:txBody>
          <a:bodyPr lIns="0" rIns="0"/>
          <a:lstStyle>
            <a:lvl1pPr marL="0" indent="0">
              <a:buNone/>
              <a:defRPr sz="1400" b="1">
                <a:solidFill>
                  <a:schemeClr val="bg2"/>
                </a:solidFill>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Sub Header</a:t>
            </a:r>
            <a:br>
              <a:rPr lang="en-US" dirty="0"/>
            </a:br>
            <a:endParaRPr lang="en-US" dirty="0"/>
          </a:p>
        </p:txBody>
      </p:sp>
    </p:spTree>
    <p:extLst>
      <p:ext uri="{BB962C8B-B14F-4D97-AF65-F5344CB8AC3E}">
        <p14:creationId xmlns:p14="http://schemas.microsoft.com/office/powerpoint/2010/main" val="195396900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Variable Content Slide">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4578350" y="0"/>
            <a:ext cx="4565650" cy="5143500"/>
          </a:xfrm>
          <a:prstGeom prst="rect">
            <a:avLst/>
          </a:prstGeom>
        </p:spPr>
        <p:txBody>
          <a:bodyPr anchor="ctr"/>
          <a:lstStyle>
            <a:lvl1pPr marL="0" indent="0" algn="ctr">
              <a:buNone/>
              <a:defRPr sz="1400"/>
            </a:lvl1pPr>
          </a:lstStyle>
          <a:p>
            <a:r>
              <a:rPr lang="en-US"/>
              <a:t>Click icon to add picture</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77780" y="371129"/>
            <a:ext cx="3746004" cy="408857"/>
          </a:xfrm>
          <a:prstGeom prst="rect">
            <a:avLst/>
          </a:prstGeom>
          <a:noFill/>
        </p:spPr>
        <p:txBody>
          <a:bodyPr lIns="0" tIns="0" rIns="0" bIns="0"/>
          <a:lstStyle>
            <a:lvl1pPr>
              <a:defRPr sz="2000" b="1" i="0" baseline="0">
                <a:solidFill>
                  <a:schemeClr val="tx1"/>
                </a:solidFill>
                <a:latin typeface="+mj-lt"/>
              </a:defRPr>
            </a:lvl1pPr>
          </a:lstStyle>
          <a:p>
            <a:pPr lvl="0"/>
            <a:r>
              <a:rPr lang="en-US"/>
              <a:t>Click to edit Master title style</a:t>
            </a:r>
            <a:endParaRPr lang="en-GB" dirty="0"/>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238250"/>
            <a:ext cx="3770888" cy="3136526"/>
          </a:xfrm>
          <a:prstGeom prst="rect">
            <a:avLst/>
          </a:prstGeom>
        </p:spPr>
        <p:txBody>
          <a:bodyPr lIns="0" tIns="0" rIns="0" bIns="0" numCol="2" spcCol="180000"/>
          <a:lstStyle>
            <a:lvl1pPr marL="0" indent="0">
              <a:lnSpc>
                <a:spcPct val="130000"/>
              </a:lnSpc>
              <a:buNone/>
              <a:defRPr sz="1200" baseline="0">
                <a:latin typeface="+mn-lt"/>
              </a:defRPr>
            </a:lvl1pPr>
          </a:lstStyle>
          <a:p>
            <a:pPr lvl="0"/>
            <a:r>
              <a:rPr lang="en-US" dirty="0"/>
              <a:t>Two columns for a lot of text</a:t>
            </a:r>
            <a:endParaRPr lang="en-GB" dirty="0"/>
          </a:p>
        </p:txBody>
      </p:sp>
      <p:sp>
        <p:nvSpPr>
          <p:cNvPr id="12" name="Text Placeholder 2"/>
          <p:cNvSpPr>
            <a:spLocks noGrp="1"/>
          </p:cNvSpPr>
          <p:nvPr>
            <p:ph type="body" sz="quarter" idx="17" hasCustomPrompt="1"/>
          </p:nvPr>
        </p:nvSpPr>
        <p:spPr>
          <a:xfrm>
            <a:off x="377780" y="933450"/>
            <a:ext cx="3779354" cy="342900"/>
          </a:xfrm>
          <a:prstGeom prst="rect">
            <a:avLst/>
          </a:prstGeom>
        </p:spPr>
        <p:txBody>
          <a:bodyPr lIns="0" rIns="0"/>
          <a:lstStyle>
            <a:lvl1pPr marL="0" indent="0">
              <a:buNone/>
              <a:defRPr sz="1400" b="1">
                <a:solidFill>
                  <a:schemeClr val="bg2"/>
                </a:solidFill>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Sub Header</a:t>
            </a:r>
            <a:br>
              <a:rPr lang="en-US" dirty="0"/>
            </a:br>
            <a:endParaRPr lang="en-US" dirty="0"/>
          </a:p>
        </p:txBody>
      </p:sp>
    </p:spTree>
    <p:extLst>
      <p:ext uri="{BB962C8B-B14F-4D97-AF65-F5344CB8AC3E}">
        <p14:creationId xmlns:p14="http://schemas.microsoft.com/office/powerpoint/2010/main" val="25213056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5143500"/>
          </a:xfrm>
          <a:prstGeom prst="rect">
            <a:avLst/>
          </a:prstGeom>
          <a:solidFill>
            <a:schemeClr val="bg1">
              <a:lumMod val="95000"/>
            </a:schemeClr>
          </a:solidFill>
        </p:spPr>
        <p:txBody>
          <a:bodyPr anchor="ctr"/>
          <a:lstStyle>
            <a:lvl1pPr algn="ctr">
              <a:defRPr/>
            </a:lvl1pPr>
          </a:lstStyle>
          <a:p>
            <a:r>
              <a:rPr lang="en-US"/>
              <a:t>Click icon to add picture</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835152"/>
            <a:ext cx="7338609" cy="3245224"/>
          </a:xfrm>
          <a:prstGeom prst="rect">
            <a:avLst/>
          </a:prstGeom>
          <a:noFill/>
        </p:spPr>
        <p:txBody>
          <a:bodyPr lIns="0" tIns="0" rIns="0" bIns="0" anchor="ctr"/>
          <a:lstStyle>
            <a:lvl1pPr>
              <a:defRPr sz="4400" b="1" i="0" baseline="0">
                <a:solidFill>
                  <a:schemeClr val="tx1"/>
                </a:solidFill>
                <a:latin typeface="+mj-lt"/>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11" name="Picture 10"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297843" y="4803463"/>
            <a:ext cx="1485900" cy="149984"/>
          </a:xfrm>
          <a:prstGeom prst="rect">
            <a:avLst/>
          </a:prstGeom>
        </p:spPr>
      </p:pic>
    </p:spTree>
    <p:extLst>
      <p:ext uri="{BB962C8B-B14F-4D97-AF65-F5344CB8AC3E}">
        <p14:creationId xmlns:p14="http://schemas.microsoft.com/office/powerpoint/2010/main" val="42624771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762000"/>
            <a:ext cx="7259403" cy="3245224"/>
          </a:xfrm>
          <a:prstGeom prst="rect">
            <a:avLst/>
          </a:prstGeom>
          <a:noFill/>
        </p:spPr>
        <p:txBody>
          <a:bodyPr lIns="0" tIns="0" rIns="0" bIns="0" anchor="ctr"/>
          <a:lstStyle>
            <a:lvl1pPr>
              <a:defRPr sz="4400" b="1" i="0" baseline="0">
                <a:solidFill>
                  <a:schemeClr val="bg1"/>
                </a:solidFill>
                <a:latin typeface="+mj-lt"/>
              </a:defRPr>
            </a:lvl1pPr>
          </a:lstStyle>
          <a:p>
            <a:pPr lvl="0"/>
            <a:r>
              <a:rPr lang="en-US" dirty="0"/>
              <a:t>For a big pull out quote </a:t>
            </a:r>
            <a:br>
              <a:rPr lang="en-US" dirty="0"/>
            </a:br>
            <a:r>
              <a:rPr lang="en-US" dirty="0"/>
              <a:t>or statement</a:t>
            </a:r>
            <a:endParaRPr lang="en-GB" dirty="0"/>
          </a:p>
        </p:txBody>
      </p:sp>
      <p:pic>
        <p:nvPicPr>
          <p:cNvPr id="7" name="Picture 6"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64181" y="4842797"/>
            <a:ext cx="1293731" cy="130587"/>
          </a:xfrm>
          <a:prstGeom prst="rect">
            <a:avLst/>
          </a:prstGeom>
        </p:spPr>
      </p:pic>
    </p:spTree>
    <p:extLst>
      <p:ext uri="{BB962C8B-B14F-4D97-AF65-F5344CB8AC3E}">
        <p14:creationId xmlns:p14="http://schemas.microsoft.com/office/powerpoint/2010/main" val="336352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51435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5143501"/>
          </a:xfrm>
          <a:prstGeom prst="rect">
            <a:avLst/>
          </a:prstGeom>
        </p:spPr>
        <p:txBody>
          <a:bodyPr anchor="ctr"/>
          <a:lstStyle>
            <a:lvl1pPr marL="0" indent="0" algn="ctr">
              <a:buNone/>
              <a:defRPr b="1"/>
            </a:lvl1pPr>
          </a:lstStyle>
          <a:p>
            <a:r>
              <a:rPr lang="en-US"/>
              <a:t>Click icon to add picture</a:t>
            </a:r>
            <a:endParaRPr lang="en-GB"/>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05481"/>
            <a:ext cx="4943902" cy="3737919"/>
          </a:xfrm>
          <a:prstGeom prst="rect">
            <a:avLst/>
          </a:prstGeom>
          <a:noFill/>
        </p:spPr>
        <p:txBody>
          <a:bodyPr lIns="0" tIns="0" rIns="0" bIns="0" anchor="t"/>
          <a:lstStyle>
            <a:lvl1pPr>
              <a:defRPr sz="5400" b="1" i="0" baseline="0">
                <a:solidFill>
                  <a:schemeClr val="bg1"/>
                </a:solidFill>
                <a:latin typeface="+mj-lt"/>
              </a:defRPr>
            </a:lvl1pPr>
          </a:lstStyle>
          <a:p>
            <a:pPr lvl="0"/>
            <a:r>
              <a:rPr lang="en-US" dirty="0"/>
              <a:t>Section header</a:t>
            </a:r>
            <a:endParaRPr lang="en-GB" dirty="0"/>
          </a:p>
        </p:txBody>
      </p:sp>
      <p:pic>
        <p:nvPicPr>
          <p:cNvPr id="6" name="Picture 5"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297843" y="4803463"/>
            <a:ext cx="1485900" cy="149984"/>
          </a:xfrm>
          <a:prstGeom prst="rect">
            <a:avLst/>
          </a:prstGeom>
        </p:spPr>
      </p:pic>
    </p:spTree>
    <p:extLst>
      <p:ext uri="{BB962C8B-B14F-4D97-AF65-F5344CB8AC3E}">
        <p14:creationId xmlns:p14="http://schemas.microsoft.com/office/powerpoint/2010/main" val="5195057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51827"/>
      </p:ext>
    </p:extLst>
  </p:cSld>
  <p:clrMap bg1="lt1" tx1="dk1" bg2="lt2" tx2="dk2" accent1="accent1" accent2="accent2" accent3="accent3" accent4="accent4" accent5="accent5" accent6="accent6" hlink="hlink" folHlink="folHlink"/>
  <p:sldLayoutIdLst>
    <p:sldLayoutId id="2147483678" r:id="rId1"/>
    <p:sldLayoutId id="2147483692" r:id="rId2"/>
    <p:sldLayoutId id="2147483699" r:id="rId3"/>
    <p:sldLayoutId id="2147483706" r:id="rId4"/>
    <p:sldLayoutId id="2147483697" r:id="rId5"/>
    <p:sldLayoutId id="2147483698" r:id="rId6"/>
    <p:sldLayoutId id="2147483693" r:id="rId7"/>
    <p:sldLayoutId id="2147483694" r:id="rId8"/>
    <p:sldLayoutId id="2147483701" r:id="rId9"/>
    <p:sldLayoutId id="2147483703" r:id="rId10"/>
    <p:sldLayoutId id="2147483705" r:id="rId11"/>
    <p:sldLayoutId id="2147483702" r:id="rId12"/>
    <p:sldLayoutId id="2147483696" r:id="rId13"/>
    <p:sldLayoutId id="2147483700" r:id="rId14"/>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979154-71DA-4E5A-9D20-F9067CD1CD45}"/>
              </a:ext>
            </a:extLst>
          </p:cNvPr>
          <p:cNvSpPr>
            <a:spLocks noGrp="1"/>
          </p:cNvSpPr>
          <p:nvPr>
            <p:ph sz="quarter" idx="15"/>
          </p:nvPr>
        </p:nvSpPr>
        <p:spPr/>
        <p:txBody>
          <a:bodyPr lIns="0" tIns="0" rIns="0" bIns="0" anchor="t"/>
          <a:lstStyle/>
          <a:p>
            <a:pPr>
              <a:lnSpc>
                <a:spcPct val="100000"/>
              </a:lnSpc>
              <a:spcBef>
                <a:spcPts val="0"/>
              </a:spcBef>
            </a:pPr>
            <a:r>
              <a:rPr lang="cy-GB" dirty="0">
                <a:ea typeface="+mn-lt"/>
                <a:cs typeface="+mn-lt"/>
              </a:rPr>
              <a:t>Mae’r wers hon wedi’i bwriadu ar gyfer myfyrwyr 12 – 15 oed. Ei nod yw herio’r stereoteipiau neu’r safbwyntiau cyfyng y mae pobl ifanc yn gallu eu clywed, gan bobl y maent yn ymddiried ynddynt, ynghylch pwy sy’n astudio ffiseg ac i ble y gall ffiseg eich arwain. Mae’n defnyddio’r proffiliau o lyfryn gyrfaoedd yr ymgyrch Torrwch y Ffiniau i ddangos: </a:t>
            </a:r>
          </a:p>
          <a:p>
            <a:pPr marL="171450" indent="-171450">
              <a:lnSpc>
                <a:spcPct val="100000"/>
              </a:lnSpc>
              <a:spcBef>
                <a:spcPts val="0"/>
              </a:spcBef>
              <a:buFont typeface="Symbol,Sans-Serif"/>
              <a:buChar char="•"/>
            </a:pPr>
            <a:r>
              <a:rPr lang="cy-GB" dirty="0">
                <a:ea typeface="+mn-lt"/>
                <a:cs typeface="+mn-lt"/>
              </a:rPr>
              <a:t>Bod astudio ffiseg yn galluogi pobl ifanc i newid y byd</a:t>
            </a:r>
          </a:p>
          <a:p>
            <a:pPr marL="171450" indent="-171450">
              <a:lnSpc>
                <a:spcPct val="100000"/>
              </a:lnSpc>
              <a:spcBef>
                <a:spcPts val="0"/>
              </a:spcBef>
              <a:buFont typeface="Symbol,Sans-Serif"/>
              <a:buChar char="•"/>
            </a:pPr>
            <a:r>
              <a:rPr lang="cy-GB" dirty="0">
                <a:ea typeface="+mn-lt"/>
                <a:cs typeface="+mn-lt"/>
              </a:rPr>
              <a:t>Bod ffiseg yn addas i bobl o bob math</a:t>
            </a:r>
          </a:p>
          <a:p>
            <a:pPr marL="171450" indent="-171450">
              <a:lnSpc>
                <a:spcPct val="100000"/>
              </a:lnSpc>
              <a:spcBef>
                <a:spcPts val="0"/>
              </a:spcBef>
              <a:buFont typeface="Symbol,Sans-Serif"/>
              <a:buChar char="•"/>
            </a:pPr>
            <a:r>
              <a:rPr lang="cy-GB" dirty="0">
                <a:ea typeface="+mn-lt"/>
                <a:cs typeface="+mn-lt"/>
              </a:rPr>
              <a:t>Bod ffiseg yn dibynnu ar waith tîm a safbwyntiau amrywiol</a:t>
            </a:r>
          </a:p>
          <a:p>
            <a:pPr marL="171450" indent="-171450">
              <a:lnSpc>
                <a:spcPct val="100000"/>
              </a:lnSpc>
              <a:spcBef>
                <a:spcPts val="0"/>
              </a:spcBef>
              <a:buFont typeface="Symbol,Sans-Serif"/>
              <a:buChar char="•"/>
            </a:pPr>
            <a:r>
              <a:rPr lang="cy-GB" dirty="0">
                <a:ea typeface="+mn-lt"/>
                <a:cs typeface="+mn-lt"/>
              </a:rPr>
              <a:t>Nad bod yn ffisegydd yw’r unig opsiwn o ran gyrfa sydd ar gael i fyfyrwyr ffiseg</a:t>
            </a:r>
          </a:p>
          <a:p>
            <a:pPr marL="171450" indent="-171450">
              <a:lnSpc>
                <a:spcPct val="100000"/>
              </a:lnSpc>
              <a:spcBef>
                <a:spcPts val="0"/>
              </a:spcBef>
              <a:buFont typeface="Symbol,Sans-Serif"/>
              <a:buChar char="•"/>
            </a:pPr>
            <a:r>
              <a:rPr lang="cy-GB" dirty="0">
                <a:ea typeface="+mn-lt"/>
                <a:cs typeface="+mn-lt"/>
              </a:rPr>
              <a:t>Bod ffiseg yn agor y drws i lawer o ddewisiadau o ran gyrfa sy’n sefydlog ac sy’n talu’n dda, drwy lwybrau academaidd, llwybrau technegol a llwybrau cymhwysol/hyfforddiant seiliedig ar waith. </a:t>
            </a:r>
          </a:p>
          <a:p>
            <a:pPr>
              <a:lnSpc>
                <a:spcPct val="100000"/>
              </a:lnSpc>
              <a:spcBef>
                <a:spcPts val="0"/>
              </a:spcBef>
            </a:pPr>
            <a:endParaRPr lang="cy-GB" dirty="0">
              <a:ea typeface="+mn-lt"/>
              <a:cs typeface="+mn-lt"/>
            </a:endParaRPr>
          </a:p>
          <a:p>
            <a:pPr>
              <a:lnSpc>
                <a:spcPct val="100000"/>
              </a:lnSpc>
              <a:spcBef>
                <a:spcPts val="0"/>
              </a:spcBef>
            </a:pPr>
            <a:r>
              <a:rPr lang="cy-GB" dirty="0">
                <a:ea typeface="+mn-lt"/>
                <a:cs typeface="+mn-lt"/>
              </a:rPr>
              <a:t>Mae’r ddogfen </a:t>
            </a:r>
            <a:r>
              <a:rPr lang="cy-GB" dirty="0">
                <a:solidFill>
                  <a:srgbClr val="ED1C24"/>
                </a:solidFill>
              </a:rPr>
              <a:t>“Torrwch y Ffiniau o ran gyrfaoedd – arweiniad i athrawon” </a:t>
            </a:r>
            <a:r>
              <a:rPr lang="cy-GB" dirty="0">
                <a:ea typeface="+mn-lt"/>
                <a:cs typeface="+mn-lt"/>
              </a:rPr>
              <a:t>yn cynnwys rhagor o wybodaeth am yr ymgyrch Torrwch y Ffiniau. </a:t>
            </a:r>
            <a:endParaRPr lang="cy-GB" dirty="0"/>
          </a:p>
          <a:p>
            <a:pPr>
              <a:lnSpc>
                <a:spcPct val="100000"/>
              </a:lnSpc>
              <a:spcBef>
                <a:spcPts val="0"/>
              </a:spcBef>
            </a:pPr>
            <a:r>
              <a:rPr lang="cy-GB" dirty="0">
                <a:ea typeface="+mn-lt"/>
                <a:cs typeface="+mn-lt"/>
              </a:rPr>
              <a:t>Mae’r amserau a nodwyd ar gyfer y gweithgareddau isod yn hyblyg fel eu bod yn addas i’ch dosbarth a’r amser sydd ar gael.</a:t>
            </a:r>
          </a:p>
          <a:p>
            <a:pPr>
              <a:lnSpc>
                <a:spcPct val="100000"/>
              </a:lnSpc>
              <a:spcBef>
                <a:spcPts val="0"/>
              </a:spcBef>
            </a:pPr>
            <a:r>
              <a:rPr lang="cy-GB" dirty="0">
                <a:ea typeface="+mn-lt"/>
                <a:cs typeface="+mn-lt"/>
              </a:rPr>
              <a:t>Bydd angen y canlynol arnoch:</a:t>
            </a:r>
          </a:p>
          <a:p>
            <a:pPr marL="171450" indent="-171450">
              <a:lnSpc>
                <a:spcPct val="100000"/>
              </a:lnSpc>
              <a:spcBef>
                <a:spcPts val="0"/>
              </a:spcBef>
              <a:buFont typeface="Symbol,Sans-Serif"/>
              <a:buChar char="•"/>
            </a:pPr>
            <a:r>
              <a:rPr lang="cy-GB" dirty="0">
                <a:ea typeface="+mn-lt"/>
                <a:cs typeface="+mn-lt"/>
              </a:rPr>
              <a:t>Pinnau ysgrifennu</a:t>
            </a:r>
          </a:p>
          <a:p>
            <a:pPr marL="171450" indent="-171450">
              <a:lnSpc>
                <a:spcPct val="100000"/>
              </a:lnSpc>
              <a:spcBef>
                <a:spcPts val="0"/>
              </a:spcBef>
              <a:buFont typeface="Symbol,Sans-Serif"/>
              <a:buChar char="•"/>
            </a:pPr>
            <a:r>
              <a:rPr lang="cy-GB" dirty="0">
                <a:ea typeface="+mn-lt"/>
                <a:cs typeface="+mn-lt"/>
              </a:rPr>
              <a:t>Nodiadau gludiog</a:t>
            </a:r>
          </a:p>
          <a:p>
            <a:pPr marL="171450" indent="-171450">
              <a:lnSpc>
                <a:spcPct val="100000"/>
              </a:lnSpc>
              <a:spcBef>
                <a:spcPts val="0"/>
              </a:spcBef>
              <a:buFont typeface="Symbol,Sans-Serif"/>
              <a:buChar char="•"/>
            </a:pPr>
            <a:r>
              <a:rPr lang="cy-GB" dirty="0">
                <a:ea typeface="+mn-lt"/>
                <a:cs typeface="+mn-lt"/>
              </a:rPr>
              <a:t>Copïau wedi’u hargraffu o bob proffil</a:t>
            </a:r>
          </a:p>
          <a:p>
            <a:pPr marL="171450" indent="-171450">
              <a:lnSpc>
                <a:spcPct val="100000"/>
              </a:lnSpc>
              <a:spcBef>
                <a:spcPts val="0"/>
              </a:spcBef>
              <a:buFont typeface="Symbol,Sans-Serif"/>
              <a:buChar char="•"/>
            </a:pPr>
            <a:r>
              <a:rPr lang="cy-GB" dirty="0">
                <a:ea typeface="+mn-lt"/>
                <a:cs typeface="+mn-lt"/>
              </a:rPr>
              <a:t>Copi wedi’i argraffu o’r tabl ar sleid 6</a:t>
            </a:r>
          </a:p>
          <a:p>
            <a:pPr>
              <a:lnSpc>
                <a:spcPct val="100000"/>
              </a:lnSpc>
              <a:spcBef>
                <a:spcPts val="0"/>
              </a:spcBef>
            </a:pPr>
            <a:endParaRPr lang="cy-GB" dirty="0">
              <a:ea typeface="+mn-lt"/>
              <a:cs typeface="+mn-lt"/>
            </a:endParaRPr>
          </a:p>
          <a:p>
            <a:endParaRPr lang="cy-GB" dirty="0">
              <a:cs typeface="Calibri"/>
            </a:endParaRPr>
          </a:p>
        </p:txBody>
      </p:sp>
      <p:sp>
        <p:nvSpPr>
          <p:cNvPr id="3" name="Title 2">
            <a:extLst>
              <a:ext uri="{FF2B5EF4-FFF2-40B4-BE49-F238E27FC236}">
                <a16:creationId xmlns:a16="http://schemas.microsoft.com/office/drawing/2014/main" id="{15823BB0-7F00-43E6-B035-89F8077B126D}"/>
              </a:ext>
            </a:extLst>
          </p:cNvPr>
          <p:cNvSpPr>
            <a:spLocks noGrp="1"/>
          </p:cNvSpPr>
          <p:nvPr>
            <p:ph type="title"/>
          </p:nvPr>
        </p:nvSpPr>
        <p:spPr>
          <a:xfrm>
            <a:off x="281315" y="359867"/>
            <a:ext cx="7297707" cy="408857"/>
          </a:xfrm>
        </p:spPr>
        <p:txBody>
          <a:bodyPr lIns="0" tIns="0" rIns="0" bIns="0" anchor="t"/>
          <a:lstStyle/>
          <a:p>
            <a:r>
              <a:rPr lang="en-GB" dirty="0" err="1">
                <a:cs typeface="Calibri"/>
              </a:rPr>
              <a:t>Rhai</a:t>
            </a:r>
            <a:r>
              <a:rPr lang="en-GB" dirty="0">
                <a:cs typeface="Calibri"/>
              </a:rPr>
              <a:t> </a:t>
            </a:r>
            <a:r>
              <a:rPr lang="en-GB" dirty="0" err="1">
                <a:cs typeface="Calibri"/>
              </a:rPr>
              <a:t>nodiadau</a:t>
            </a:r>
            <a:r>
              <a:rPr lang="en-GB" dirty="0">
                <a:cs typeface="Calibri"/>
              </a:rPr>
              <a:t> </a:t>
            </a:r>
            <a:r>
              <a:rPr lang="en-GB" dirty="0" err="1">
                <a:cs typeface="Calibri"/>
              </a:rPr>
              <a:t>i</a:t>
            </a:r>
            <a:r>
              <a:rPr lang="en-GB" dirty="0">
                <a:cs typeface="Calibri"/>
              </a:rPr>
              <a:t> </a:t>
            </a:r>
            <a:r>
              <a:rPr lang="en-GB" dirty="0" err="1">
                <a:cs typeface="Calibri"/>
              </a:rPr>
              <a:t>athrawon</a:t>
            </a:r>
            <a:r>
              <a:rPr lang="en-GB" dirty="0">
                <a:cs typeface="Calibri"/>
              </a:rPr>
              <a:t>...</a:t>
            </a:r>
            <a:endParaRPr lang="en-GB" dirty="0"/>
          </a:p>
        </p:txBody>
      </p:sp>
    </p:spTree>
    <p:extLst>
      <p:ext uri="{BB962C8B-B14F-4D97-AF65-F5344CB8AC3E}">
        <p14:creationId xmlns:p14="http://schemas.microsoft.com/office/powerpoint/2010/main" val="174119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erson standing in a field&#10;&#10;Description automatically generated with low confidence">
            <a:extLst>
              <a:ext uri="{FF2B5EF4-FFF2-40B4-BE49-F238E27FC236}">
                <a16:creationId xmlns:a16="http://schemas.microsoft.com/office/drawing/2014/main" id="{F58D3633-983F-D145-A5E0-280377B8A2A6}"/>
              </a:ext>
            </a:extLst>
          </p:cNvPr>
          <p:cNvPicPr>
            <a:picLocks noChangeAspect="1"/>
          </p:cNvPicPr>
          <p:nvPr/>
        </p:nvPicPr>
        <p:blipFill rotWithShape="1">
          <a:blip r:embed="rId2">
            <a:extLst>
              <a:ext uri="{28A0092B-C50C-407E-A947-70E740481C1C}">
                <a14:useLocalDpi xmlns:a14="http://schemas.microsoft.com/office/drawing/2010/main" val="0"/>
              </a:ext>
            </a:extLst>
          </a:blip>
          <a:srcRect r="-1288"/>
          <a:stretch/>
        </p:blipFill>
        <p:spPr>
          <a:xfrm flipH="1">
            <a:off x="7619805" y="20401"/>
            <a:ext cx="1546053" cy="5143500"/>
          </a:xfrm>
          <a:prstGeom prst="rect">
            <a:avLst/>
          </a:prstGeom>
        </p:spPr>
      </p:pic>
      <p:pic>
        <p:nvPicPr>
          <p:cNvPr id="4" name="Picture 3" descr="A person standing in a field&#10;&#10;Description automatically generated with low confidence">
            <a:extLst>
              <a:ext uri="{FF2B5EF4-FFF2-40B4-BE49-F238E27FC236}">
                <a16:creationId xmlns:a16="http://schemas.microsoft.com/office/drawing/2014/main" id="{4C0844D0-FAC0-DB45-8FCC-794616D0A7F5}"/>
              </a:ext>
            </a:extLst>
          </p:cNvPr>
          <p:cNvPicPr>
            <a:picLocks noChangeAspect="1"/>
          </p:cNvPicPr>
          <p:nvPr/>
        </p:nvPicPr>
        <p:blipFill rotWithShape="1">
          <a:blip r:embed="rId3">
            <a:extLst>
              <a:ext uri="{28A0092B-C50C-407E-A947-70E740481C1C}">
                <a14:useLocalDpi xmlns:a14="http://schemas.microsoft.com/office/drawing/2010/main" val="0"/>
              </a:ext>
            </a:extLst>
          </a:blip>
          <a:srcRect r="-254"/>
          <a:stretch/>
        </p:blipFill>
        <p:spPr>
          <a:xfrm>
            <a:off x="-19552" y="0"/>
            <a:ext cx="7734849" cy="5143500"/>
          </a:xfrm>
          <a:prstGeom prst="rect">
            <a:avLst/>
          </a:prstGeom>
        </p:spPr>
      </p:pic>
      <p:sp>
        <p:nvSpPr>
          <p:cNvPr id="31" name="Rectangle 30">
            <a:extLst>
              <a:ext uri="{FF2B5EF4-FFF2-40B4-BE49-F238E27FC236}">
                <a16:creationId xmlns:a16="http://schemas.microsoft.com/office/drawing/2014/main" id="{655EF779-1907-7340-AAF5-D7550711BB78}"/>
              </a:ext>
            </a:extLst>
          </p:cNvPr>
          <p:cNvSpPr/>
          <p:nvPr/>
        </p:nvSpPr>
        <p:spPr>
          <a:xfrm>
            <a:off x="-7000" y="-17954"/>
            <a:ext cx="9151000" cy="5161454"/>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AB3DCF4-89F7-6F41-A1A0-3C45F8C48A01}"/>
              </a:ext>
            </a:extLst>
          </p:cNvPr>
          <p:cNvGrpSpPr/>
          <p:nvPr/>
        </p:nvGrpSpPr>
        <p:grpSpPr>
          <a:xfrm rot="10800000">
            <a:off x="1913779" y="-214518"/>
            <a:ext cx="10414825" cy="5570483"/>
            <a:chOff x="-3194219" y="-213490"/>
            <a:chExt cx="10414825" cy="5570483"/>
          </a:xfrm>
        </p:grpSpPr>
        <p:sp>
          <p:nvSpPr>
            <p:cNvPr id="32" name="Rectangle 31">
              <a:extLst>
                <a:ext uri="{FF2B5EF4-FFF2-40B4-BE49-F238E27FC236}">
                  <a16:creationId xmlns:a16="http://schemas.microsoft.com/office/drawing/2014/main" id="{6C16E5B6-B62D-CF4C-8E37-917DE4C7D2D9}"/>
                </a:ext>
              </a:extLst>
            </p:cNvPr>
            <p:cNvSpPr/>
            <p:nvPr/>
          </p:nvSpPr>
          <p:spPr>
            <a:xfrm rot="5400000">
              <a:off x="-487698" y="-2564803"/>
              <a:ext cx="5148000" cy="10268609"/>
            </a:xfrm>
            <a:prstGeom prst="rect">
              <a:avLst/>
            </a:prstGeom>
            <a:gradFill>
              <a:gsLst>
                <a:gs pos="0">
                  <a:schemeClr val="accent5">
                    <a:alpha val="0"/>
                  </a:schemeClr>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1E338F1-1A47-0D4F-8D7D-516CE4B59717}"/>
                </a:ext>
              </a:extLst>
            </p:cNvPr>
            <p:cNvSpPr/>
            <p:nvPr/>
          </p:nvSpPr>
          <p:spPr>
            <a:xfrm>
              <a:off x="-3194219" y="-213490"/>
              <a:ext cx="3177604" cy="557048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8E5A882-7B50-D946-9D61-ED386AF3F541}"/>
              </a:ext>
            </a:extLst>
          </p:cNvPr>
          <p:cNvSpPr>
            <a:spLocks noGrp="1"/>
          </p:cNvSpPr>
          <p:nvPr>
            <p:ph type="title"/>
          </p:nvPr>
        </p:nvSpPr>
        <p:spPr/>
        <p:txBody>
          <a:bodyPr/>
          <a:lstStyle/>
          <a:p>
            <a:r>
              <a:rPr lang="en-US" dirty="0" err="1">
                <a:solidFill>
                  <a:schemeClr val="bg1"/>
                </a:solidFill>
                <a:cs typeface="Calibri"/>
              </a:rPr>
              <a:t>Pob</a:t>
            </a:r>
            <a:r>
              <a:rPr lang="en-US" dirty="0">
                <a:solidFill>
                  <a:schemeClr val="bg1"/>
                </a:solidFill>
                <a:cs typeface="Calibri"/>
              </a:rPr>
              <a:t> un </a:t>
            </a:r>
            <a:r>
              <a:rPr lang="en-US" dirty="0" err="1">
                <a:solidFill>
                  <a:schemeClr val="bg1"/>
                </a:solidFill>
                <a:cs typeface="Calibri"/>
              </a:rPr>
              <a:t>ohonynt</a:t>
            </a:r>
            <a:r>
              <a:rPr lang="en-US" dirty="0">
                <a:solidFill>
                  <a:schemeClr val="bg1"/>
                </a:solidFill>
                <a:cs typeface="Calibri"/>
              </a:rPr>
              <a:t>!</a:t>
            </a:r>
            <a:endParaRPr lang="en-US" dirty="0">
              <a:solidFill>
                <a:schemeClr val="bg1"/>
              </a:solidFill>
            </a:endParaRPr>
          </a:p>
        </p:txBody>
      </p:sp>
      <p:sp>
        <p:nvSpPr>
          <p:cNvPr id="30" name="TextBox 29">
            <a:extLst>
              <a:ext uri="{FF2B5EF4-FFF2-40B4-BE49-F238E27FC236}">
                <a16:creationId xmlns:a16="http://schemas.microsoft.com/office/drawing/2014/main" id="{BFAFA02C-5235-9843-96D0-F0C33951224A}"/>
              </a:ext>
            </a:extLst>
          </p:cNvPr>
          <p:cNvSpPr txBox="1"/>
          <p:nvPr/>
        </p:nvSpPr>
        <p:spPr>
          <a:xfrm>
            <a:off x="4096234" y="496741"/>
            <a:ext cx="4094377" cy="523220"/>
          </a:xfrm>
          <a:prstGeom prst="rect">
            <a:avLst/>
          </a:prstGeom>
          <a:noFill/>
        </p:spPr>
        <p:txBody>
          <a:bodyPr wrap="square" lIns="91440" tIns="45720" rIns="91440" bIns="45720" rtlCol="0" anchor="t">
            <a:spAutoFit/>
          </a:bodyPr>
          <a:lstStyle/>
          <a:p>
            <a:pPr algn="ctr"/>
            <a:r>
              <a:rPr lang="en-US" sz="2800" b="1" dirty="0" err="1">
                <a:solidFill>
                  <a:schemeClr val="bg1"/>
                </a:solidFill>
              </a:rPr>
              <a:t>Datrys</a:t>
            </a:r>
            <a:r>
              <a:rPr lang="en-US" sz="2800" b="1" dirty="0">
                <a:solidFill>
                  <a:schemeClr val="bg1"/>
                </a:solidFill>
              </a:rPr>
              <a:t> </a:t>
            </a:r>
            <a:r>
              <a:rPr lang="en-US" sz="2800" b="1" dirty="0" err="1">
                <a:solidFill>
                  <a:schemeClr val="bg1"/>
                </a:solidFill>
              </a:rPr>
              <a:t>problemau</a:t>
            </a:r>
            <a:endParaRPr lang="en-GB" sz="2800" b="1" dirty="0">
              <a:solidFill>
                <a:schemeClr val="bg1"/>
              </a:solidFill>
              <a:cs typeface="Calibri"/>
            </a:endParaRPr>
          </a:p>
        </p:txBody>
      </p:sp>
      <p:sp>
        <p:nvSpPr>
          <p:cNvPr id="35" name="TextBox 34">
            <a:extLst>
              <a:ext uri="{FF2B5EF4-FFF2-40B4-BE49-F238E27FC236}">
                <a16:creationId xmlns:a16="http://schemas.microsoft.com/office/drawing/2014/main" id="{6F2B6AF8-B55B-594A-BF56-39111BE595F1}"/>
              </a:ext>
            </a:extLst>
          </p:cNvPr>
          <p:cNvSpPr txBox="1"/>
          <p:nvPr/>
        </p:nvSpPr>
        <p:spPr>
          <a:xfrm>
            <a:off x="606090" y="119263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Arbrofi</a:t>
            </a:r>
            <a:r>
              <a:rPr lang="en-US" sz="2800" b="1" dirty="0">
                <a:solidFill>
                  <a:schemeClr val="bg1"/>
                </a:solidFill>
                <a:cs typeface="Calibri"/>
              </a:rPr>
              <a:t>​</a:t>
            </a:r>
            <a:endParaRPr lang="en-US" sz="2800" b="1" dirty="0">
              <a:solidFill>
                <a:schemeClr val="bg1"/>
              </a:solidFill>
            </a:endParaRPr>
          </a:p>
        </p:txBody>
      </p:sp>
      <p:sp>
        <p:nvSpPr>
          <p:cNvPr id="36" name="TextBox 35">
            <a:extLst>
              <a:ext uri="{FF2B5EF4-FFF2-40B4-BE49-F238E27FC236}">
                <a16:creationId xmlns:a16="http://schemas.microsoft.com/office/drawing/2014/main" id="{A3820B61-B888-5842-9476-B9334A9CD368}"/>
              </a:ext>
            </a:extLst>
          </p:cNvPr>
          <p:cNvSpPr txBox="1"/>
          <p:nvPr/>
        </p:nvSpPr>
        <p:spPr>
          <a:xfrm>
            <a:off x="356033" y="437787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rPr>
              <a:t>Gwaith </a:t>
            </a:r>
            <a:r>
              <a:rPr lang="en-US" sz="2800" b="1" dirty="0" err="1">
                <a:solidFill>
                  <a:schemeClr val="bg1"/>
                </a:solidFill>
              </a:rPr>
              <a:t>tîm</a:t>
            </a:r>
            <a:r>
              <a:rPr lang="en-US" sz="2800" b="1" dirty="0">
                <a:solidFill>
                  <a:schemeClr val="bg1"/>
                </a:solidFill>
                <a:cs typeface="Calibri"/>
              </a:rPr>
              <a:t>​</a:t>
            </a:r>
            <a:endParaRPr lang="en-US" sz="2800" b="1" dirty="0">
              <a:solidFill>
                <a:schemeClr val="bg1"/>
              </a:solidFill>
            </a:endParaRPr>
          </a:p>
        </p:txBody>
      </p:sp>
      <p:sp>
        <p:nvSpPr>
          <p:cNvPr id="37" name="TextBox 36">
            <a:extLst>
              <a:ext uri="{FF2B5EF4-FFF2-40B4-BE49-F238E27FC236}">
                <a16:creationId xmlns:a16="http://schemas.microsoft.com/office/drawing/2014/main" id="{E62D89B5-EAAE-8B40-886F-78C191527863}"/>
              </a:ext>
            </a:extLst>
          </p:cNvPr>
          <p:cNvSpPr txBox="1"/>
          <p:nvPr/>
        </p:nvSpPr>
        <p:spPr>
          <a:xfrm>
            <a:off x="6494046" y="3870970"/>
            <a:ext cx="21754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Mathemateg</a:t>
            </a:r>
            <a:endParaRPr lang="en-US" sz="2800" b="1" dirty="0">
              <a:solidFill>
                <a:schemeClr val="bg1"/>
              </a:solidFill>
            </a:endParaRPr>
          </a:p>
        </p:txBody>
      </p:sp>
      <p:sp>
        <p:nvSpPr>
          <p:cNvPr id="38" name="TextBox 37">
            <a:extLst>
              <a:ext uri="{FF2B5EF4-FFF2-40B4-BE49-F238E27FC236}">
                <a16:creationId xmlns:a16="http://schemas.microsoft.com/office/drawing/2014/main" id="{3103AF8E-3919-5240-9113-AAB8AF9F58D3}"/>
              </a:ext>
            </a:extLst>
          </p:cNvPr>
          <p:cNvSpPr txBox="1"/>
          <p:nvPr/>
        </p:nvSpPr>
        <p:spPr>
          <a:xfrm>
            <a:off x="463217" y="223035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Sgiliau</a:t>
            </a:r>
            <a:r>
              <a:rPr lang="en-US" sz="2800" b="1" dirty="0">
                <a:solidFill>
                  <a:schemeClr val="bg1"/>
                </a:solidFill>
              </a:rPr>
              <a:t> </a:t>
            </a:r>
            <a:r>
              <a:rPr lang="en-US" sz="2800" b="1" dirty="0" err="1">
                <a:solidFill>
                  <a:schemeClr val="bg1"/>
                </a:solidFill>
              </a:rPr>
              <a:t>cyflwyno</a:t>
            </a:r>
            <a:endParaRPr lang="en-US" dirty="0">
              <a:solidFill>
                <a:schemeClr val="bg1"/>
              </a:solidFill>
            </a:endParaRPr>
          </a:p>
        </p:txBody>
      </p:sp>
      <p:sp>
        <p:nvSpPr>
          <p:cNvPr id="39" name="TextBox 38">
            <a:extLst>
              <a:ext uri="{FF2B5EF4-FFF2-40B4-BE49-F238E27FC236}">
                <a16:creationId xmlns:a16="http://schemas.microsoft.com/office/drawing/2014/main" id="{7D298E99-140E-6147-8532-AF6FD51ACF09}"/>
              </a:ext>
            </a:extLst>
          </p:cNvPr>
          <p:cNvSpPr txBox="1"/>
          <p:nvPr/>
        </p:nvSpPr>
        <p:spPr>
          <a:xfrm>
            <a:off x="4222761" y="441111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Ysgrifennu</a:t>
            </a:r>
            <a:endParaRPr lang="en-US" sz="2800" b="1" dirty="0">
              <a:solidFill>
                <a:schemeClr val="bg1"/>
              </a:solidFill>
            </a:endParaRPr>
          </a:p>
        </p:txBody>
      </p:sp>
      <p:sp>
        <p:nvSpPr>
          <p:cNvPr id="40" name="TextBox 39">
            <a:extLst>
              <a:ext uri="{FF2B5EF4-FFF2-40B4-BE49-F238E27FC236}">
                <a16:creationId xmlns:a16="http://schemas.microsoft.com/office/drawing/2014/main" id="{D04DC058-9CE7-2241-A904-3ED06C04157D}"/>
              </a:ext>
            </a:extLst>
          </p:cNvPr>
          <p:cNvSpPr txBox="1"/>
          <p:nvPr/>
        </p:nvSpPr>
        <p:spPr>
          <a:xfrm>
            <a:off x="5837960" y="1276247"/>
            <a:ext cx="355533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err="1">
                <a:solidFill>
                  <a:schemeClr val="bg1"/>
                </a:solidFill>
              </a:rPr>
              <a:t>Gwneud</a:t>
            </a:r>
            <a:r>
              <a:rPr lang="en-US" sz="2800" b="1" dirty="0">
                <a:solidFill>
                  <a:schemeClr val="bg1"/>
                </a:solidFill>
              </a:rPr>
              <a:t> </a:t>
            </a:r>
            <a:r>
              <a:rPr lang="en-US" sz="2800" b="1" dirty="0" err="1">
                <a:solidFill>
                  <a:schemeClr val="bg1"/>
                </a:solidFill>
              </a:rPr>
              <a:t>penderfyniadau</a:t>
            </a:r>
            <a:endParaRPr lang="en-US" sz="2800" b="1" dirty="0">
              <a:solidFill>
                <a:schemeClr val="bg1"/>
              </a:solidFill>
            </a:endParaRPr>
          </a:p>
        </p:txBody>
      </p:sp>
      <p:sp>
        <p:nvSpPr>
          <p:cNvPr id="41" name="TextBox 40">
            <a:extLst>
              <a:ext uri="{FF2B5EF4-FFF2-40B4-BE49-F238E27FC236}">
                <a16:creationId xmlns:a16="http://schemas.microsoft.com/office/drawing/2014/main" id="{5867AE40-7131-674E-A2DC-6BE0E0C73652}"/>
              </a:ext>
            </a:extLst>
          </p:cNvPr>
          <p:cNvSpPr txBox="1"/>
          <p:nvPr/>
        </p:nvSpPr>
        <p:spPr>
          <a:xfrm>
            <a:off x="4155407" y="347111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Gwytnwch</a:t>
            </a:r>
            <a:endParaRPr lang="en-US" dirty="0">
              <a:solidFill>
                <a:schemeClr val="bg1"/>
              </a:solidFill>
            </a:endParaRPr>
          </a:p>
        </p:txBody>
      </p:sp>
      <p:sp>
        <p:nvSpPr>
          <p:cNvPr id="42" name="TextBox 41">
            <a:extLst>
              <a:ext uri="{FF2B5EF4-FFF2-40B4-BE49-F238E27FC236}">
                <a16:creationId xmlns:a16="http://schemas.microsoft.com/office/drawing/2014/main" id="{7CA6C502-98CB-1442-B52B-6233038492A0}"/>
              </a:ext>
            </a:extLst>
          </p:cNvPr>
          <p:cNvSpPr txBox="1"/>
          <p:nvPr/>
        </p:nvSpPr>
        <p:spPr>
          <a:xfrm>
            <a:off x="6494046" y="274921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Creadigrwydd</a:t>
            </a:r>
            <a:endParaRPr lang="en-US" dirty="0">
              <a:solidFill>
                <a:schemeClr val="bg1"/>
              </a:solidFill>
            </a:endParaRPr>
          </a:p>
        </p:txBody>
      </p:sp>
      <p:sp>
        <p:nvSpPr>
          <p:cNvPr id="43" name="TextBox 42">
            <a:extLst>
              <a:ext uri="{FF2B5EF4-FFF2-40B4-BE49-F238E27FC236}">
                <a16:creationId xmlns:a16="http://schemas.microsoft.com/office/drawing/2014/main" id="{4DA5D8FD-4368-6748-B352-2D18836A0FAD}"/>
              </a:ext>
            </a:extLst>
          </p:cNvPr>
          <p:cNvSpPr txBox="1"/>
          <p:nvPr/>
        </p:nvSpPr>
        <p:spPr>
          <a:xfrm>
            <a:off x="836357" y="359253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Sgiliau</a:t>
            </a:r>
            <a:r>
              <a:rPr lang="en-US" sz="2800" b="1" dirty="0">
                <a:solidFill>
                  <a:schemeClr val="bg1"/>
                </a:solidFill>
              </a:rPr>
              <a:t> </a:t>
            </a:r>
            <a:r>
              <a:rPr lang="en-US" sz="2800" b="1" dirty="0" err="1">
                <a:solidFill>
                  <a:schemeClr val="bg1"/>
                </a:solidFill>
              </a:rPr>
              <a:t>ymarferol</a:t>
            </a:r>
            <a:endParaRPr lang="en-US" dirty="0">
              <a:solidFill>
                <a:schemeClr val="bg1"/>
              </a:solidFill>
            </a:endParaRPr>
          </a:p>
        </p:txBody>
      </p:sp>
      <p:sp>
        <p:nvSpPr>
          <p:cNvPr id="44" name="TextBox 43">
            <a:extLst>
              <a:ext uri="{FF2B5EF4-FFF2-40B4-BE49-F238E27FC236}">
                <a16:creationId xmlns:a16="http://schemas.microsoft.com/office/drawing/2014/main" id="{AED4BAC4-493B-354B-9465-7DF5317C3C8A}"/>
              </a:ext>
            </a:extLst>
          </p:cNvPr>
          <p:cNvSpPr txBox="1"/>
          <p:nvPr/>
        </p:nvSpPr>
        <p:spPr>
          <a:xfrm>
            <a:off x="3724905" y="232956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Sgiliau</a:t>
            </a:r>
            <a:r>
              <a:rPr lang="en-US" sz="2800" b="1" dirty="0">
                <a:solidFill>
                  <a:schemeClr val="bg1"/>
                </a:solidFill>
              </a:rPr>
              <a:t> </a:t>
            </a:r>
            <a:r>
              <a:rPr lang="en-US" sz="2800" b="1" dirty="0" err="1">
                <a:solidFill>
                  <a:schemeClr val="bg1"/>
                </a:solidFill>
              </a:rPr>
              <a:t>digidol</a:t>
            </a:r>
            <a:endParaRPr lang="en-US" dirty="0">
              <a:solidFill>
                <a:schemeClr val="bg1"/>
              </a:solidFill>
            </a:endParaRPr>
          </a:p>
        </p:txBody>
      </p:sp>
      <p:sp>
        <p:nvSpPr>
          <p:cNvPr id="45" name="TextBox 44">
            <a:extLst>
              <a:ext uri="{FF2B5EF4-FFF2-40B4-BE49-F238E27FC236}">
                <a16:creationId xmlns:a16="http://schemas.microsoft.com/office/drawing/2014/main" id="{07BF9066-67DB-5348-8C23-152790808253}"/>
              </a:ext>
            </a:extLst>
          </p:cNvPr>
          <p:cNvSpPr txBox="1"/>
          <p:nvPr/>
        </p:nvSpPr>
        <p:spPr>
          <a:xfrm>
            <a:off x="3847872" y="125166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Dadansoddi</a:t>
            </a:r>
            <a:endParaRPr lang="en-US" dirty="0">
              <a:solidFill>
                <a:schemeClr val="bg1"/>
              </a:solidFill>
            </a:endParaRPr>
          </a:p>
        </p:txBody>
      </p:sp>
      <p:sp>
        <p:nvSpPr>
          <p:cNvPr id="46" name="TextBox 45">
            <a:extLst>
              <a:ext uri="{FF2B5EF4-FFF2-40B4-BE49-F238E27FC236}">
                <a16:creationId xmlns:a16="http://schemas.microsoft.com/office/drawing/2014/main" id="{99C4DD8E-BC92-7F48-9B1C-FDD732E4FEE0}"/>
              </a:ext>
            </a:extLst>
          </p:cNvPr>
          <p:cNvSpPr txBox="1"/>
          <p:nvPr/>
        </p:nvSpPr>
        <p:spPr>
          <a:xfrm>
            <a:off x="2372970" y="290414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Cyfathrebu</a:t>
            </a:r>
            <a:endParaRPr lang="en-US" dirty="0">
              <a:solidFill>
                <a:schemeClr val="bg1"/>
              </a:solidFill>
            </a:endParaRPr>
          </a:p>
        </p:txBody>
      </p:sp>
    </p:spTree>
    <p:extLst>
      <p:ext uri="{BB962C8B-B14F-4D97-AF65-F5344CB8AC3E}">
        <p14:creationId xmlns:p14="http://schemas.microsoft.com/office/powerpoint/2010/main" val="392997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C4DC4A-4619-9E45-82B9-06B8FA4E032A}"/>
              </a:ext>
            </a:extLst>
          </p:cNvPr>
          <p:cNvSpPr/>
          <p:nvPr/>
        </p:nvSpPr>
        <p:spPr>
          <a:xfrm>
            <a:off x="0" y="0"/>
            <a:ext cx="9144000" cy="5143500"/>
          </a:xfrm>
          <a:prstGeom prst="rect">
            <a:avLst/>
          </a:prstGeom>
          <a:solidFill>
            <a:schemeClr val="accent1">
              <a:alpha val="800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A52B0E-F9B5-1C4B-A08F-2E5CFCA0B747}"/>
              </a:ext>
            </a:extLst>
          </p:cNvPr>
          <p:cNvSpPr/>
          <p:nvPr/>
        </p:nvSpPr>
        <p:spPr>
          <a:xfrm rot="5400000">
            <a:off x="774769" y="-1302336"/>
            <a:ext cx="5148000" cy="7743675"/>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92CF4459-5CC6-E749-9BCB-37C6319856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7905" y="1"/>
            <a:ext cx="8519628" cy="5143500"/>
          </a:xfrm>
          <a:prstGeom prst="rect">
            <a:avLst/>
          </a:prstGeom>
        </p:spPr>
      </p:pic>
      <p:sp>
        <p:nvSpPr>
          <p:cNvPr id="3" name="Content Placeholder 1">
            <a:extLst>
              <a:ext uri="{FF2B5EF4-FFF2-40B4-BE49-F238E27FC236}">
                <a16:creationId xmlns:a16="http://schemas.microsoft.com/office/drawing/2014/main" id="{ECD2214C-9E33-3B46-83E7-EF81A5DD1D28}"/>
              </a:ext>
            </a:extLst>
          </p:cNvPr>
          <p:cNvSpPr txBox="1">
            <a:spLocks/>
          </p:cNvSpPr>
          <p:nvPr/>
        </p:nvSpPr>
        <p:spPr>
          <a:xfrm>
            <a:off x="647905" y="1515692"/>
            <a:ext cx="5182342" cy="1945282"/>
          </a:xfrm>
          <a:prstGeom prst="rect">
            <a:avLst/>
          </a:prstGeom>
        </p:spPr>
        <p:txBody>
          <a:bodyPr lIns="0" tIns="0" rIns="0" bIns="0" anchor="t"/>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4400" b="1" dirty="0">
                <a:solidFill>
                  <a:schemeClr val="bg1"/>
                </a:solidFill>
                <a:cs typeface="Calibri"/>
              </a:rPr>
              <a:t>Sut y </a:t>
            </a:r>
            <a:r>
              <a:rPr lang="en-US" sz="4400" b="1" dirty="0" err="1">
                <a:solidFill>
                  <a:schemeClr val="bg1"/>
                </a:solidFill>
                <a:cs typeface="Calibri"/>
              </a:rPr>
              <a:t>gallai</a:t>
            </a:r>
            <a:r>
              <a:rPr lang="en-US" sz="4400" b="1" dirty="0">
                <a:solidFill>
                  <a:schemeClr val="bg1"/>
                </a:solidFill>
                <a:cs typeface="Calibri"/>
              </a:rPr>
              <a:t> </a:t>
            </a:r>
          </a:p>
          <a:p>
            <a:pPr marL="0" indent="0">
              <a:buNone/>
            </a:pPr>
            <a:r>
              <a:rPr lang="en-US" sz="4400" b="1" dirty="0" err="1">
                <a:solidFill>
                  <a:schemeClr val="bg1"/>
                </a:solidFill>
                <a:cs typeface="Calibri"/>
              </a:rPr>
              <a:t>ffiseg</a:t>
            </a:r>
            <a:r>
              <a:rPr lang="en-US" sz="4400" b="1" dirty="0">
                <a:solidFill>
                  <a:schemeClr val="bg1"/>
                </a:solidFill>
                <a:cs typeface="Calibri"/>
              </a:rPr>
              <a:t> </a:t>
            </a:r>
            <a:r>
              <a:rPr lang="en-US" sz="4400" b="1" dirty="0" err="1">
                <a:solidFill>
                  <a:schemeClr val="bg1"/>
                </a:solidFill>
                <a:cs typeface="Calibri"/>
              </a:rPr>
              <a:t>helpu</a:t>
            </a:r>
            <a:r>
              <a:rPr lang="en-US" sz="4400" b="1" dirty="0">
                <a:solidFill>
                  <a:schemeClr val="bg1"/>
                </a:solidFill>
                <a:cs typeface="Calibri"/>
              </a:rPr>
              <a:t> </a:t>
            </a:r>
          </a:p>
          <a:p>
            <a:pPr marL="0" indent="0">
              <a:buNone/>
            </a:pPr>
            <a:r>
              <a:rPr lang="en-US" sz="4400" b="1" dirty="0" err="1">
                <a:solidFill>
                  <a:schemeClr val="bg1"/>
                </a:solidFill>
                <a:cs typeface="Calibri"/>
              </a:rPr>
              <a:t>gyda’ch</a:t>
            </a:r>
            <a:r>
              <a:rPr lang="en-US" sz="4400" b="1" dirty="0">
                <a:solidFill>
                  <a:schemeClr val="bg1"/>
                </a:solidFill>
                <a:cs typeface="Calibri"/>
              </a:rPr>
              <a:t> </a:t>
            </a:r>
            <a:r>
              <a:rPr lang="en-US" sz="4400" b="1" dirty="0" err="1">
                <a:solidFill>
                  <a:schemeClr val="bg1"/>
                </a:solidFill>
                <a:cs typeface="Calibri"/>
              </a:rPr>
              <a:t>dyfodol</a:t>
            </a:r>
            <a:r>
              <a:rPr lang="en-US" sz="4400" b="1" dirty="0">
                <a:solidFill>
                  <a:schemeClr val="bg1"/>
                </a:solidFill>
                <a:cs typeface="Calibri"/>
              </a:rPr>
              <a:t>?</a:t>
            </a:r>
          </a:p>
        </p:txBody>
      </p:sp>
      <p:pic>
        <p:nvPicPr>
          <p:cNvPr id="5" name="Picture 4" descr="Icon&#10;&#10;Description automatically generated">
            <a:extLst>
              <a:ext uri="{FF2B5EF4-FFF2-40B4-BE49-F238E27FC236}">
                <a16:creationId xmlns:a16="http://schemas.microsoft.com/office/drawing/2014/main" id="{2E2DD5AA-CDD9-9E44-BFD6-AB29B93D9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977" y="1515692"/>
            <a:ext cx="2103118" cy="2103118"/>
          </a:xfrm>
          <a:prstGeom prst="rect">
            <a:avLst/>
          </a:prstGeom>
        </p:spPr>
      </p:pic>
    </p:spTree>
    <p:extLst>
      <p:ext uri="{BB962C8B-B14F-4D97-AF65-F5344CB8AC3E}">
        <p14:creationId xmlns:p14="http://schemas.microsoft.com/office/powerpoint/2010/main" val="9373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48666-2D43-45E6-8B90-4AD0D52D2D99}"/>
              </a:ext>
            </a:extLst>
          </p:cNvPr>
          <p:cNvSpPr>
            <a:spLocks noGrp="1"/>
          </p:cNvSpPr>
          <p:nvPr>
            <p:ph sz="quarter" idx="15"/>
          </p:nvPr>
        </p:nvSpPr>
        <p:spPr>
          <a:xfrm>
            <a:off x="368387" y="779986"/>
            <a:ext cx="8407225" cy="3474776"/>
          </a:xfrm>
        </p:spPr>
        <p:txBody>
          <a:bodyPr lIns="0" tIns="0" rIns="0" bIns="0" anchor="t"/>
          <a:lstStyle/>
          <a:p>
            <a:pPr>
              <a:lnSpc>
                <a:spcPct val="100000"/>
              </a:lnSpc>
              <a:spcBef>
                <a:spcPts val="0"/>
              </a:spcBef>
            </a:pPr>
            <a:r>
              <a:rPr lang="cy-GB" dirty="0">
                <a:ea typeface="+mn-lt"/>
                <a:cs typeface="+mn-lt"/>
              </a:rPr>
              <a:t>Mae camdybiaethau am yr hyn yw ffiseg, a’r swyddi y mae’n agor y drws iddynt, yn gallu rhwystro rhai pobl ifanc rhag astudio ffiseg. Gallwch helpu i herio hynny drwy: </a:t>
            </a:r>
          </a:p>
          <a:p>
            <a:pPr marL="285750" indent="-285750">
              <a:lnSpc>
                <a:spcPct val="100000"/>
              </a:lnSpc>
              <a:spcBef>
                <a:spcPts val="0"/>
              </a:spcBef>
              <a:buFont typeface="Symbol,Sans-Serif"/>
              <a:buChar char="•"/>
            </a:pPr>
            <a:r>
              <a:rPr lang="cy-GB" dirty="0">
                <a:ea typeface="+mn-lt"/>
                <a:cs typeface="+mn-lt"/>
              </a:rPr>
              <a:t>siarad am yr amrywiaeth eang o yrfaoedd y gall addysg a hyfforddiant ym maes ffiseg arwain atynt </a:t>
            </a:r>
          </a:p>
          <a:p>
            <a:pPr marL="285750" indent="-285750">
              <a:lnSpc>
                <a:spcPct val="100000"/>
              </a:lnSpc>
              <a:spcBef>
                <a:spcPts val="0"/>
              </a:spcBef>
              <a:buFont typeface="Symbol,Sans-Serif"/>
              <a:buChar char="•"/>
            </a:pPr>
            <a:r>
              <a:rPr lang="cy-GB" dirty="0">
                <a:ea typeface="+mn-lt"/>
                <a:cs typeface="+mn-lt"/>
              </a:rPr>
              <a:t>annog unrhyw un sy’n ystyried astudio ffiseg ar ôl 16 oed – yn enwedig y rheiny o grwpiau na chânt eu cynrychioli’n ddigonol – i ddeall bod yna opsiwn sy’n addas iddyn nhw.</a:t>
            </a:r>
          </a:p>
          <a:p>
            <a:pPr marL="285750" indent="-285750">
              <a:lnSpc>
                <a:spcPct val="100000"/>
              </a:lnSpc>
              <a:spcBef>
                <a:spcPts val="0"/>
              </a:spcBef>
              <a:buFont typeface="Symbol,Sans-Serif"/>
              <a:buChar char="•"/>
            </a:pPr>
            <a:endParaRPr lang="cy-GB" dirty="0">
              <a:ea typeface="+mn-lt"/>
              <a:cs typeface="+mn-lt"/>
            </a:endParaRPr>
          </a:p>
          <a:p>
            <a:pPr>
              <a:lnSpc>
                <a:spcPct val="100000"/>
              </a:lnSpc>
              <a:spcBef>
                <a:spcPts val="0"/>
              </a:spcBef>
            </a:pPr>
            <a:r>
              <a:rPr lang="cy-GB" dirty="0">
                <a:solidFill>
                  <a:srgbClr val="000000"/>
                </a:solidFill>
                <a:effectLst/>
                <a:latin typeface="Calibri" panose="020F0502020204030204" pitchFamily="34" charset="0"/>
                <a:ea typeface="Calibri" panose="020F0502020204030204" pitchFamily="34" charset="0"/>
              </a:rPr>
              <a:t>Mae astudio ffiseg yn agor y drws i rai o’r swyddi mwyaf cyffrous, blaengar a gwerth chweil yn y byd. O drin canser i fynd i’r afael â’r newid yn yr hinsawdd, ac o gemau cyfrifiadurol i roboteg a deallusrwydd artiffisial, mae pobl sydd wedi astudio ffiseg ar flaen y gad, yn helpu i lunio’r dyfodol. Mae ffiseg yn agor y drysau hyn oherwydd y sgiliau a’r ffyrdd o feddwl sy’n cael eu haddysgu wrth astudio’r pwnc.</a:t>
            </a:r>
            <a:r>
              <a:rPr lang="en-US" dirty="0">
                <a:highlight>
                  <a:srgbClr val="FFFF00"/>
                </a:highlight>
                <a:ea typeface="+mn-lt"/>
                <a:cs typeface="+mn-lt"/>
              </a:rPr>
              <a:t> </a:t>
            </a:r>
          </a:p>
          <a:p>
            <a:pPr>
              <a:lnSpc>
                <a:spcPct val="100000"/>
              </a:lnSpc>
              <a:spcBef>
                <a:spcPts val="0"/>
              </a:spcBef>
            </a:pPr>
            <a:endParaRPr lang="en-US" dirty="0">
              <a:ea typeface="+mn-lt"/>
              <a:cs typeface="+mn-lt"/>
            </a:endParaRPr>
          </a:p>
          <a:p>
            <a:pPr>
              <a:lnSpc>
                <a:spcPct val="100000"/>
              </a:lnSpc>
              <a:spcBef>
                <a:spcPts val="0"/>
              </a:spcBef>
            </a:pPr>
            <a:r>
              <a:rPr lang="cy-GB" dirty="0">
                <a:ea typeface="+mn-lt"/>
                <a:cs typeface="+mn-lt"/>
              </a:rPr>
              <a:t>Drwy ddewis astudio ffiseg, bydd pobl ifanc yn dysgu technegau mathemategol a dadansoddol, yn datblygu’n bobl sy’n gallu meddwl yn feirniadol ac yn greadigol ac sy’n dda am ddatrys problemau, ac yn meithrin sgiliau eraill y rhoddir gwerth mawr arnynt mewn ystod eang iawn o yrfaoedd. Yn aml, nid lefel y sgiliau neu’r llwybr a ddilynwyd i ddatblygu’r sgiliau hynny sy’n bwysig i lawer o gyflogwyr, ond y mathau o sgiliau sydd gan weithwyr. Mae yna lwybr sy’n addas i’ch myfyrwyr.</a:t>
            </a:r>
          </a:p>
          <a:p>
            <a:pPr>
              <a:lnSpc>
                <a:spcPct val="100000"/>
              </a:lnSpc>
              <a:spcBef>
                <a:spcPts val="0"/>
              </a:spcBef>
            </a:pPr>
            <a:endParaRPr lang="en-US" dirty="0">
              <a:ea typeface="+mn-lt"/>
              <a:cs typeface="+mn-lt"/>
            </a:endParaRPr>
          </a:p>
          <a:p>
            <a:pPr>
              <a:lnSpc>
                <a:spcPct val="100000"/>
              </a:lnSpc>
              <a:spcBef>
                <a:spcPts val="0"/>
              </a:spcBef>
            </a:pPr>
            <a:r>
              <a:rPr lang="en-GB" dirty="0" err="1">
                <a:ea typeface="+mn-lt"/>
                <a:cs typeface="+mn-lt"/>
              </a:rPr>
              <a:t>Mae’r</a:t>
            </a:r>
            <a:r>
              <a:rPr lang="en-GB" dirty="0">
                <a:ea typeface="+mn-lt"/>
                <a:cs typeface="+mn-lt"/>
              </a:rPr>
              <a:t> </a:t>
            </a:r>
            <a:r>
              <a:rPr lang="en-GB" dirty="0" err="1">
                <a:ea typeface="+mn-lt"/>
                <a:cs typeface="+mn-lt"/>
              </a:rPr>
              <a:t>galw</a:t>
            </a:r>
            <a:r>
              <a:rPr lang="en-GB" dirty="0">
                <a:ea typeface="+mn-lt"/>
                <a:cs typeface="+mn-lt"/>
              </a:rPr>
              <a:t> am </a:t>
            </a:r>
            <a:r>
              <a:rPr lang="en-GB" dirty="0" err="1">
                <a:ea typeface="+mn-lt"/>
                <a:cs typeface="+mn-lt"/>
              </a:rPr>
              <a:t>sgiliau</a:t>
            </a:r>
            <a:r>
              <a:rPr lang="en-GB" dirty="0">
                <a:ea typeface="+mn-lt"/>
                <a:cs typeface="+mn-lt"/>
              </a:rPr>
              <a:t> </a:t>
            </a:r>
            <a:r>
              <a:rPr lang="en-GB" dirty="0" err="1">
                <a:ea typeface="+mn-lt"/>
                <a:cs typeface="+mn-lt"/>
              </a:rPr>
              <a:t>ffiseg</a:t>
            </a:r>
            <a:r>
              <a:rPr lang="en-GB" dirty="0">
                <a:ea typeface="+mn-lt"/>
                <a:cs typeface="+mn-lt"/>
              </a:rPr>
              <a:t> </a:t>
            </a:r>
            <a:r>
              <a:rPr lang="en-GB" dirty="0" err="1">
                <a:ea typeface="+mn-lt"/>
                <a:cs typeface="+mn-lt"/>
              </a:rPr>
              <a:t>yn</a:t>
            </a:r>
            <a:r>
              <a:rPr lang="en-GB" dirty="0">
                <a:ea typeface="+mn-lt"/>
                <a:cs typeface="+mn-lt"/>
              </a:rPr>
              <a:t> </a:t>
            </a:r>
            <a:r>
              <a:rPr lang="en-GB" dirty="0" err="1">
                <a:ea typeface="+mn-lt"/>
                <a:cs typeface="+mn-lt"/>
              </a:rPr>
              <a:t>uchel</a:t>
            </a:r>
            <a:r>
              <a:rPr lang="en-GB" dirty="0">
                <a:ea typeface="+mn-lt"/>
                <a:cs typeface="+mn-lt"/>
              </a:rPr>
              <a:t>, </a:t>
            </a:r>
            <a:r>
              <a:rPr lang="en-GB" dirty="0" err="1">
                <a:ea typeface="+mn-lt"/>
                <a:cs typeface="+mn-lt"/>
              </a:rPr>
              <a:t>yn</a:t>
            </a:r>
            <a:r>
              <a:rPr lang="en-GB" dirty="0">
                <a:ea typeface="+mn-lt"/>
                <a:cs typeface="+mn-lt"/>
              </a:rPr>
              <a:t> </a:t>
            </a:r>
            <a:r>
              <a:rPr lang="en-GB" dirty="0" err="1">
                <a:ea typeface="+mn-lt"/>
                <a:cs typeface="+mn-lt"/>
              </a:rPr>
              <a:t>eang</a:t>
            </a:r>
            <a:r>
              <a:rPr lang="en-GB" dirty="0">
                <a:ea typeface="+mn-lt"/>
                <a:cs typeface="+mn-lt"/>
              </a:rPr>
              <a:t> ac </a:t>
            </a:r>
            <a:r>
              <a:rPr lang="en-GB" dirty="0" err="1">
                <a:ea typeface="+mn-lt"/>
                <a:cs typeface="+mn-lt"/>
              </a:rPr>
              <a:t>yn</a:t>
            </a:r>
            <a:r>
              <a:rPr lang="en-GB" dirty="0">
                <a:ea typeface="+mn-lt"/>
                <a:cs typeface="+mn-lt"/>
              </a:rPr>
              <a:t> </a:t>
            </a:r>
            <a:r>
              <a:rPr lang="en-GB" dirty="0" err="1">
                <a:ea typeface="+mn-lt"/>
                <a:cs typeface="+mn-lt"/>
              </a:rPr>
              <a:t>cynyddu</a:t>
            </a:r>
            <a:r>
              <a:rPr lang="en-GB" dirty="0">
                <a:ea typeface="+mn-lt"/>
                <a:cs typeface="+mn-lt"/>
              </a:rPr>
              <a:t>, </a:t>
            </a:r>
            <a:r>
              <a:rPr lang="en-GB" dirty="0" err="1">
                <a:ea typeface="+mn-lt"/>
                <a:cs typeface="+mn-lt"/>
              </a:rPr>
              <a:t>sy’n</a:t>
            </a:r>
            <a:r>
              <a:rPr lang="en-GB" dirty="0">
                <a:ea typeface="+mn-lt"/>
                <a:cs typeface="+mn-lt"/>
              </a:rPr>
              <a:t> </a:t>
            </a:r>
            <a:r>
              <a:rPr lang="en-GB" dirty="0" err="1">
                <a:ea typeface="+mn-lt"/>
                <a:cs typeface="+mn-lt"/>
              </a:rPr>
              <a:t>golygu</a:t>
            </a:r>
            <a:r>
              <a:rPr lang="en-GB" dirty="0">
                <a:ea typeface="+mn-lt"/>
                <a:cs typeface="+mn-lt"/>
              </a:rPr>
              <a:t> bod </a:t>
            </a:r>
            <a:r>
              <a:rPr lang="en-GB" dirty="0" err="1">
                <a:ea typeface="+mn-lt"/>
                <a:cs typeface="+mn-lt"/>
              </a:rPr>
              <a:t>nawr</a:t>
            </a:r>
            <a:r>
              <a:rPr lang="en-GB" dirty="0">
                <a:ea typeface="+mn-lt"/>
                <a:cs typeface="+mn-lt"/>
              </a:rPr>
              <a:t> </a:t>
            </a:r>
            <a:r>
              <a:rPr lang="en-GB" dirty="0" err="1">
                <a:ea typeface="+mn-lt"/>
                <a:cs typeface="+mn-lt"/>
              </a:rPr>
              <a:t>yn</a:t>
            </a:r>
            <a:r>
              <a:rPr lang="en-GB" dirty="0">
                <a:ea typeface="+mn-lt"/>
                <a:cs typeface="+mn-lt"/>
              </a:rPr>
              <a:t> </a:t>
            </a:r>
            <a:r>
              <a:rPr lang="en-GB" dirty="0" err="1">
                <a:ea typeface="+mn-lt"/>
                <a:cs typeface="+mn-lt"/>
              </a:rPr>
              <a:t>amser</a:t>
            </a:r>
            <a:r>
              <a:rPr lang="en-GB" dirty="0">
                <a:ea typeface="+mn-lt"/>
                <a:cs typeface="+mn-lt"/>
              </a:rPr>
              <a:t> da </a:t>
            </a:r>
            <a:r>
              <a:rPr lang="en-GB" dirty="0" err="1">
                <a:ea typeface="+mn-lt"/>
                <a:cs typeface="+mn-lt"/>
              </a:rPr>
              <a:t>i</a:t>
            </a:r>
            <a:r>
              <a:rPr lang="en-GB" dirty="0">
                <a:ea typeface="+mn-lt"/>
                <a:cs typeface="+mn-lt"/>
              </a:rPr>
              <a:t> </a:t>
            </a:r>
            <a:r>
              <a:rPr lang="en-GB" dirty="0" err="1">
                <a:ea typeface="+mn-lt"/>
                <a:cs typeface="+mn-lt"/>
              </a:rPr>
              <a:t>edrych</a:t>
            </a:r>
            <a:r>
              <a:rPr lang="en-GB" dirty="0">
                <a:ea typeface="+mn-lt"/>
                <a:cs typeface="+mn-lt"/>
              </a:rPr>
              <a:t> </a:t>
            </a:r>
            <a:r>
              <a:rPr lang="en-GB" dirty="0" err="1">
                <a:ea typeface="+mn-lt"/>
                <a:cs typeface="+mn-lt"/>
              </a:rPr>
              <a:t>i’r</a:t>
            </a:r>
            <a:r>
              <a:rPr lang="en-GB" dirty="0">
                <a:ea typeface="+mn-lt"/>
                <a:cs typeface="+mn-lt"/>
              </a:rPr>
              <a:t> </a:t>
            </a:r>
            <a:r>
              <a:rPr lang="en-GB" dirty="0" err="1">
                <a:ea typeface="+mn-lt"/>
                <a:cs typeface="+mn-lt"/>
              </a:rPr>
              <a:t>dyfodol</a:t>
            </a:r>
            <a:r>
              <a:rPr lang="en-US" dirty="0">
                <a:ea typeface="+mn-lt"/>
                <a:cs typeface="+mn-lt"/>
              </a:rPr>
              <a:t>!</a:t>
            </a:r>
            <a:r>
              <a:rPr lang="en-GB" dirty="0">
                <a:ea typeface="+mn-lt"/>
                <a:cs typeface="+mn-lt"/>
              </a:rPr>
              <a:t> </a:t>
            </a:r>
            <a:endParaRPr lang="en-US" dirty="0">
              <a:ea typeface="+mn-lt"/>
              <a:cs typeface="+mn-lt"/>
            </a:endParaRPr>
          </a:p>
          <a:p>
            <a:pPr>
              <a:lnSpc>
                <a:spcPct val="100000"/>
              </a:lnSpc>
              <a:spcBef>
                <a:spcPts val="0"/>
              </a:spcBef>
            </a:pPr>
            <a:endParaRPr lang="en-US" dirty="0">
              <a:ea typeface="+mn-lt"/>
              <a:cs typeface="+mn-lt"/>
            </a:endParaRPr>
          </a:p>
          <a:p>
            <a:pPr>
              <a:lnSpc>
                <a:spcPct val="100000"/>
              </a:lnSpc>
              <a:spcBef>
                <a:spcPts val="0"/>
              </a:spcBef>
            </a:pPr>
            <a:r>
              <a:rPr lang="en-GB" i="1" dirty="0">
                <a:ea typeface="+mn-lt"/>
                <a:cs typeface="+mn-lt"/>
              </a:rPr>
              <a:t>Does dim </a:t>
            </a:r>
            <a:r>
              <a:rPr lang="en-GB" i="1" dirty="0" err="1">
                <a:ea typeface="+mn-lt"/>
                <a:cs typeface="+mn-lt"/>
              </a:rPr>
              <a:t>swyddi</a:t>
            </a:r>
            <a:r>
              <a:rPr lang="en-GB" i="1" dirty="0">
                <a:ea typeface="+mn-lt"/>
                <a:cs typeface="+mn-lt"/>
              </a:rPr>
              <a:t> </a:t>
            </a:r>
            <a:r>
              <a:rPr lang="en-GB" i="1" dirty="0" err="1">
                <a:ea typeface="+mn-lt"/>
                <a:cs typeface="+mn-lt"/>
              </a:rPr>
              <a:t>ffiseg</a:t>
            </a:r>
            <a:r>
              <a:rPr lang="en-GB" i="1" dirty="0">
                <a:ea typeface="+mn-lt"/>
                <a:cs typeface="+mn-lt"/>
              </a:rPr>
              <a:t> </a:t>
            </a:r>
            <a:r>
              <a:rPr lang="en-GB" i="1" dirty="0" err="1">
                <a:ea typeface="+mn-lt"/>
                <a:cs typeface="+mn-lt"/>
              </a:rPr>
              <a:t>yn</a:t>
            </a:r>
            <a:r>
              <a:rPr lang="en-GB" i="1" dirty="0">
                <a:ea typeface="+mn-lt"/>
                <a:cs typeface="+mn-lt"/>
              </a:rPr>
              <a:t> </a:t>
            </a:r>
            <a:r>
              <a:rPr lang="en-GB" i="1" dirty="0" err="1">
                <a:ea typeface="+mn-lt"/>
                <a:cs typeface="+mn-lt"/>
              </a:rPr>
              <a:t>ein</a:t>
            </a:r>
            <a:r>
              <a:rPr lang="en-GB" i="1" dirty="0">
                <a:ea typeface="+mn-lt"/>
                <a:cs typeface="+mn-lt"/>
              </a:rPr>
              <a:t> </a:t>
            </a:r>
            <a:r>
              <a:rPr lang="en-GB" i="1" dirty="0" err="1">
                <a:ea typeface="+mn-lt"/>
                <a:cs typeface="+mn-lt"/>
              </a:rPr>
              <a:t>rhanbarth</a:t>
            </a:r>
            <a:r>
              <a:rPr lang="en-GB" i="1" dirty="0">
                <a:ea typeface="+mn-lt"/>
                <a:cs typeface="+mn-lt"/>
              </a:rPr>
              <a:t> </a:t>
            </a:r>
            <a:r>
              <a:rPr lang="en-GB" i="1" dirty="0" err="1">
                <a:ea typeface="+mn-lt"/>
                <a:cs typeface="+mn-lt"/>
              </a:rPr>
              <a:t>ni</a:t>
            </a:r>
            <a:endParaRPr lang="en-US" dirty="0">
              <a:ea typeface="+mn-lt"/>
              <a:cs typeface="+mn-lt"/>
            </a:endParaRPr>
          </a:p>
          <a:p>
            <a:pPr marL="285750" indent="-285750">
              <a:lnSpc>
                <a:spcPct val="100000"/>
              </a:lnSpc>
              <a:spcBef>
                <a:spcPts val="0"/>
              </a:spcBef>
              <a:buFont typeface="Symbol,Sans-Serif"/>
              <a:buChar char="•"/>
            </a:pPr>
            <a:r>
              <a:rPr lang="en-US" dirty="0">
                <a:ea typeface="+mn-lt"/>
                <a:cs typeface="+mn-lt"/>
              </a:rPr>
              <a:t>Mae 1 o bob 20 (neu 1.85 </a:t>
            </a:r>
            <a:r>
              <a:rPr lang="en-US" dirty="0" err="1">
                <a:ea typeface="+mn-lt"/>
                <a:cs typeface="+mn-lt"/>
              </a:rPr>
              <a:t>miliwn</a:t>
            </a:r>
            <a:r>
              <a:rPr lang="en-US" dirty="0">
                <a:ea typeface="+mn-lt"/>
                <a:cs typeface="+mn-lt"/>
              </a:rPr>
              <a:t>) o </a:t>
            </a:r>
            <a:r>
              <a:rPr lang="en-US" dirty="0" err="1">
                <a:ea typeface="+mn-lt"/>
                <a:cs typeface="+mn-lt"/>
              </a:rPr>
              <a:t>swyddi</a:t>
            </a:r>
            <a:r>
              <a:rPr lang="en-US" dirty="0">
                <a:ea typeface="+mn-lt"/>
                <a:cs typeface="+mn-lt"/>
              </a:rPr>
              <a:t> </a:t>
            </a:r>
            <a:r>
              <a:rPr lang="en-US" dirty="0" err="1">
                <a:ea typeface="+mn-lt"/>
                <a:cs typeface="+mn-lt"/>
              </a:rPr>
              <a:t>ledled</a:t>
            </a:r>
            <a:r>
              <a:rPr lang="en-US" dirty="0">
                <a:ea typeface="+mn-lt"/>
                <a:cs typeface="+mn-lt"/>
              </a:rPr>
              <a:t> y DU ac </a:t>
            </a:r>
            <a:r>
              <a:rPr lang="en-US" dirty="0" err="1">
                <a:ea typeface="+mn-lt"/>
                <a:cs typeface="+mn-lt"/>
              </a:rPr>
              <a:t>Iwerddon</a:t>
            </a:r>
            <a:r>
              <a:rPr lang="en-US" dirty="0">
                <a:ea typeface="+mn-lt"/>
                <a:cs typeface="+mn-lt"/>
              </a:rPr>
              <a:t> </a:t>
            </a:r>
            <a:r>
              <a:rPr lang="en-US" dirty="0" err="1">
                <a:ea typeface="+mn-lt"/>
                <a:cs typeface="+mn-lt"/>
              </a:rPr>
              <a:t>yn</a:t>
            </a:r>
            <a:r>
              <a:rPr lang="en-US" dirty="0">
                <a:ea typeface="+mn-lt"/>
                <a:cs typeface="+mn-lt"/>
              </a:rPr>
              <a:t> </a:t>
            </a:r>
            <a:r>
              <a:rPr lang="en-US" dirty="0" err="1">
                <a:ea typeface="+mn-lt"/>
                <a:cs typeface="+mn-lt"/>
              </a:rPr>
              <a:t>defnyddio</a:t>
            </a:r>
            <a:r>
              <a:rPr lang="en-US" dirty="0">
                <a:ea typeface="+mn-lt"/>
                <a:cs typeface="+mn-lt"/>
              </a:rPr>
              <a:t> </a:t>
            </a:r>
            <a:r>
              <a:rPr lang="en-US" dirty="0" err="1">
                <a:ea typeface="+mn-lt"/>
                <a:cs typeface="+mn-lt"/>
              </a:rPr>
              <a:t>sgiliau</a:t>
            </a:r>
            <a:r>
              <a:rPr lang="en-US" dirty="0">
                <a:ea typeface="+mn-lt"/>
                <a:cs typeface="+mn-lt"/>
              </a:rPr>
              <a:t> a </a:t>
            </a:r>
            <a:r>
              <a:rPr lang="en-US" dirty="0" err="1">
                <a:ea typeface="+mn-lt"/>
                <a:cs typeface="+mn-lt"/>
              </a:rPr>
              <a:t>gwybodaeth</a:t>
            </a:r>
            <a:r>
              <a:rPr lang="en-US" dirty="0">
                <a:ea typeface="+mn-lt"/>
                <a:cs typeface="+mn-lt"/>
              </a:rPr>
              <a:t> </a:t>
            </a:r>
            <a:r>
              <a:rPr lang="en-US" dirty="0" err="1">
                <a:ea typeface="+mn-lt"/>
                <a:cs typeface="+mn-lt"/>
              </a:rPr>
              <a:t>sy’n</a:t>
            </a:r>
            <a:r>
              <a:rPr lang="en-US" dirty="0">
                <a:ea typeface="+mn-lt"/>
                <a:cs typeface="+mn-lt"/>
              </a:rPr>
              <a:t> </a:t>
            </a:r>
            <a:r>
              <a:rPr lang="en-US" dirty="0" err="1">
                <a:ea typeface="+mn-lt"/>
                <a:cs typeface="+mn-lt"/>
              </a:rPr>
              <a:t>gysylltiedig</a:t>
            </a:r>
            <a:r>
              <a:rPr lang="en-US" dirty="0">
                <a:ea typeface="+mn-lt"/>
                <a:cs typeface="+mn-lt"/>
              </a:rPr>
              <a:t> â </a:t>
            </a:r>
            <a:r>
              <a:rPr lang="en-US" dirty="0" err="1">
                <a:ea typeface="+mn-lt"/>
                <a:cs typeface="+mn-lt"/>
              </a:rPr>
              <a:t>ffiseg</a:t>
            </a:r>
            <a:r>
              <a:rPr lang="en-US" dirty="0">
                <a:ea typeface="+mn-lt"/>
                <a:cs typeface="+mn-lt"/>
              </a:rPr>
              <a:t> (</a:t>
            </a:r>
            <a:r>
              <a:rPr lang="en-US" i="1" dirty="0">
                <a:ea typeface="+mn-lt"/>
                <a:cs typeface="+mn-lt"/>
              </a:rPr>
              <a:t>Mae </a:t>
            </a:r>
            <a:r>
              <a:rPr lang="en-US" i="1" dirty="0" err="1">
                <a:ea typeface="+mn-lt"/>
                <a:cs typeface="+mn-lt"/>
              </a:rPr>
              <a:t>cyfleoedd</a:t>
            </a:r>
            <a:r>
              <a:rPr lang="en-US" i="1" dirty="0">
                <a:ea typeface="+mn-lt"/>
                <a:cs typeface="+mn-lt"/>
              </a:rPr>
              <a:t> </a:t>
            </a:r>
            <a:r>
              <a:rPr lang="en-US" i="1" dirty="0" err="1">
                <a:ea typeface="+mn-lt"/>
                <a:cs typeface="+mn-lt"/>
              </a:rPr>
              <a:t>ym</a:t>
            </a:r>
            <a:r>
              <a:rPr lang="en-US" i="1" dirty="0">
                <a:ea typeface="+mn-lt"/>
                <a:cs typeface="+mn-lt"/>
              </a:rPr>
              <a:t> </a:t>
            </a:r>
            <a:r>
              <a:rPr lang="en-US" i="1" dirty="0" err="1">
                <a:ea typeface="+mn-lt"/>
                <a:cs typeface="+mn-lt"/>
              </a:rPr>
              <a:t>mhob</a:t>
            </a:r>
            <a:r>
              <a:rPr lang="en-US" i="1" dirty="0">
                <a:ea typeface="+mn-lt"/>
                <a:cs typeface="+mn-lt"/>
              </a:rPr>
              <a:t> man</a:t>
            </a:r>
            <a:r>
              <a:rPr lang="en-US" dirty="0">
                <a:ea typeface="+mn-lt"/>
                <a:cs typeface="+mn-lt"/>
              </a:rPr>
              <a:t>)</a:t>
            </a:r>
            <a:r>
              <a:rPr lang="en-GB" dirty="0">
                <a:ea typeface="+mn-lt"/>
                <a:cs typeface="+mn-lt"/>
              </a:rPr>
              <a:t> </a:t>
            </a:r>
            <a:endParaRPr lang="en-US" dirty="0">
              <a:ea typeface="+mn-lt"/>
              <a:cs typeface="+mn-lt"/>
            </a:endParaRPr>
          </a:p>
          <a:p>
            <a:pPr marL="285750" indent="-285750">
              <a:lnSpc>
                <a:spcPct val="100000"/>
              </a:lnSpc>
              <a:spcBef>
                <a:spcPts val="0"/>
              </a:spcBef>
              <a:buFont typeface="Calibri,Sans-Serif"/>
              <a:buChar char="•"/>
            </a:pPr>
            <a:endParaRPr lang="en-US" dirty="0">
              <a:ea typeface="+mn-lt"/>
              <a:cs typeface="+mn-lt"/>
            </a:endParaRPr>
          </a:p>
          <a:p>
            <a:pPr>
              <a:lnSpc>
                <a:spcPct val="100000"/>
              </a:lnSpc>
              <a:spcBef>
                <a:spcPts val="0"/>
              </a:spcBef>
            </a:pPr>
            <a:endParaRPr lang="en-US" dirty="0">
              <a:ea typeface="+mn-lt"/>
              <a:cs typeface="+mn-lt"/>
            </a:endParaRPr>
          </a:p>
          <a:p>
            <a:endParaRPr lang="en-GB" dirty="0">
              <a:cs typeface="Calibri"/>
            </a:endParaRPr>
          </a:p>
        </p:txBody>
      </p:sp>
      <p:sp>
        <p:nvSpPr>
          <p:cNvPr id="3" name="Title 2">
            <a:extLst>
              <a:ext uri="{FF2B5EF4-FFF2-40B4-BE49-F238E27FC236}">
                <a16:creationId xmlns:a16="http://schemas.microsoft.com/office/drawing/2014/main" id="{C4976189-DD15-49C8-AD4F-6F90DDCCFD66}"/>
              </a:ext>
            </a:extLst>
          </p:cNvPr>
          <p:cNvSpPr>
            <a:spLocks noGrp="1"/>
          </p:cNvSpPr>
          <p:nvPr>
            <p:ph type="title"/>
          </p:nvPr>
        </p:nvSpPr>
        <p:spPr/>
        <p:txBody>
          <a:bodyPr lIns="0" tIns="0" rIns="0" bIns="0" anchor="t"/>
          <a:lstStyle/>
          <a:p>
            <a:r>
              <a:rPr lang="en-GB" dirty="0" err="1">
                <a:cs typeface="Calibri"/>
              </a:rPr>
              <a:t>Rhai</a:t>
            </a:r>
            <a:r>
              <a:rPr lang="en-GB" dirty="0">
                <a:cs typeface="Calibri"/>
              </a:rPr>
              <a:t> </a:t>
            </a:r>
            <a:r>
              <a:rPr lang="en-GB" dirty="0" err="1">
                <a:cs typeface="Calibri"/>
              </a:rPr>
              <a:t>nodiadau</a:t>
            </a:r>
            <a:r>
              <a:rPr lang="en-GB" dirty="0">
                <a:cs typeface="Calibri"/>
              </a:rPr>
              <a:t> </a:t>
            </a:r>
            <a:r>
              <a:rPr lang="en-GB" dirty="0" err="1">
                <a:cs typeface="Calibri"/>
              </a:rPr>
              <a:t>i</a:t>
            </a:r>
            <a:r>
              <a:rPr lang="en-GB" dirty="0">
                <a:cs typeface="Calibri"/>
              </a:rPr>
              <a:t> </a:t>
            </a:r>
            <a:r>
              <a:rPr lang="en-GB" dirty="0" err="1">
                <a:cs typeface="Calibri"/>
              </a:rPr>
              <a:t>athrawon</a:t>
            </a:r>
            <a:r>
              <a:rPr lang="en-GB" dirty="0">
                <a:cs typeface="Calibri"/>
              </a:rPr>
              <a:t>: </a:t>
            </a:r>
            <a:r>
              <a:rPr lang="en-GB" dirty="0" err="1">
                <a:cs typeface="Calibri"/>
              </a:rPr>
              <a:t>camdybiaethau</a:t>
            </a:r>
            <a:r>
              <a:rPr lang="en-GB" dirty="0">
                <a:cs typeface="Calibri"/>
              </a:rPr>
              <a:t> am </a:t>
            </a:r>
            <a:r>
              <a:rPr lang="en-GB" dirty="0" err="1">
                <a:cs typeface="Calibri"/>
              </a:rPr>
              <a:t>ffiseg</a:t>
            </a:r>
            <a:r>
              <a:rPr lang="en-GB" dirty="0">
                <a:cs typeface="Calibri"/>
              </a:rPr>
              <a:t>...</a:t>
            </a:r>
            <a:endParaRPr lang="en-GB" dirty="0"/>
          </a:p>
        </p:txBody>
      </p:sp>
    </p:spTree>
    <p:extLst>
      <p:ext uri="{BB962C8B-B14F-4D97-AF65-F5344CB8AC3E}">
        <p14:creationId xmlns:p14="http://schemas.microsoft.com/office/powerpoint/2010/main" val="34060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3160E4-8D5F-41CA-B0A6-B6D0129FEA2E}"/>
              </a:ext>
            </a:extLst>
          </p:cNvPr>
          <p:cNvSpPr>
            <a:spLocks noGrp="1"/>
          </p:cNvSpPr>
          <p:nvPr>
            <p:ph sz="quarter" idx="15"/>
          </p:nvPr>
        </p:nvSpPr>
        <p:spPr/>
        <p:txBody>
          <a:bodyPr lIns="0" tIns="0" rIns="0" bIns="0" anchor="t"/>
          <a:lstStyle/>
          <a:p>
            <a:pPr>
              <a:lnSpc>
                <a:spcPct val="100000"/>
              </a:lnSpc>
              <a:spcBef>
                <a:spcPts val="0"/>
              </a:spcBef>
            </a:pPr>
            <a:r>
              <a:rPr lang="cy-GB" i="1" dirty="0">
                <a:cs typeface="Calibri"/>
              </a:rPr>
              <a:t>Bydd astudio ffiseg yn cyfyngu ar ddewisiadau plentyn yn y dyfodol</a:t>
            </a:r>
            <a:endParaRPr lang="en-US" dirty="0">
              <a:ea typeface="+mn-lt"/>
              <a:cs typeface="+mn-lt"/>
            </a:endParaRPr>
          </a:p>
          <a:p>
            <a:pPr marL="285750" indent="-285750">
              <a:lnSpc>
                <a:spcPct val="100000"/>
              </a:lnSpc>
              <a:spcBef>
                <a:spcPts val="0"/>
              </a:spcBef>
              <a:buFont typeface="Symbol,Sans-Serif"/>
              <a:buChar char="•"/>
            </a:pPr>
            <a:r>
              <a:rPr lang="cy-GB" dirty="0">
                <a:cs typeface="Calibri"/>
              </a:rPr>
              <a:t>Drwy</a:t>
            </a:r>
            <a:r>
              <a:rPr lang="en-US" dirty="0">
                <a:cs typeface="Calibri"/>
              </a:rPr>
              <a:t> </a:t>
            </a:r>
            <a:r>
              <a:rPr lang="en-US" dirty="0" err="1">
                <a:cs typeface="Calibri"/>
              </a:rPr>
              <a:t>astudio</a:t>
            </a:r>
            <a:r>
              <a:rPr lang="en-US" dirty="0">
                <a:cs typeface="Calibri"/>
              </a:rPr>
              <a:t> </a:t>
            </a:r>
            <a:r>
              <a:rPr lang="en-US" dirty="0" err="1">
                <a:cs typeface="Calibri"/>
              </a:rPr>
              <a:t>ffiseg</a:t>
            </a:r>
            <a:r>
              <a:rPr lang="en-US" dirty="0">
                <a:cs typeface="Calibri"/>
              </a:rPr>
              <a:t>, </a:t>
            </a:r>
            <a:r>
              <a:rPr lang="en-US" dirty="0" err="1">
                <a:cs typeface="Calibri"/>
              </a:rPr>
              <a:t>byddwch</a:t>
            </a:r>
            <a:r>
              <a:rPr lang="en-US" dirty="0">
                <a:cs typeface="Calibri"/>
              </a:rPr>
              <a:t> </a:t>
            </a:r>
            <a:r>
              <a:rPr lang="en-US" dirty="0" err="1">
                <a:cs typeface="Calibri"/>
              </a:rPr>
              <a:t>yn</a:t>
            </a:r>
            <a:r>
              <a:rPr lang="en-US" dirty="0">
                <a:cs typeface="Calibri"/>
              </a:rPr>
              <a:t> </a:t>
            </a:r>
            <a:r>
              <a:rPr lang="en-US" dirty="0" err="1">
                <a:cs typeface="Calibri"/>
              </a:rPr>
              <a:t>cadw’r</a:t>
            </a:r>
            <a:r>
              <a:rPr lang="en-US" dirty="0">
                <a:cs typeface="Calibri"/>
              </a:rPr>
              <a:t> </a:t>
            </a:r>
            <a:r>
              <a:rPr lang="en-US" dirty="0" err="1">
                <a:cs typeface="Calibri"/>
              </a:rPr>
              <a:t>drysau</a:t>
            </a:r>
            <a:r>
              <a:rPr lang="en-US" dirty="0">
                <a:cs typeface="Calibri"/>
              </a:rPr>
              <a:t> </a:t>
            </a:r>
            <a:r>
              <a:rPr lang="en-US" dirty="0" err="1">
                <a:cs typeface="Calibri"/>
              </a:rPr>
              <a:t>ar</a:t>
            </a:r>
            <a:r>
              <a:rPr lang="en-US" dirty="0">
                <a:cs typeface="Calibri"/>
              </a:rPr>
              <a:t> </a:t>
            </a:r>
            <a:r>
              <a:rPr lang="en-US" dirty="0" err="1">
                <a:cs typeface="Calibri"/>
              </a:rPr>
              <a:t>agor</a:t>
            </a:r>
            <a:r>
              <a:rPr lang="en-US" dirty="0">
                <a:cs typeface="Calibri"/>
              </a:rPr>
              <a:t>! </a:t>
            </a:r>
            <a:r>
              <a:rPr lang="en-US" dirty="0" err="1">
                <a:cs typeface="Calibri"/>
              </a:rPr>
              <a:t>Mae’r</a:t>
            </a:r>
            <a:r>
              <a:rPr lang="en-US" dirty="0">
                <a:cs typeface="Calibri"/>
              </a:rPr>
              <a:t> </a:t>
            </a:r>
            <a:r>
              <a:rPr lang="en-US" dirty="0" err="1">
                <a:cs typeface="Calibri"/>
              </a:rPr>
              <a:t>galw</a:t>
            </a:r>
            <a:r>
              <a:rPr lang="en-US" dirty="0">
                <a:cs typeface="Calibri"/>
              </a:rPr>
              <a:t> am </a:t>
            </a:r>
            <a:r>
              <a:rPr lang="en-US" dirty="0" err="1">
                <a:cs typeface="Calibri"/>
              </a:rPr>
              <a:t>sgiliau</a:t>
            </a:r>
            <a:r>
              <a:rPr lang="en-US" dirty="0">
                <a:cs typeface="Calibri"/>
              </a:rPr>
              <a:t> </a:t>
            </a:r>
            <a:r>
              <a:rPr lang="en-US" dirty="0" err="1">
                <a:cs typeface="Calibri"/>
              </a:rPr>
              <a:t>ffiseg</a:t>
            </a:r>
            <a:r>
              <a:rPr lang="en-US" dirty="0">
                <a:cs typeface="Calibri"/>
              </a:rPr>
              <a:t> yn </a:t>
            </a:r>
            <a:r>
              <a:rPr lang="en-US" dirty="0" err="1">
                <a:cs typeface="Calibri"/>
              </a:rPr>
              <a:t>eang</a:t>
            </a:r>
            <a:r>
              <a:rPr lang="en-US" dirty="0">
                <a:cs typeface="Calibri"/>
              </a:rPr>
              <a:t> </a:t>
            </a:r>
            <a:r>
              <a:rPr lang="en-US" dirty="0" err="1">
                <a:cs typeface="Calibri"/>
              </a:rPr>
              <a:t>ar</a:t>
            </a:r>
            <a:r>
              <a:rPr lang="en-US" dirty="0">
                <a:cs typeface="Calibri"/>
              </a:rPr>
              <a:t> draws </a:t>
            </a:r>
            <a:r>
              <a:rPr lang="en-US" dirty="0" err="1">
                <a:cs typeface="Calibri"/>
              </a:rPr>
              <a:t>diwydiannau</a:t>
            </a:r>
            <a:r>
              <a:rPr lang="en-US" dirty="0">
                <a:cs typeface="Calibri"/>
              </a:rPr>
              <a:t> </a:t>
            </a:r>
            <a:r>
              <a:rPr lang="en-US" dirty="0" err="1">
                <a:cs typeface="Calibri"/>
              </a:rPr>
              <a:t>allweddol</a:t>
            </a:r>
            <a:r>
              <a:rPr lang="en-US" dirty="0">
                <a:cs typeface="Calibri"/>
              </a:rPr>
              <a:t> </a:t>
            </a:r>
            <a:r>
              <a:rPr lang="en-US" dirty="0" err="1">
                <a:cs typeface="Calibri"/>
              </a:rPr>
              <a:t>megis</a:t>
            </a:r>
            <a:r>
              <a:rPr lang="en-US" dirty="0">
                <a:cs typeface="Calibri"/>
              </a:rPr>
              <a:t> </a:t>
            </a:r>
            <a:r>
              <a:rPr lang="en-US" dirty="0" err="1">
                <a:cs typeface="Calibri"/>
              </a:rPr>
              <a:t>peirianneg</a:t>
            </a:r>
            <a:r>
              <a:rPr lang="en-US" dirty="0">
                <a:cs typeface="Calibri"/>
              </a:rPr>
              <a:t>, </a:t>
            </a:r>
            <a:r>
              <a:rPr lang="en-US" dirty="0" err="1">
                <a:cs typeface="Calibri"/>
              </a:rPr>
              <a:t>adeiladu</a:t>
            </a:r>
            <a:r>
              <a:rPr lang="en-US" dirty="0">
                <a:cs typeface="Calibri"/>
              </a:rPr>
              <a:t>, </a:t>
            </a:r>
            <a:r>
              <a:rPr lang="en-US" dirty="0" err="1">
                <a:cs typeface="Calibri"/>
              </a:rPr>
              <a:t>gweithgynhyrchu</a:t>
            </a:r>
            <a:r>
              <a:rPr lang="en-US" dirty="0">
                <a:cs typeface="Calibri"/>
              </a:rPr>
              <a:t>, </a:t>
            </a:r>
            <a:r>
              <a:rPr lang="en-US" dirty="0" err="1">
                <a:cs typeface="Calibri"/>
              </a:rPr>
              <a:t>ynni</a:t>
            </a:r>
            <a:r>
              <a:rPr lang="en-US" dirty="0">
                <a:cs typeface="Calibri"/>
              </a:rPr>
              <a:t> a </a:t>
            </a:r>
            <a:r>
              <a:rPr lang="en-US" dirty="0" err="1">
                <a:cs typeface="Calibri"/>
              </a:rPr>
              <a:t>thrafnidiaeth</a:t>
            </a:r>
            <a:r>
              <a:rPr lang="en-US" dirty="0">
                <a:cs typeface="Calibri"/>
              </a:rPr>
              <a:t>, yn </a:t>
            </a:r>
            <a:r>
              <a:rPr lang="en-US" dirty="0" err="1">
                <a:cs typeface="Calibri"/>
              </a:rPr>
              <a:t>ogystal</a:t>
            </a:r>
            <a:r>
              <a:rPr lang="en-US" dirty="0">
                <a:cs typeface="Calibri"/>
              </a:rPr>
              <a:t> ag yn y sector </a:t>
            </a:r>
            <a:r>
              <a:rPr lang="en-US" dirty="0" err="1">
                <a:cs typeface="Calibri"/>
              </a:rPr>
              <a:t>busnes</a:t>
            </a:r>
            <a:r>
              <a:rPr lang="en-US" dirty="0">
                <a:cs typeface="Calibri"/>
              </a:rPr>
              <a:t> a </a:t>
            </a:r>
            <a:r>
              <a:rPr lang="en-US" dirty="0" err="1">
                <a:cs typeface="Calibri"/>
              </a:rPr>
              <a:t>chyllid</a:t>
            </a:r>
            <a:r>
              <a:rPr lang="en-US" dirty="0">
                <a:cs typeface="Calibri"/>
              </a:rPr>
              <a:t>, y sector </a:t>
            </a:r>
            <a:r>
              <a:rPr lang="en-US" dirty="0" err="1">
                <a:cs typeface="Calibri"/>
              </a:rPr>
              <a:t>digidol</a:t>
            </a:r>
            <a:r>
              <a:rPr lang="en-US" dirty="0">
                <a:cs typeface="Calibri"/>
              </a:rPr>
              <a:t>, y sector </a:t>
            </a:r>
            <a:r>
              <a:rPr lang="en-US" dirty="0" err="1">
                <a:cs typeface="Calibri"/>
              </a:rPr>
              <a:t>addysg</a:t>
            </a:r>
            <a:r>
              <a:rPr lang="en-US" dirty="0">
                <a:cs typeface="Calibri"/>
              </a:rPr>
              <a:t>, y sector iechyd </a:t>
            </a:r>
            <a:r>
              <a:rPr lang="en-US" dirty="0" err="1">
                <a:cs typeface="Calibri"/>
              </a:rPr>
              <a:t>a’r</a:t>
            </a:r>
            <a:r>
              <a:rPr lang="en-US" dirty="0">
                <a:cs typeface="Calibri"/>
              </a:rPr>
              <a:t> sector </a:t>
            </a:r>
            <a:r>
              <a:rPr lang="en-US" dirty="0" err="1">
                <a:cs typeface="Calibri"/>
              </a:rPr>
              <a:t>cyhoeddus</a:t>
            </a:r>
            <a:r>
              <a:rPr lang="en-US" dirty="0">
                <a:cs typeface="Calibri"/>
              </a:rPr>
              <a:t> a </a:t>
            </a:r>
            <a:r>
              <a:rPr lang="en-US" dirty="0" err="1">
                <a:cs typeface="Calibri"/>
              </a:rPr>
              <a:t>rheoleiddiol</a:t>
            </a:r>
            <a:r>
              <a:rPr lang="en-US" dirty="0">
                <a:cs typeface="Calibri"/>
              </a:rPr>
              <a:t>.  (</a:t>
            </a:r>
            <a:r>
              <a:rPr lang="en-US" i="1" dirty="0" err="1">
                <a:cs typeface="Calibri"/>
              </a:rPr>
              <a:t>Galw</a:t>
            </a:r>
            <a:r>
              <a:rPr lang="en-US" i="1" dirty="0">
                <a:cs typeface="Calibri"/>
              </a:rPr>
              <a:t> </a:t>
            </a:r>
            <a:r>
              <a:rPr lang="en-US" i="1" dirty="0" err="1">
                <a:cs typeface="Calibri"/>
              </a:rPr>
              <a:t>gan</a:t>
            </a:r>
            <a:r>
              <a:rPr lang="en-US" i="1" dirty="0">
                <a:cs typeface="Calibri"/>
              </a:rPr>
              <a:t> </a:t>
            </a:r>
            <a:r>
              <a:rPr lang="en-US" i="1" dirty="0" err="1">
                <a:cs typeface="Calibri"/>
              </a:rPr>
              <a:t>gyflogwyr</a:t>
            </a:r>
            <a:r>
              <a:rPr lang="en-US" dirty="0">
                <a:cs typeface="Calibri"/>
              </a:rPr>
              <a:t>)</a:t>
            </a:r>
            <a:r>
              <a:rPr lang="en-GB" dirty="0">
                <a:cs typeface="Calibri"/>
              </a:rPr>
              <a:t> </a:t>
            </a:r>
            <a:endParaRPr lang="en-US" dirty="0">
              <a:ea typeface="+mn-lt"/>
              <a:cs typeface="+mn-lt"/>
            </a:endParaRPr>
          </a:p>
          <a:p>
            <a:pPr marL="285750" indent="-285750">
              <a:lnSpc>
                <a:spcPct val="100000"/>
              </a:lnSpc>
              <a:spcBef>
                <a:spcPts val="0"/>
              </a:spcBef>
              <a:buFont typeface="Arial,Sans-Serif"/>
              <a:buChar char="•"/>
            </a:pPr>
            <a:r>
              <a:rPr lang="en-GB" dirty="0">
                <a:cs typeface="Calibri"/>
              </a:rPr>
              <a:t> </a:t>
            </a:r>
            <a:endParaRPr lang="en-US" dirty="0">
              <a:ea typeface="+mn-lt"/>
              <a:cs typeface="+mn-lt"/>
            </a:endParaRPr>
          </a:p>
          <a:p>
            <a:pPr marL="285750" indent="-285750">
              <a:lnSpc>
                <a:spcPct val="100000"/>
              </a:lnSpc>
              <a:spcBef>
                <a:spcPts val="0"/>
              </a:spcBef>
              <a:buFont typeface="Symbol,Sans-Serif"/>
              <a:buChar char="•"/>
            </a:pPr>
            <a:r>
              <a:rPr lang="en-US" dirty="0">
                <a:cs typeface="Calibri"/>
              </a:rPr>
              <a:t>Mae </a:t>
            </a:r>
            <a:r>
              <a:rPr lang="en-US" dirty="0" err="1">
                <a:cs typeface="Calibri"/>
              </a:rPr>
              <a:t>sgiliau</a:t>
            </a:r>
            <a:r>
              <a:rPr lang="en-US" dirty="0">
                <a:cs typeface="Calibri"/>
              </a:rPr>
              <a:t> </a:t>
            </a:r>
            <a:r>
              <a:rPr lang="en-US" dirty="0" err="1">
                <a:cs typeface="Calibri"/>
              </a:rPr>
              <a:t>ffiseg</a:t>
            </a:r>
            <a:r>
              <a:rPr lang="en-US" dirty="0">
                <a:cs typeface="Calibri"/>
              </a:rPr>
              <a:t> a </a:t>
            </a:r>
            <a:r>
              <a:rPr lang="en-US" dirty="0" err="1">
                <a:cs typeface="Calibri"/>
              </a:rPr>
              <a:t>ffyrdd</a:t>
            </a:r>
            <a:r>
              <a:rPr lang="en-US" dirty="0">
                <a:cs typeface="Calibri"/>
              </a:rPr>
              <a:t> o </a:t>
            </a:r>
            <a:r>
              <a:rPr lang="en-US" dirty="0" err="1">
                <a:cs typeface="Calibri"/>
              </a:rPr>
              <a:t>feddwl</a:t>
            </a:r>
            <a:r>
              <a:rPr lang="en-US" dirty="0">
                <a:cs typeface="Calibri"/>
              </a:rPr>
              <a:t> </a:t>
            </a:r>
            <a:r>
              <a:rPr lang="en-US" dirty="0" err="1">
                <a:cs typeface="Calibri"/>
              </a:rPr>
              <a:t>sy’n</a:t>
            </a:r>
            <a:r>
              <a:rPr lang="en-US" dirty="0">
                <a:cs typeface="Calibri"/>
              </a:rPr>
              <a:t> </a:t>
            </a:r>
            <a:r>
              <a:rPr lang="en-US" dirty="0" err="1">
                <a:cs typeface="Calibri"/>
              </a:rPr>
              <a:t>gysylltiedig</a:t>
            </a:r>
            <a:r>
              <a:rPr lang="en-US" dirty="0">
                <a:cs typeface="Calibri"/>
              </a:rPr>
              <a:t> â </a:t>
            </a:r>
            <a:r>
              <a:rPr lang="en-US" dirty="0" err="1">
                <a:cs typeface="Calibri"/>
              </a:rPr>
              <a:t>ffiseg</a:t>
            </a:r>
            <a:r>
              <a:rPr lang="en-US" dirty="0">
                <a:cs typeface="Calibri"/>
              </a:rPr>
              <a:t> yn </a:t>
            </a:r>
            <a:r>
              <a:rPr lang="en-US" dirty="0" err="1">
                <a:cs typeface="Calibri"/>
              </a:rPr>
              <a:t>werthfawr</a:t>
            </a:r>
            <a:r>
              <a:rPr lang="en-US" dirty="0">
                <a:cs typeface="Calibri"/>
              </a:rPr>
              <a:t> </a:t>
            </a:r>
            <a:r>
              <a:rPr lang="en-US" dirty="0" err="1">
                <a:cs typeface="Calibri"/>
              </a:rPr>
              <a:t>i</a:t>
            </a:r>
            <a:r>
              <a:rPr lang="en-US" dirty="0">
                <a:cs typeface="Calibri"/>
              </a:rPr>
              <a:t> </a:t>
            </a:r>
            <a:r>
              <a:rPr lang="en-US" dirty="0" err="1">
                <a:cs typeface="Calibri"/>
              </a:rPr>
              <a:t>ystod</a:t>
            </a:r>
            <a:r>
              <a:rPr lang="en-US" dirty="0">
                <a:cs typeface="Calibri"/>
              </a:rPr>
              <a:t> </a:t>
            </a:r>
            <a:r>
              <a:rPr lang="en-US" dirty="0" err="1">
                <a:cs typeface="Calibri"/>
              </a:rPr>
              <a:t>eang</a:t>
            </a:r>
            <a:r>
              <a:rPr lang="en-US" dirty="0">
                <a:cs typeface="Calibri"/>
              </a:rPr>
              <a:t> o </a:t>
            </a:r>
            <a:r>
              <a:rPr lang="en-US" dirty="0" err="1">
                <a:cs typeface="Calibri"/>
              </a:rPr>
              <a:t>yrfaoedd</a:t>
            </a:r>
            <a:r>
              <a:rPr lang="en-US" dirty="0">
                <a:cs typeface="Calibri"/>
              </a:rPr>
              <a:t> ac </a:t>
            </a:r>
            <a:r>
              <a:rPr lang="en-US" dirty="0" err="1">
                <a:cs typeface="Calibri"/>
              </a:rPr>
              <a:t>mae</a:t>
            </a:r>
            <a:r>
              <a:rPr lang="en-US" dirty="0">
                <a:cs typeface="Calibri"/>
              </a:rPr>
              <a:t> </a:t>
            </a:r>
            <a:r>
              <a:rPr lang="en-US" dirty="0" err="1">
                <a:cs typeface="Calibri"/>
              </a:rPr>
              <a:t>cyflogwyr</a:t>
            </a:r>
            <a:r>
              <a:rPr lang="en-US" dirty="0">
                <a:cs typeface="Calibri"/>
              </a:rPr>
              <a:t> yn </a:t>
            </a:r>
            <a:r>
              <a:rPr lang="en-US" dirty="0" err="1">
                <a:cs typeface="Calibri"/>
              </a:rPr>
              <a:t>eu</a:t>
            </a:r>
            <a:r>
              <a:rPr lang="en-US" dirty="0">
                <a:cs typeface="Calibri"/>
              </a:rPr>
              <a:t> </a:t>
            </a:r>
            <a:r>
              <a:rPr lang="en-US" dirty="0" err="1">
                <a:cs typeface="Calibri"/>
              </a:rPr>
              <a:t>cydnabod</a:t>
            </a:r>
            <a:r>
              <a:rPr lang="en-US" dirty="0">
                <a:cs typeface="Calibri"/>
              </a:rPr>
              <a:t> ac yn </a:t>
            </a:r>
            <a:r>
              <a:rPr lang="en-US" dirty="0" err="1">
                <a:cs typeface="Calibri"/>
              </a:rPr>
              <a:t>rhoi</a:t>
            </a:r>
            <a:r>
              <a:rPr lang="en-US" dirty="0">
                <a:cs typeface="Calibri"/>
              </a:rPr>
              <a:t> </a:t>
            </a:r>
            <a:r>
              <a:rPr lang="en-US" dirty="0" err="1">
                <a:cs typeface="Calibri"/>
              </a:rPr>
              <a:t>gwerth</a:t>
            </a:r>
            <a:r>
              <a:rPr lang="en-US" dirty="0">
                <a:cs typeface="Calibri"/>
              </a:rPr>
              <a:t> </a:t>
            </a:r>
            <a:r>
              <a:rPr lang="en-US" dirty="0" err="1">
                <a:cs typeface="Calibri"/>
              </a:rPr>
              <a:t>arnynt</a:t>
            </a:r>
            <a:r>
              <a:rPr lang="en-US" dirty="0">
                <a:cs typeface="Calibri"/>
              </a:rPr>
              <a:t>. (</a:t>
            </a:r>
            <a:r>
              <a:rPr lang="en-US" i="1" dirty="0">
                <a:cs typeface="Calibri"/>
              </a:rPr>
              <a:t>Mae </a:t>
            </a:r>
            <a:r>
              <a:rPr lang="en-US" i="1" dirty="0" err="1">
                <a:cs typeface="Calibri"/>
              </a:rPr>
              <a:t>cyflogwyr</a:t>
            </a:r>
            <a:r>
              <a:rPr lang="en-US" i="1" dirty="0">
                <a:cs typeface="Calibri"/>
              </a:rPr>
              <a:t> yn </a:t>
            </a:r>
            <a:r>
              <a:rPr lang="en-US" i="1" dirty="0" err="1">
                <a:cs typeface="Calibri"/>
              </a:rPr>
              <a:t>parchu</a:t>
            </a:r>
            <a:r>
              <a:rPr lang="en-US" i="1" dirty="0">
                <a:cs typeface="Calibri"/>
              </a:rPr>
              <a:t> </a:t>
            </a:r>
            <a:r>
              <a:rPr lang="en-US" i="1" dirty="0" err="1">
                <a:cs typeface="Calibri"/>
              </a:rPr>
              <a:t>llwybr</a:t>
            </a:r>
            <a:r>
              <a:rPr lang="en-US" i="1" dirty="0">
                <a:cs typeface="Calibri"/>
              </a:rPr>
              <a:t> </a:t>
            </a:r>
            <a:r>
              <a:rPr lang="en-US" i="1" dirty="0" err="1">
                <a:cs typeface="Calibri"/>
              </a:rPr>
              <a:t>sy’n</a:t>
            </a:r>
            <a:r>
              <a:rPr lang="en-US" i="1" dirty="0">
                <a:cs typeface="Calibri"/>
              </a:rPr>
              <a:t> </a:t>
            </a:r>
            <a:r>
              <a:rPr lang="en-US" i="1" dirty="0" err="1">
                <a:cs typeface="Calibri"/>
              </a:rPr>
              <a:t>seiliedig</a:t>
            </a:r>
            <a:r>
              <a:rPr lang="en-US" i="1" dirty="0">
                <a:cs typeface="Calibri"/>
              </a:rPr>
              <a:t> </a:t>
            </a:r>
            <a:r>
              <a:rPr lang="en-US" i="1" dirty="0" err="1">
                <a:cs typeface="Calibri"/>
              </a:rPr>
              <a:t>ar</a:t>
            </a:r>
            <a:r>
              <a:rPr lang="en-US" i="1" dirty="0">
                <a:cs typeface="Calibri"/>
              </a:rPr>
              <a:t> </a:t>
            </a:r>
            <a:r>
              <a:rPr lang="en-US" i="1" dirty="0" err="1">
                <a:cs typeface="Calibri"/>
              </a:rPr>
              <a:t>ffiseg</a:t>
            </a:r>
            <a:r>
              <a:rPr lang="en-US" i="1" dirty="0">
                <a:cs typeface="Calibri"/>
              </a:rPr>
              <a:t>)</a:t>
            </a:r>
            <a:r>
              <a:rPr lang="en-GB" dirty="0">
                <a:cs typeface="Calibri"/>
              </a:rPr>
              <a:t> </a:t>
            </a:r>
            <a:endParaRPr lang="en-US" dirty="0">
              <a:ea typeface="+mn-lt"/>
              <a:cs typeface="+mn-lt"/>
            </a:endParaRPr>
          </a:p>
          <a:p>
            <a:pPr marL="285750" indent="-285750">
              <a:lnSpc>
                <a:spcPct val="100000"/>
              </a:lnSpc>
              <a:spcBef>
                <a:spcPts val="0"/>
              </a:spcBef>
              <a:buFont typeface="Arial,Sans-Serif"/>
              <a:buChar char="•"/>
            </a:pPr>
            <a:r>
              <a:rPr lang="en-GB" dirty="0">
                <a:cs typeface="Calibri"/>
              </a:rPr>
              <a:t> </a:t>
            </a:r>
            <a:endParaRPr lang="en-US" dirty="0">
              <a:ea typeface="+mn-lt"/>
              <a:cs typeface="+mn-lt"/>
            </a:endParaRPr>
          </a:p>
          <a:p>
            <a:pPr>
              <a:lnSpc>
                <a:spcPct val="100000"/>
              </a:lnSpc>
              <a:spcBef>
                <a:spcPts val="0"/>
              </a:spcBef>
            </a:pPr>
            <a:r>
              <a:rPr lang="en-GB" i="1" dirty="0" err="1">
                <a:cs typeface="Calibri"/>
              </a:rPr>
              <a:t>Nid</a:t>
            </a:r>
            <a:r>
              <a:rPr lang="en-GB" i="1" dirty="0">
                <a:cs typeface="Calibri"/>
              </a:rPr>
              <a:t> </a:t>
            </a:r>
            <a:r>
              <a:rPr lang="en-GB" i="1" dirty="0" err="1">
                <a:cs typeface="Calibri"/>
              </a:rPr>
              <a:t>yw</a:t>
            </a:r>
            <a:r>
              <a:rPr lang="en-GB" i="1" dirty="0">
                <a:cs typeface="Calibri"/>
              </a:rPr>
              <a:t> </a:t>
            </a:r>
            <a:r>
              <a:rPr lang="en-GB" i="1" dirty="0" err="1">
                <a:cs typeface="Calibri"/>
              </a:rPr>
              <a:t>swyddi</a:t>
            </a:r>
            <a:r>
              <a:rPr lang="en-GB" i="1" dirty="0">
                <a:cs typeface="Calibri"/>
              </a:rPr>
              <a:t> </a:t>
            </a:r>
            <a:r>
              <a:rPr lang="en-GB" i="1" dirty="0" err="1">
                <a:cs typeface="Calibri"/>
              </a:rPr>
              <a:t>ym</a:t>
            </a:r>
            <a:r>
              <a:rPr lang="en-GB" i="1" dirty="0">
                <a:cs typeface="Calibri"/>
              </a:rPr>
              <a:t> </a:t>
            </a:r>
            <a:r>
              <a:rPr lang="en-GB" i="1" dirty="0" err="1">
                <a:cs typeface="Calibri"/>
              </a:rPr>
              <a:t>maes</a:t>
            </a:r>
            <a:r>
              <a:rPr lang="en-GB" i="1" dirty="0">
                <a:cs typeface="Calibri"/>
              </a:rPr>
              <a:t> </a:t>
            </a:r>
            <a:r>
              <a:rPr lang="en-GB" i="1" dirty="0" err="1">
                <a:cs typeface="Calibri"/>
              </a:rPr>
              <a:t>ffiseg</a:t>
            </a:r>
            <a:r>
              <a:rPr lang="en-GB" i="1" dirty="0">
                <a:cs typeface="Calibri"/>
              </a:rPr>
              <a:t> </a:t>
            </a:r>
            <a:r>
              <a:rPr lang="en-GB" i="1" dirty="0" err="1">
                <a:cs typeface="Calibri"/>
              </a:rPr>
              <a:t>yn</a:t>
            </a:r>
            <a:r>
              <a:rPr lang="en-GB" i="1" dirty="0">
                <a:cs typeface="Calibri"/>
              </a:rPr>
              <a:t> </a:t>
            </a:r>
            <a:r>
              <a:rPr lang="en-GB" i="1" dirty="0" err="1">
                <a:cs typeface="Calibri"/>
              </a:rPr>
              <a:t>talu’n</a:t>
            </a:r>
            <a:r>
              <a:rPr lang="en-GB" i="1" dirty="0">
                <a:cs typeface="Calibri"/>
              </a:rPr>
              <a:t> </a:t>
            </a:r>
            <a:r>
              <a:rPr lang="en-GB" i="1" dirty="0" err="1">
                <a:cs typeface="Calibri"/>
              </a:rPr>
              <a:t>dda</a:t>
            </a:r>
            <a:endParaRPr lang="en-US" dirty="0">
              <a:ea typeface="+mn-lt"/>
              <a:cs typeface="+mn-lt"/>
            </a:endParaRPr>
          </a:p>
          <a:p>
            <a:pPr marL="285750" indent="-285750">
              <a:lnSpc>
                <a:spcPct val="100000"/>
              </a:lnSpc>
              <a:spcBef>
                <a:spcPts val="0"/>
              </a:spcBef>
              <a:buFont typeface="Symbol,Sans-Serif"/>
              <a:buChar char="•"/>
            </a:pPr>
            <a:r>
              <a:rPr lang="cy-GB" dirty="0">
                <a:cs typeface="Calibri"/>
              </a:rPr>
              <a:t>Mae tystiolaeth yn dangos bod swyddi ym maes ffiseg yn talu’n dda a bod cyflogau ar gyfer swyddi ym maes ffiseg yn uwch o lawer ar gyfartaledd na chyflogau ar gyfer swyddi yn yr economi ehangach. </a:t>
            </a:r>
            <a:r>
              <a:rPr lang="en-US" dirty="0">
                <a:cs typeface="Calibri"/>
              </a:rPr>
              <a:t> </a:t>
            </a:r>
            <a:r>
              <a:rPr lang="en-US" i="1" dirty="0">
                <a:cs typeface="Calibri"/>
              </a:rPr>
              <a:t>(</a:t>
            </a:r>
            <a:r>
              <a:rPr lang="en-US" i="1" dirty="0" err="1">
                <a:cs typeface="Calibri"/>
              </a:rPr>
              <a:t>Gwobr</a:t>
            </a:r>
            <a:r>
              <a:rPr lang="en-US" i="1" dirty="0">
                <a:cs typeface="Calibri"/>
              </a:rPr>
              <a:t> </a:t>
            </a:r>
            <a:r>
              <a:rPr lang="en-US" i="1" dirty="0" err="1">
                <a:cs typeface="Calibri"/>
              </a:rPr>
              <a:t>ariannol</a:t>
            </a:r>
            <a:r>
              <a:rPr lang="en-US" i="1" dirty="0">
                <a:cs typeface="Calibri"/>
              </a:rPr>
              <a:t>)</a:t>
            </a:r>
            <a:r>
              <a:rPr lang="en-GB" dirty="0">
                <a:cs typeface="Calibri"/>
              </a:rPr>
              <a:t> </a:t>
            </a:r>
            <a:endParaRPr lang="en-US" dirty="0">
              <a:ea typeface="+mn-lt"/>
              <a:cs typeface="+mn-lt"/>
            </a:endParaRPr>
          </a:p>
          <a:p>
            <a:pPr marL="285750" indent="-285750">
              <a:lnSpc>
                <a:spcPct val="100000"/>
              </a:lnSpc>
              <a:spcBef>
                <a:spcPts val="0"/>
              </a:spcBef>
              <a:buFont typeface="Symbol,Sans-Serif"/>
              <a:buChar char="•"/>
            </a:pPr>
            <a:r>
              <a:rPr lang="en-GB" dirty="0">
                <a:cs typeface="Calibri"/>
              </a:rPr>
              <a:t> </a:t>
            </a:r>
            <a:endParaRPr lang="en-US" dirty="0">
              <a:ea typeface="+mn-lt"/>
              <a:cs typeface="+mn-lt"/>
            </a:endParaRPr>
          </a:p>
          <a:p>
            <a:pPr>
              <a:lnSpc>
                <a:spcPct val="100000"/>
              </a:lnSpc>
              <a:spcBef>
                <a:spcPts val="0"/>
              </a:spcBef>
            </a:pPr>
            <a:r>
              <a:rPr lang="en-GB" i="1" dirty="0">
                <a:cs typeface="Calibri"/>
              </a:rPr>
              <a:t>Mae </a:t>
            </a:r>
            <a:r>
              <a:rPr lang="en-GB" i="1" dirty="0" err="1">
                <a:cs typeface="Calibri"/>
              </a:rPr>
              <a:t>rhai</a:t>
            </a:r>
            <a:r>
              <a:rPr lang="en-GB" i="1" dirty="0">
                <a:cs typeface="Calibri"/>
              </a:rPr>
              <a:t> plant </a:t>
            </a:r>
            <a:r>
              <a:rPr lang="en-GB" i="1" dirty="0" err="1">
                <a:cs typeface="Calibri"/>
              </a:rPr>
              <a:t>yn</a:t>
            </a:r>
            <a:r>
              <a:rPr lang="en-GB" i="1" dirty="0">
                <a:cs typeface="Calibri"/>
              </a:rPr>
              <a:t> </a:t>
            </a:r>
            <a:r>
              <a:rPr lang="en-GB" i="1" dirty="0" err="1">
                <a:cs typeface="Calibri"/>
              </a:rPr>
              <a:t>ffafrio</a:t>
            </a:r>
            <a:r>
              <a:rPr lang="en-GB" i="1" dirty="0">
                <a:cs typeface="Calibri"/>
              </a:rPr>
              <a:t> </a:t>
            </a:r>
            <a:r>
              <a:rPr lang="en-GB" i="1" dirty="0" err="1">
                <a:cs typeface="Calibri"/>
              </a:rPr>
              <a:t>gwaith</a:t>
            </a:r>
            <a:r>
              <a:rPr lang="en-GB" i="1" dirty="0">
                <a:cs typeface="Calibri"/>
              </a:rPr>
              <a:t> </a:t>
            </a:r>
            <a:r>
              <a:rPr lang="en-GB" i="1" dirty="0" err="1">
                <a:cs typeface="Calibri"/>
              </a:rPr>
              <a:t>ymarferol</a:t>
            </a:r>
            <a:r>
              <a:rPr lang="en-GB" i="1" dirty="0">
                <a:cs typeface="Calibri"/>
              </a:rPr>
              <a:t>, felly </a:t>
            </a:r>
            <a:r>
              <a:rPr lang="en-GB" i="1" dirty="0" err="1">
                <a:cs typeface="Calibri"/>
              </a:rPr>
              <a:t>fydd</a:t>
            </a:r>
            <a:r>
              <a:rPr lang="en-GB" i="1" dirty="0">
                <a:cs typeface="Calibri"/>
              </a:rPr>
              <a:t> </a:t>
            </a:r>
            <a:r>
              <a:rPr lang="en-GB" i="1" dirty="0" err="1">
                <a:cs typeface="Calibri"/>
              </a:rPr>
              <a:t>ffiseg</a:t>
            </a:r>
            <a:r>
              <a:rPr lang="en-GB" i="1" dirty="0">
                <a:cs typeface="Calibri"/>
              </a:rPr>
              <a:t> </a:t>
            </a:r>
            <a:r>
              <a:rPr lang="en-GB" i="1" dirty="0" err="1">
                <a:cs typeface="Calibri"/>
              </a:rPr>
              <a:t>ddim</a:t>
            </a:r>
            <a:r>
              <a:rPr lang="en-GB" i="1" dirty="0">
                <a:cs typeface="Calibri"/>
              </a:rPr>
              <a:t> </a:t>
            </a:r>
            <a:r>
              <a:rPr lang="en-GB" i="1" dirty="0" err="1">
                <a:cs typeface="Calibri"/>
              </a:rPr>
              <a:t>yn</a:t>
            </a:r>
            <a:r>
              <a:rPr lang="en-GB" i="1" dirty="0">
                <a:cs typeface="Calibri"/>
              </a:rPr>
              <a:t> addas </a:t>
            </a:r>
            <a:r>
              <a:rPr lang="en-GB" i="1" dirty="0" err="1">
                <a:cs typeface="Calibri"/>
              </a:rPr>
              <a:t>ar</a:t>
            </a:r>
            <a:r>
              <a:rPr lang="en-GB" i="1" dirty="0">
                <a:cs typeface="Calibri"/>
              </a:rPr>
              <a:t> </a:t>
            </a:r>
            <a:r>
              <a:rPr lang="en-GB" i="1" dirty="0" err="1">
                <a:cs typeface="Calibri"/>
              </a:rPr>
              <a:t>eu</a:t>
            </a:r>
            <a:r>
              <a:rPr lang="en-GB" i="1" dirty="0">
                <a:cs typeface="Calibri"/>
              </a:rPr>
              <a:t> </a:t>
            </a:r>
            <a:r>
              <a:rPr lang="en-GB" i="1" dirty="0" err="1">
                <a:cs typeface="Calibri"/>
              </a:rPr>
              <a:t>cyfer</a:t>
            </a:r>
            <a:r>
              <a:rPr lang="en-GB" i="1" dirty="0">
                <a:cs typeface="Calibri"/>
              </a:rPr>
              <a:t> </a:t>
            </a:r>
            <a:r>
              <a:rPr lang="en-GB" i="1" dirty="0" err="1">
                <a:cs typeface="Calibri"/>
              </a:rPr>
              <a:t>nhw</a:t>
            </a:r>
            <a:r>
              <a:rPr lang="en-GB" i="1" dirty="0">
                <a:cs typeface="Calibri"/>
              </a:rPr>
              <a:t> </a:t>
            </a:r>
            <a:r>
              <a:rPr lang="en-GB" i="1" dirty="0" err="1">
                <a:cs typeface="Calibri"/>
              </a:rPr>
              <a:t>oherwydd</a:t>
            </a:r>
            <a:r>
              <a:rPr lang="en-GB" i="1" dirty="0">
                <a:cs typeface="Calibri"/>
              </a:rPr>
              <a:t> bod y </a:t>
            </a:r>
            <a:r>
              <a:rPr lang="en-GB" i="1" dirty="0" err="1">
                <a:cs typeface="Calibri"/>
              </a:rPr>
              <a:t>pwnc</a:t>
            </a:r>
            <a:r>
              <a:rPr lang="en-GB" i="1" dirty="0">
                <a:cs typeface="Calibri"/>
              </a:rPr>
              <a:t> </a:t>
            </a:r>
            <a:r>
              <a:rPr lang="en-GB" i="1" dirty="0" err="1">
                <a:cs typeface="Calibri"/>
              </a:rPr>
              <a:t>yn</a:t>
            </a:r>
            <a:r>
              <a:rPr lang="en-GB" i="1" dirty="0">
                <a:cs typeface="Calibri"/>
              </a:rPr>
              <a:t> un </a:t>
            </a:r>
            <a:r>
              <a:rPr lang="en-GB" i="1" dirty="0" err="1">
                <a:cs typeface="Calibri"/>
              </a:rPr>
              <a:t>academaidd</a:t>
            </a:r>
            <a:endParaRPr lang="en-US" dirty="0">
              <a:ea typeface="+mn-lt"/>
              <a:cs typeface="+mn-lt"/>
            </a:endParaRPr>
          </a:p>
          <a:p>
            <a:pPr marL="285750" indent="-285750">
              <a:lnSpc>
                <a:spcPct val="100000"/>
              </a:lnSpc>
              <a:spcBef>
                <a:spcPts val="0"/>
              </a:spcBef>
              <a:buFont typeface="Symbol,Sans-Serif"/>
              <a:buChar char="•"/>
            </a:pPr>
            <a:r>
              <a:rPr lang="cy-GB" dirty="0">
                <a:cs typeface="Calibri"/>
              </a:rPr>
              <a:t>Mae’r galw am ffiseg yn cwmpasu sgiliau ar bob lefel: a dweud y gwir, fel rheol nid oes angen gradd ar gyfer dros hanner y swyddi sy’n gofyn am ffiseg, ac mae llawer o’r swyddi hynny’n gofyn am gymwysterau canolraddol megis cymwysterau Safon Uwch Cymru a Lloegr, Cymwysterau Uwch yr Alban, Tystysgrif Gadael yr Iwerddon a phrentisiaethau. (</a:t>
            </a:r>
            <a:r>
              <a:rPr lang="cy-GB" i="1" dirty="0">
                <a:cs typeface="Calibri"/>
              </a:rPr>
              <a:t>Mae llwybrau technegol, llwybrau galwedigaethol a llwybrau cymhwysol/seiliedig ar waith ar gael ym maes ffiseg, sy’n fwy ymarferol eu natur, ac mae galw ymysg cyflogwyr am y sgiliau a gaiff eu datblygu drwy’r llwybrau hynny)</a:t>
            </a:r>
            <a:endParaRPr lang="cy-GB" dirty="0">
              <a:ea typeface="+mn-lt"/>
              <a:cs typeface="+mn-lt"/>
            </a:endParaRPr>
          </a:p>
          <a:p>
            <a:endParaRPr lang="en-GB" dirty="0">
              <a:cs typeface="Calibri"/>
            </a:endParaRPr>
          </a:p>
        </p:txBody>
      </p:sp>
      <p:sp>
        <p:nvSpPr>
          <p:cNvPr id="3" name="Title 2">
            <a:extLst>
              <a:ext uri="{FF2B5EF4-FFF2-40B4-BE49-F238E27FC236}">
                <a16:creationId xmlns:a16="http://schemas.microsoft.com/office/drawing/2014/main" id="{E14E091C-A4CB-4C4D-AE0B-1D2A3F547704}"/>
              </a:ext>
            </a:extLst>
          </p:cNvPr>
          <p:cNvSpPr>
            <a:spLocks noGrp="1"/>
          </p:cNvSpPr>
          <p:nvPr>
            <p:ph type="title"/>
          </p:nvPr>
        </p:nvSpPr>
        <p:spPr/>
        <p:txBody>
          <a:bodyPr lIns="0" tIns="0" rIns="0" bIns="0" anchor="t"/>
          <a:lstStyle/>
          <a:p>
            <a:r>
              <a:rPr lang="cy-GB" dirty="0">
                <a:ea typeface="+mj-lt"/>
                <a:cs typeface="+mj-lt"/>
              </a:rPr>
              <a:t>Rhai nodiadau i athrawon: camdybiaethau am ffiseg (parhad)...</a:t>
            </a:r>
            <a:endParaRPr lang="cy-GB" dirty="0"/>
          </a:p>
        </p:txBody>
      </p:sp>
    </p:spTree>
    <p:extLst>
      <p:ext uri="{BB962C8B-B14F-4D97-AF65-F5344CB8AC3E}">
        <p14:creationId xmlns:p14="http://schemas.microsoft.com/office/powerpoint/2010/main" val="389186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building, outdoor&#10;&#10;Description automatically generated">
            <a:extLst>
              <a:ext uri="{FF2B5EF4-FFF2-40B4-BE49-F238E27FC236}">
                <a16:creationId xmlns:a16="http://schemas.microsoft.com/office/drawing/2014/main" id="{A421E1BF-EA6E-7249-BCF5-23063F8D9D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6" y="-45354"/>
            <a:ext cx="9252865" cy="5188854"/>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AA332E21-568B-BC4A-8316-D74561FC9F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45354"/>
            <a:ext cx="9252860" cy="5188853"/>
          </a:xfrm>
          <a:prstGeom prst="rect">
            <a:avLst/>
          </a:prstGeom>
        </p:spPr>
      </p:pic>
      <p:sp>
        <p:nvSpPr>
          <p:cNvPr id="16" name="Rectangle 15">
            <a:extLst>
              <a:ext uri="{FF2B5EF4-FFF2-40B4-BE49-F238E27FC236}">
                <a16:creationId xmlns:a16="http://schemas.microsoft.com/office/drawing/2014/main" id="{7CC398FD-3CC5-3C40-979F-346C5A86E513}"/>
              </a:ext>
            </a:extLst>
          </p:cNvPr>
          <p:cNvSpPr/>
          <p:nvPr/>
        </p:nvSpPr>
        <p:spPr>
          <a:xfrm rot="16200000">
            <a:off x="-196739" y="-689502"/>
            <a:ext cx="5223442" cy="6511738"/>
          </a:xfrm>
          <a:prstGeom prst="rect">
            <a:avLst/>
          </a:prstGeom>
          <a:gradFill>
            <a:gsLst>
              <a:gs pos="0">
                <a:schemeClr val="tx1"/>
              </a:gs>
              <a:gs pos="98000">
                <a:schemeClr val="tx1">
                  <a:alpha val="0"/>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E780701-F629-044F-8B6A-EA8D82F1958B}"/>
              </a:ext>
            </a:extLst>
          </p:cNvPr>
          <p:cNvSpPr>
            <a:spLocks noGrp="1"/>
          </p:cNvSpPr>
          <p:nvPr>
            <p:ph type="title"/>
          </p:nvPr>
        </p:nvSpPr>
        <p:spPr>
          <a:xfrm>
            <a:off x="589015" y="1282277"/>
            <a:ext cx="5616854" cy="3737919"/>
          </a:xfrm>
        </p:spPr>
        <p:txBody>
          <a:bodyPr anchor="ctr"/>
          <a:lstStyle/>
          <a:p>
            <a:r>
              <a:rPr lang="en-US" sz="4400" dirty="0" err="1">
                <a:cs typeface="Calibri"/>
              </a:rPr>
              <a:t>Newid</a:t>
            </a:r>
            <a:r>
              <a:rPr lang="en-US" sz="4400" dirty="0">
                <a:cs typeface="Calibri"/>
              </a:rPr>
              <a:t> y </a:t>
            </a:r>
            <a:r>
              <a:rPr lang="en-US" sz="4400" dirty="0" err="1">
                <a:cs typeface="Calibri"/>
              </a:rPr>
              <a:t>byd</a:t>
            </a:r>
            <a:r>
              <a:rPr lang="en-US" sz="4400" dirty="0">
                <a:cs typeface="Calibri"/>
              </a:rPr>
              <a:t>: </a:t>
            </a:r>
            <a:br>
              <a:rPr lang="en-US" sz="4400" dirty="0">
                <a:cs typeface="Calibri"/>
              </a:rPr>
            </a:br>
            <a:r>
              <a:rPr lang="en-US" sz="4400" dirty="0" err="1">
                <a:cs typeface="Calibri"/>
              </a:rPr>
              <a:t>Swyddi</a:t>
            </a:r>
            <a:r>
              <a:rPr lang="en-US" sz="4400" dirty="0">
                <a:cs typeface="Calibri"/>
              </a:rPr>
              <a:t> </a:t>
            </a:r>
            <a:r>
              <a:rPr lang="en-US" sz="4400" dirty="0" err="1">
                <a:cs typeface="Calibri"/>
              </a:rPr>
              <a:t>sy’n</a:t>
            </a:r>
            <a:r>
              <a:rPr lang="en-US" sz="4400" dirty="0">
                <a:cs typeface="Calibri"/>
              </a:rPr>
              <a:t> </a:t>
            </a:r>
            <a:r>
              <a:rPr lang="en-US" sz="4400" dirty="0" err="1">
                <a:cs typeface="Calibri"/>
              </a:rPr>
              <a:t>gwneud</a:t>
            </a:r>
            <a:r>
              <a:rPr lang="en-US" sz="4400" dirty="0">
                <a:cs typeface="Calibri"/>
              </a:rPr>
              <a:t> </a:t>
            </a:r>
            <a:r>
              <a:rPr lang="en-US" sz="4400" dirty="0" err="1">
                <a:cs typeface="Calibri"/>
              </a:rPr>
              <a:t>gwahaniaeth</a:t>
            </a:r>
            <a:endParaRPr lang="en-US" sz="4400" dirty="0">
              <a:cs typeface="Calibri"/>
            </a:endParaRPr>
          </a:p>
        </p:txBody>
      </p:sp>
      <p:pic>
        <p:nvPicPr>
          <p:cNvPr id="12" name="Picture 11">
            <a:extLst>
              <a:ext uri="{FF2B5EF4-FFF2-40B4-BE49-F238E27FC236}">
                <a16:creationId xmlns:a16="http://schemas.microsoft.com/office/drawing/2014/main" id="{24B77023-8EDD-D540-A9BE-BC094AB47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91" y="711988"/>
            <a:ext cx="2623442" cy="1293682"/>
          </a:xfrm>
          <a:prstGeom prst="rect">
            <a:avLst/>
          </a:prstGeom>
        </p:spPr>
      </p:pic>
    </p:spTree>
    <p:extLst>
      <p:ext uri="{BB962C8B-B14F-4D97-AF65-F5344CB8AC3E}">
        <p14:creationId xmlns:p14="http://schemas.microsoft.com/office/powerpoint/2010/main" val="375340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92B4D67-E269-3140-BC9A-7D7A78A14E71}"/>
              </a:ext>
            </a:extLst>
          </p:cNvPr>
          <p:cNvSpPr/>
          <p:nvPr/>
        </p:nvSpPr>
        <p:spPr>
          <a:xfrm>
            <a:off x="0" y="1"/>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BB29B41-4C96-5C44-85B1-47F5DBF6C3D9}"/>
              </a:ext>
            </a:extLst>
          </p:cNvPr>
          <p:cNvSpPr/>
          <p:nvPr/>
        </p:nvSpPr>
        <p:spPr>
          <a:xfrm>
            <a:off x="7953628" y="4241864"/>
            <a:ext cx="338918" cy="342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4CC2FD7-1D6D-1544-9D23-955D739BF674}"/>
              </a:ext>
            </a:extLst>
          </p:cNvPr>
          <p:cNvSpPr/>
          <p:nvPr/>
        </p:nvSpPr>
        <p:spPr>
          <a:xfrm>
            <a:off x="4808136" y="2106798"/>
            <a:ext cx="489698" cy="4949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1C127F0-3BDB-304A-98B2-EEECF7D6CE37}"/>
              </a:ext>
            </a:extLst>
          </p:cNvPr>
          <p:cNvSpPr/>
          <p:nvPr/>
        </p:nvSpPr>
        <p:spPr>
          <a:xfrm>
            <a:off x="4252039" y="672054"/>
            <a:ext cx="2658599" cy="1710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02C125A-DBBE-274C-8FE0-580003F29960}"/>
              </a:ext>
            </a:extLst>
          </p:cNvPr>
          <p:cNvSpPr txBox="1"/>
          <p:nvPr/>
        </p:nvSpPr>
        <p:spPr>
          <a:xfrm>
            <a:off x="4518461" y="929285"/>
            <a:ext cx="2301049"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900" b="1" dirty="0">
                <a:solidFill>
                  <a:srgbClr val="FFB300"/>
                </a:solidFill>
              </a:rPr>
              <a:t>Pa </a:t>
            </a:r>
            <a:r>
              <a:rPr lang="en-GB" sz="1900" b="1" dirty="0" err="1">
                <a:solidFill>
                  <a:srgbClr val="FFB300"/>
                </a:solidFill>
              </a:rPr>
              <a:t>swyddi</a:t>
            </a:r>
            <a:r>
              <a:rPr lang="en-GB" sz="1900" b="1" dirty="0">
                <a:solidFill>
                  <a:srgbClr val="FFB300"/>
                </a:solidFill>
              </a:rPr>
              <a:t> </a:t>
            </a:r>
          </a:p>
          <a:p>
            <a:pPr algn="ctr"/>
            <a:r>
              <a:rPr lang="en-GB" sz="1900" b="1" dirty="0" err="1">
                <a:solidFill>
                  <a:srgbClr val="FFB300"/>
                </a:solidFill>
              </a:rPr>
              <a:t>sy’n</a:t>
            </a:r>
            <a:r>
              <a:rPr lang="en-GB" sz="1900" b="1" dirty="0">
                <a:solidFill>
                  <a:srgbClr val="FFB300"/>
                </a:solidFill>
              </a:rPr>
              <a:t> </a:t>
            </a:r>
            <a:r>
              <a:rPr lang="en-GB" sz="1900" b="1" dirty="0" err="1">
                <a:solidFill>
                  <a:srgbClr val="FFB300"/>
                </a:solidFill>
              </a:rPr>
              <a:t>gofyn</a:t>
            </a:r>
            <a:r>
              <a:rPr lang="en-GB" sz="1900" b="1" dirty="0">
                <a:solidFill>
                  <a:srgbClr val="FFB300"/>
                </a:solidFill>
              </a:rPr>
              <a:t> am </a:t>
            </a:r>
            <a:r>
              <a:rPr lang="en-GB" sz="1900" b="1" dirty="0" err="1">
                <a:solidFill>
                  <a:srgbClr val="FFB300"/>
                </a:solidFill>
              </a:rPr>
              <a:t>gymhwyster</a:t>
            </a:r>
            <a:r>
              <a:rPr lang="en-GB" sz="1900" b="1" dirty="0">
                <a:solidFill>
                  <a:srgbClr val="FFB300"/>
                </a:solidFill>
              </a:rPr>
              <a:t> </a:t>
            </a:r>
            <a:r>
              <a:rPr lang="en-GB" sz="1900" b="1" dirty="0" err="1">
                <a:solidFill>
                  <a:srgbClr val="FFB300"/>
                </a:solidFill>
              </a:rPr>
              <a:t>ffiseg</a:t>
            </a:r>
            <a:r>
              <a:rPr lang="en-GB" sz="1900" b="1" dirty="0">
                <a:solidFill>
                  <a:srgbClr val="FFB300"/>
                </a:solidFill>
              </a:rPr>
              <a:t>? </a:t>
            </a:r>
          </a:p>
        </p:txBody>
      </p:sp>
      <p:sp>
        <p:nvSpPr>
          <p:cNvPr id="42" name="Oval 41">
            <a:extLst>
              <a:ext uri="{FF2B5EF4-FFF2-40B4-BE49-F238E27FC236}">
                <a16:creationId xmlns:a16="http://schemas.microsoft.com/office/drawing/2014/main" id="{4AE6D21C-EB69-BB4D-8842-0AB100B8DB21}"/>
              </a:ext>
            </a:extLst>
          </p:cNvPr>
          <p:cNvSpPr/>
          <p:nvPr/>
        </p:nvSpPr>
        <p:spPr>
          <a:xfrm>
            <a:off x="7412413" y="3572714"/>
            <a:ext cx="486976" cy="40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05B019B-7018-AD4D-8E49-05E69DDED221}"/>
              </a:ext>
            </a:extLst>
          </p:cNvPr>
          <p:cNvSpPr/>
          <p:nvPr/>
        </p:nvSpPr>
        <p:spPr>
          <a:xfrm>
            <a:off x="6027553" y="2333226"/>
            <a:ext cx="2228101" cy="14927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F270FF8-8D1B-CA4B-A87C-C8F943CCD7DE}"/>
              </a:ext>
            </a:extLst>
          </p:cNvPr>
          <p:cNvSpPr txBox="1"/>
          <p:nvPr/>
        </p:nvSpPr>
        <p:spPr>
          <a:xfrm>
            <a:off x="6173879" y="2541210"/>
            <a:ext cx="19894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solidFill>
                  <a:schemeClr val="bg2"/>
                </a:solidFill>
              </a:rPr>
              <a:t>Pa </a:t>
            </a:r>
            <a:r>
              <a:rPr lang="en-GB" b="1" dirty="0" err="1">
                <a:solidFill>
                  <a:schemeClr val="bg2"/>
                </a:solidFill>
              </a:rPr>
              <a:t>fath</a:t>
            </a:r>
            <a:r>
              <a:rPr lang="en-GB" b="1" dirty="0">
                <a:solidFill>
                  <a:schemeClr val="bg2"/>
                </a:solidFill>
              </a:rPr>
              <a:t> </a:t>
            </a:r>
          </a:p>
          <a:p>
            <a:pPr algn="ctr"/>
            <a:r>
              <a:rPr lang="en-GB" b="1" dirty="0">
                <a:solidFill>
                  <a:schemeClr val="bg2"/>
                </a:solidFill>
              </a:rPr>
              <a:t>o </a:t>
            </a:r>
            <a:r>
              <a:rPr lang="en-GB" b="1" dirty="0" err="1">
                <a:solidFill>
                  <a:schemeClr val="bg2"/>
                </a:solidFill>
              </a:rPr>
              <a:t>bobl</a:t>
            </a:r>
            <a:r>
              <a:rPr lang="en-GB" b="1" dirty="0">
                <a:solidFill>
                  <a:schemeClr val="bg2"/>
                </a:solidFill>
              </a:rPr>
              <a:t> </a:t>
            </a:r>
            <a:r>
              <a:rPr lang="en-GB" b="1" dirty="0" err="1">
                <a:solidFill>
                  <a:schemeClr val="bg2"/>
                </a:solidFill>
              </a:rPr>
              <a:t>sy’n</a:t>
            </a:r>
            <a:r>
              <a:rPr lang="en-GB" b="1" dirty="0">
                <a:solidFill>
                  <a:schemeClr val="bg2"/>
                </a:solidFill>
              </a:rPr>
              <a:t> </a:t>
            </a:r>
          </a:p>
          <a:p>
            <a:pPr algn="ctr"/>
            <a:r>
              <a:rPr lang="en-GB" b="1" dirty="0" err="1">
                <a:solidFill>
                  <a:schemeClr val="bg2"/>
                </a:solidFill>
              </a:rPr>
              <a:t>astudio</a:t>
            </a:r>
            <a:r>
              <a:rPr lang="en-GB" b="1" dirty="0">
                <a:solidFill>
                  <a:schemeClr val="bg2"/>
                </a:solidFill>
              </a:rPr>
              <a:t> </a:t>
            </a:r>
            <a:r>
              <a:rPr lang="en-GB" b="1" dirty="0" err="1">
                <a:solidFill>
                  <a:schemeClr val="bg2"/>
                </a:solidFill>
              </a:rPr>
              <a:t>ffiseg</a:t>
            </a:r>
            <a:r>
              <a:rPr lang="en-GB" b="1" dirty="0">
                <a:solidFill>
                  <a:schemeClr val="bg2"/>
                </a:solidFill>
              </a:rPr>
              <a:t>? </a:t>
            </a:r>
          </a:p>
        </p:txBody>
      </p:sp>
      <p:sp>
        <p:nvSpPr>
          <p:cNvPr id="43" name="Oval 42">
            <a:extLst>
              <a:ext uri="{FF2B5EF4-FFF2-40B4-BE49-F238E27FC236}">
                <a16:creationId xmlns:a16="http://schemas.microsoft.com/office/drawing/2014/main" id="{EDAC4D0E-F42C-EC4B-AB83-9B8976DB3B08}"/>
              </a:ext>
            </a:extLst>
          </p:cNvPr>
          <p:cNvSpPr/>
          <p:nvPr/>
        </p:nvSpPr>
        <p:spPr>
          <a:xfrm>
            <a:off x="7650024" y="-1145412"/>
            <a:ext cx="2745516" cy="2745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BC2D32C-E6C2-FA45-9F3A-B514C8AE3581}"/>
              </a:ext>
            </a:extLst>
          </p:cNvPr>
          <p:cNvSpPr/>
          <p:nvPr/>
        </p:nvSpPr>
        <p:spPr>
          <a:xfrm>
            <a:off x="-1354741" y="3849654"/>
            <a:ext cx="2745516" cy="2745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Icon&#10;&#10;Description automatically generated">
            <a:extLst>
              <a:ext uri="{FF2B5EF4-FFF2-40B4-BE49-F238E27FC236}">
                <a16:creationId xmlns:a16="http://schemas.microsoft.com/office/drawing/2014/main" id="{EB83A208-7CDA-6441-9D35-0504CC56C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913" y="459465"/>
            <a:ext cx="3023460" cy="3023460"/>
          </a:xfrm>
          <a:prstGeom prst="rect">
            <a:avLst/>
          </a:prstGeom>
        </p:spPr>
      </p:pic>
      <p:pic>
        <p:nvPicPr>
          <p:cNvPr id="45" name="Picture 44" descr="Icon&#10;&#10;Description automatically generated">
            <a:extLst>
              <a:ext uri="{FF2B5EF4-FFF2-40B4-BE49-F238E27FC236}">
                <a16:creationId xmlns:a16="http://schemas.microsoft.com/office/drawing/2014/main" id="{BBC7761D-9763-4842-8184-5CCCEA29B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54945" y="2172436"/>
            <a:ext cx="2565820" cy="2538656"/>
          </a:xfrm>
          <a:prstGeom prst="rect">
            <a:avLst/>
          </a:prstGeom>
        </p:spPr>
      </p:pic>
      <p:sp>
        <p:nvSpPr>
          <p:cNvPr id="30" name="Oval 29">
            <a:extLst>
              <a:ext uri="{FF2B5EF4-FFF2-40B4-BE49-F238E27FC236}">
                <a16:creationId xmlns:a16="http://schemas.microsoft.com/office/drawing/2014/main" id="{D3AE7B11-AD94-8F40-929F-5F54CF7D2AFC}"/>
              </a:ext>
            </a:extLst>
          </p:cNvPr>
          <p:cNvSpPr/>
          <p:nvPr/>
        </p:nvSpPr>
        <p:spPr>
          <a:xfrm>
            <a:off x="917915" y="3098671"/>
            <a:ext cx="338918" cy="342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7CE5C96-F9AA-BE44-BDAA-558CA4BBCC88}"/>
              </a:ext>
            </a:extLst>
          </p:cNvPr>
          <p:cNvSpPr/>
          <p:nvPr/>
        </p:nvSpPr>
        <p:spPr>
          <a:xfrm>
            <a:off x="4788677" y="4810545"/>
            <a:ext cx="338918" cy="342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7A1614-4FF9-2548-A339-28218BE7A5C2}"/>
              </a:ext>
            </a:extLst>
          </p:cNvPr>
          <p:cNvSpPr/>
          <p:nvPr/>
        </p:nvSpPr>
        <p:spPr>
          <a:xfrm>
            <a:off x="4126025" y="3979769"/>
            <a:ext cx="489698" cy="4949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090434D-ED34-914A-BEC7-74C575BC7F0A}"/>
              </a:ext>
            </a:extLst>
          </p:cNvPr>
          <p:cNvSpPr/>
          <p:nvPr/>
        </p:nvSpPr>
        <p:spPr>
          <a:xfrm>
            <a:off x="1412956" y="2255860"/>
            <a:ext cx="489698" cy="4949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7011260-C5C3-4D47-8C81-06DFB46CDE84}"/>
              </a:ext>
            </a:extLst>
          </p:cNvPr>
          <p:cNvSpPr/>
          <p:nvPr/>
        </p:nvSpPr>
        <p:spPr>
          <a:xfrm>
            <a:off x="2422420" y="2512675"/>
            <a:ext cx="2658599" cy="1765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9275F11-4B80-034D-9B02-4D305CC82F20}"/>
              </a:ext>
            </a:extLst>
          </p:cNvPr>
          <p:cNvSpPr/>
          <p:nvPr/>
        </p:nvSpPr>
        <p:spPr>
          <a:xfrm>
            <a:off x="938858" y="733530"/>
            <a:ext cx="2658599" cy="18305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78895C-227F-4941-839B-73E59B7AA893}"/>
              </a:ext>
            </a:extLst>
          </p:cNvPr>
          <p:cNvSpPr txBox="1"/>
          <p:nvPr/>
        </p:nvSpPr>
        <p:spPr>
          <a:xfrm>
            <a:off x="976108" y="1079660"/>
            <a:ext cx="256392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700" b="1" dirty="0">
                <a:solidFill>
                  <a:schemeClr val="accent3"/>
                </a:solidFill>
              </a:rPr>
              <a:t>Beth </a:t>
            </a:r>
            <a:r>
              <a:rPr lang="en-GB" sz="1700" b="1" dirty="0" err="1">
                <a:solidFill>
                  <a:schemeClr val="accent3"/>
                </a:solidFill>
              </a:rPr>
              <a:t>sy’n</a:t>
            </a:r>
            <a:r>
              <a:rPr lang="en-GB" sz="1700" b="1" dirty="0">
                <a:solidFill>
                  <a:schemeClr val="accent3"/>
                </a:solidFill>
              </a:rPr>
              <a:t> </a:t>
            </a:r>
            <a:r>
              <a:rPr lang="en-GB" sz="1700" b="1" dirty="0" err="1">
                <a:solidFill>
                  <a:schemeClr val="accent3"/>
                </a:solidFill>
              </a:rPr>
              <a:t>dod</a:t>
            </a:r>
            <a:r>
              <a:rPr lang="en-GB" sz="1700" b="1" dirty="0">
                <a:solidFill>
                  <a:schemeClr val="accent3"/>
                </a:solidFill>
              </a:rPr>
              <a:t> </a:t>
            </a:r>
            <a:r>
              <a:rPr lang="en-GB" sz="1700" b="1" dirty="0" err="1">
                <a:solidFill>
                  <a:schemeClr val="accent3"/>
                </a:solidFill>
              </a:rPr>
              <a:t>i’ch</a:t>
            </a:r>
            <a:r>
              <a:rPr lang="en-GB" sz="1700" b="1" dirty="0">
                <a:solidFill>
                  <a:schemeClr val="accent3"/>
                </a:solidFill>
              </a:rPr>
              <a:t> </a:t>
            </a:r>
          </a:p>
          <a:p>
            <a:pPr algn="ctr"/>
            <a:r>
              <a:rPr lang="en-GB" sz="1700" b="1" dirty="0" err="1">
                <a:solidFill>
                  <a:schemeClr val="accent3"/>
                </a:solidFill>
              </a:rPr>
              <a:t>meddwl</a:t>
            </a:r>
            <a:r>
              <a:rPr lang="en-GB" sz="1700" b="1" dirty="0">
                <a:solidFill>
                  <a:schemeClr val="accent3"/>
                </a:solidFill>
              </a:rPr>
              <a:t> </a:t>
            </a:r>
            <a:r>
              <a:rPr lang="en-GB" sz="1700" b="1" dirty="0" err="1">
                <a:solidFill>
                  <a:schemeClr val="accent3"/>
                </a:solidFill>
              </a:rPr>
              <a:t>gyntaf</a:t>
            </a:r>
            <a:r>
              <a:rPr lang="en-GB" sz="1700" b="1" dirty="0">
                <a:solidFill>
                  <a:schemeClr val="accent3"/>
                </a:solidFill>
              </a:rPr>
              <a:t> pan </a:t>
            </a:r>
            <a:r>
              <a:rPr lang="en-GB" sz="1700" b="1" dirty="0" err="1">
                <a:solidFill>
                  <a:schemeClr val="accent3"/>
                </a:solidFill>
              </a:rPr>
              <a:t>fyddwch</a:t>
            </a:r>
            <a:r>
              <a:rPr lang="en-GB" sz="1700" b="1" dirty="0">
                <a:solidFill>
                  <a:schemeClr val="accent3"/>
                </a:solidFill>
              </a:rPr>
              <a:t> </a:t>
            </a:r>
            <a:r>
              <a:rPr lang="en-GB" sz="1700" b="1" dirty="0" err="1">
                <a:solidFill>
                  <a:schemeClr val="accent3"/>
                </a:solidFill>
              </a:rPr>
              <a:t>yn</a:t>
            </a:r>
            <a:r>
              <a:rPr lang="en-GB" sz="1700" b="1" dirty="0">
                <a:solidFill>
                  <a:schemeClr val="accent3"/>
                </a:solidFill>
              </a:rPr>
              <a:t> </a:t>
            </a:r>
            <a:r>
              <a:rPr lang="en-GB" sz="1700" b="1" dirty="0" err="1">
                <a:solidFill>
                  <a:schemeClr val="accent3"/>
                </a:solidFill>
              </a:rPr>
              <a:t>meddwl</a:t>
            </a:r>
            <a:r>
              <a:rPr lang="en-GB" sz="1700" b="1" dirty="0">
                <a:solidFill>
                  <a:schemeClr val="accent3"/>
                </a:solidFill>
              </a:rPr>
              <a:t> </a:t>
            </a:r>
          </a:p>
          <a:p>
            <a:pPr algn="ctr"/>
            <a:r>
              <a:rPr lang="en-GB" sz="1700" b="1" dirty="0">
                <a:solidFill>
                  <a:schemeClr val="accent3"/>
                </a:solidFill>
              </a:rPr>
              <a:t>am </a:t>
            </a:r>
            <a:r>
              <a:rPr lang="en-GB" sz="1700" b="1" dirty="0" err="1">
                <a:solidFill>
                  <a:schemeClr val="accent3"/>
                </a:solidFill>
              </a:rPr>
              <a:t>ffiseg</a:t>
            </a:r>
            <a:r>
              <a:rPr lang="en-GB" sz="1700" b="1" dirty="0">
                <a:solidFill>
                  <a:schemeClr val="accent3"/>
                </a:solidFill>
              </a:rPr>
              <a:t>? </a:t>
            </a:r>
          </a:p>
        </p:txBody>
      </p:sp>
      <p:sp>
        <p:nvSpPr>
          <p:cNvPr id="28" name="TextBox 27">
            <a:extLst>
              <a:ext uri="{FF2B5EF4-FFF2-40B4-BE49-F238E27FC236}">
                <a16:creationId xmlns:a16="http://schemas.microsoft.com/office/drawing/2014/main" id="{81C0ABF0-DA59-4A49-9B02-97594B92D5F5}"/>
              </a:ext>
            </a:extLst>
          </p:cNvPr>
          <p:cNvSpPr txBox="1"/>
          <p:nvPr/>
        </p:nvSpPr>
        <p:spPr>
          <a:xfrm>
            <a:off x="2695988" y="2832205"/>
            <a:ext cx="21984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solidFill>
                  <a:schemeClr val="accent1"/>
                </a:solidFill>
              </a:rPr>
              <a:t>Pa </a:t>
            </a:r>
            <a:r>
              <a:rPr lang="en-GB" b="1" dirty="0" err="1">
                <a:solidFill>
                  <a:schemeClr val="accent1"/>
                </a:solidFill>
              </a:rPr>
              <a:t>fath</a:t>
            </a:r>
            <a:r>
              <a:rPr lang="en-GB" b="1" dirty="0">
                <a:solidFill>
                  <a:schemeClr val="accent1"/>
                </a:solidFill>
              </a:rPr>
              <a:t> o </a:t>
            </a:r>
            <a:r>
              <a:rPr lang="en-GB" b="1" dirty="0" err="1">
                <a:solidFill>
                  <a:schemeClr val="accent1"/>
                </a:solidFill>
              </a:rPr>
              <a:t>ddyfodol</a:t>
            </a:r>
            <a:r>
              <a:rPr lang="en-GB" b="1" dirty="0">
                <a:solidFill>
                  <a:schemeClr val="accent1"/>
                </a:solidFill>
              </a:rPr>
              <a:t> </a:t>
            </a:r>
          </a:p>
          <a:p>
            <a:pPr algn="ctr"/>
            <a:r>
              <a:rPr lang="en-GB" b="1" dirty="0" err="1">
                <a:solidFill>
                  <a:schemeClr val="accent1"/>
                </a:solidFill>
              </a:rPr>
              <a:t>yr</a:t>
            </a:r>
            <a:r>
              <a:rPr lang="en-GB" b="1" dirty="0">
                <a:solidFill>
                  <a:schemeClr val="accent1"/>
                </a:solidFill>
              </a:rPr>
              <a:t> </a:t>
            </a:r>
            <a:r>
              <a:rPr lang="en-GB" b="1" dirty="0" err="1">
                <a:solidFill>
                  <a:schemeClr val="accent1"/>
                </a:solidFill>
              </a:rPr>
              <a:t>ydych</a:t>
            </a:r>
            <a:r>
              <a:rPr lang="en-GB" b="1" dirty="0">
                <a:solidFill>
                  <a:schemeClr val="accent1"/>
                </a:solidFill>
              </a:rPr>
              <a:t> am </a:t>
            </a:r>
            <a:r>
              <a:rPr lang="en-GB" b="1" dirty="0" err="1">
                <a:solidFill>
                  <a:schemeClr val="accent1"/>
                </a:solidFill>
              </a:rPr>
              <a:t>ei</a:t>
            </a:r>
            <a:r>
              <a:rPr lang="en-GB" b="1" dirty="0">
                <a:solidFill>
                  <a:schemeClr val="accent1"/>
                </a:solidFill>
              </a:rPr>
              <a:t> </a:t>
            </a:r>
            <a:r>
              <a:rPr lang="en-GB" b="1" dirty="0" err="1">
                <a:solidFill>
                  <a:schemeClr val="accent1"/>
                </a:solidFill>
              </a:rPr>
              <a:t>gael</a:t>
            </a:r>
            <a:r>
              <a:rPr lang="en-GB" b="1" dirty="0">
                <a:solidFill>
                  <a:schemeClr val="accent1"/>
                </a:solidFill>
              </a:rPr>
              <a:t>? </a:t>
            </a:r>
            <a:r>
              <a:rPr lang="en-GB" b="1" dirty="0" err="1">
                <a:solidFill>
                  <a:schemeClr val="accent1"/>
                </a:solidFill>
              </a:rPr>
              <a:t>Ydy</a:t>
            </a:r>
            <a:r>
              <a:rPr lang="en-GB" b="1" dirty="0">
                <a:solidFill>
                  <a:schemeClr val="accent1"/>
                </a:solidFill>
              </a:rPr>
              <a:t> </a:t>
            </a:r>
            <a:r>
              <a:rPr lang="en-GB" b="1" dirty="0" err="1">
                <a:solidFill>
                  <a:schemeClr val="accent1"/>
                </a:solidFill>
              </a:rPr>
              <a:t>ffiseg</a:t>
            </a:r>
            <a:r>
              <a:rPr lang="en-GB" b="1" dirty="0">
                <a:solidFill>
                  <a:schemeClr val="accent1"/>
                </a:solidFill>
              </a:rPr>
              <a:t> </a:t>
            </a:r>
            <a:r>
              <a:rPr lang="en-GB" b="1" dirty="0" err="1">
                <a:solidFill>
                  <a:schemeClr val="accent1"/>
                </a:solidFill>
              </a:rPr>
              <a:t>yn</a:t>
            </a:r>
            <a:r>
              <a:rPr lang="en-GB" b="1" dirty="0">
                <a:solidFill>
                  <a:schemeClr val="accent1"/>
                </a:solidFill>
              </a:rPr>
              <a:t> </a:t>
            </a:r>
          </a:p>
          <a:p>
            <a:pPr algn="ctr"/>
            <a:r>
              <a:rPr lang="en-GB" b="1" dirty="0" err="1">
                <a:solidFill>
                  <a:schemeClr val="accent1"/>
                </a:solidFill>
              </a:rPr>
              <a:t>rhan</a:t>
            </a:r>
            <a:r>
              <a:rPr lang="en-GB" b="1" dirty="0">
                <a:solidFill>
                  <a:schemeClr val="accent1"/>
                </a:solidFill>
              </a:rPr>
              <a:t> </a:t>
            </a:r>
            <a:r>
              <a:rPr lang="en-GB" b="1" dirty="0" err="1">
                <a:solidFill>
                  <a:schemeClr val="accent1"/>
                </a:solidFill>
              </a:rPr>
              <a:t>ohono</a:t>
            </a:r>
            <a:r>
              <a:rPr lang="en-GB" b="1" dirty="0">
                <a:solidFill>
                  <a:schemeClr val="accent1"/>
                </a:solidFill>
              </a:rPr>
              <a:t>? </a:t>
            </a:r>
          </a:p>
          <a:p>
            <a:pPr algn="ctr"/>
            <a:endParaRPr lang="en-GB" b="1" dirty="0">
              <a:solidFill>
                <a:schemeClr val="accent1"/>
              </a:solidFill>
            </a:endParaRPr>
          </a:p>
        </p:txBody>
      </p:sp>
      <p:pic>
        <p:nvPicPr>
          <p:cNvPr id="25" name="Picture 24" descr="Icon&#10;&#10;Description automatically generated">
            <a:extLst>
              <a:ext uri="{FF2B5EF4-FFF2-40B4-BE49-F238E27FC236}">
                <a16:creationId xmlns:a16="http://schemas.microsoft.com/office/drawing/2014/main" id="{91CE9000-0161-E746-AB34-B0CF7DAA0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280330" y="2306377"/>
            <a:ext cx="3000028" cy="3056864"/>
          </a:xfrm>
          <a:prstGeom prst="rect">
            <a:avLst/>
          </a:prstGeom>
        </p:spPr>
      </p:pic>
      <p:pic>
        <p:nvPicPr>
          <p:cNvPr id="33" name="Picture 32" descr="Icon&#10;&#10;Description automatically generated">
            <a:extLst>
              <a:ext uri="{FF2B5EF4-FFF2-40B4-BE49-F238E27FC236}">
                <a16:creationId xmlns:a16="http://schemas.microsoft.com/office/drawing/2014/main" id="{21427072-5C55-2E49-9873-171D69C3E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235" y="556156"/>
            <a:ext cx="3071991" cy="3071991"/>
          </a:xfrm>
          <a:prstGeom prst="rect">
            <a:avLst/>
          </a:prstGeom>
        </p:spPr>
      </p:pic>
    </p:spTree>
    <p:extLst>
      <p:ext uri="{BB962C8B-B14F-4D97-AF65-F5344CB8AC3E}">
        <p14:creationId xmlns:p14="http://schemas.microsoft.com/office/powerpoint/2010/main" val="416659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0748-3BE0-B245-AE74-4C3341146DCA}"/>
              </a:ext>
            </a:extLst>
          </p:cNvPr>
          <p:cNvSpPr>
            <a:spLocks noGrp="1"/>
          </p:cNvSpPr>
          <p:nvPr>
            <p:ph type="title"/>
          </p:nvPr>
        </p:nvSpPr>
        <p:spPr>
          <a:xfrm>
            <a:off x="377779" y="371129"/>
            <a:ext cx="8419385" cy="408857"/>
          </a:xfrm>
        </p:spPr>
        <p:txBody>
          <a:bodyPr/>
          <a:lstStyle/>
          <a:p>
            <a:r>
              <a:rPr lang="en-US" dirty="0" err="1">
                <a:solidFill>
                  <a:schemeClr val="bg2"/>
                </a:solidFill>
              </a:rPr>
              <a:t>Tasg</a:t>
            </a:r>
            <a:r>
              <a:rPr lang="en-US" dirty="0">
                <a:solidFill>
                  <a:schemeClr val="bg2"/>
                </a:solidFill>
              </a:rPr>
              <a:t>: </a:t>
            </a:r>
            <a:r>
              <a:rPr lang="en-US" b="0" dirty="0" err="1">
                <a:solidFill>
                  <a:schemeClr val="bg2"/>
                </a:solidFill>
              </a:rPr>
              <a:t>Defnyddiwch</a:t>
            </a:r>
            <a:r>
              <a:rPr lang="en-US" b="0" dirty="0">
                <a:solidFill>
                  <a:schemeClr val="bg2"/>
                </a:solidFill>
              </a:rPr>
              <a:t> y </a:t>
            </a:r>
            <a:r>
              <a:rPr lang="en-US" b="0" dirty="0" err="1">
                <a:solidFill>
                  <a:schemeClr val="bg2"/>
                </a:solidFill>
              </a:rPr>
              <a:t>proffiliau</a:t>
            </a:r>
            <a:r>
              <a:rPr lang="en-US" b="0" dirty="0">
                <a:solidFill>
                  <a:schemeClr val="bg2"/>
                </a:solidFill>
              </a:rPr>
              <a:t> </a:t>
            </a:r>
            <a:r>
              <a:rPr lang="en-US" b="0" dirty="0" err="1">
                <a:solidFill>
                  <a:schemeClr val="bg2"/>
                </a:solidFill>
              </a:rPr>
              <a:t>sydd</a:t>
            </a:r>
            <a:r>
              <a:rPr lang="en-US" b="0" dirty="0">
                <a:solidFill>
                  <a:schemeClr val="bg2"/>
                </a:solidFill>
              </a:rPr>
              <a:t> o </a:t>
            </a:r>
            <a:r>
              <a:rPr lang="en-US" b="0" dirty="0" err="1">
                <a:solidFill>
                  <a:schemeClr val="bg2"/>
                </a:solidFill>
              </a:rPr>
              <a:t>amgylch</a:t>
            </a:r>
            <a:r>
              <a:rPr lang="en-US" b="0" dirty="0">
                <a:solidFill>
                  <a:schemeClr val="bg2"/>
                </a:solidFill>
              </a:rPr>
              <a:t> </a:t>
            </a:r>
            <a:r>
              <a:rPr lang="en-US" b="0" dirty="0" err="1">
                <a:solidFill>
                  <a:schemeClr val="bg2"/>
                </a:solidFill>
              </a:rPr>
              <a:t>yr</a:t>
            </a:r>
            <a:r>
              <a:rPr lang="en-US" b="0" dirty="0">
                <a:solidFill>
                  <a:schemeClr val="bg2"/>
                </a:solidFill>
              </a:rPr>
              <a:t> </a:t>
            </a:r>
            <a:r>
              <a:rPr lang="en-US" b="0" dirty="0" err="1">
                <a:solidFill>
                  <a:schemeClr val="bg2"/>
                </a:solidFill>
              </a:rPr>
              <a:t>ystafell</a:t>
            </a:r>
            <a:r>
              <a:rPr lang="en-US" b="0" dirty="0">
                <a:solidFill>
                  <a:schemeClr val="bg2"/>
                </a:solidFill>
              </a:rPr>
              <a:t> </a:t>
            </a:r>
            <a:r>
              <a:rPr lang="en-US" b="0" dirty="0" err="1">
                <a:solidFill>
                  <a:schemeClr val="bg2"/>
                </a:solidFill>
              </a:rPr>
              <a:t>ddosbarth</a:t>
            </a:r>
            <a:r>
              <a:rPr lang="en-US" b="0" dirty="0">
                <a:solidFill>
                  <a:schemeClr val="bg2"/>
                </a:solidFill>
              </a:rPr>
              <a:t> </a:t>
            </a:r>
            <a:r>
              <a:rPr lang="en-US" b="0" dirty="0" err="1">
                <a:solidFill>
                  <a:schemeClr val="bg2"/>
                </a:solidFill>
              </a:rPr>
              <a:t>i</a:t>
            </a:r>
            <a:r>
              <a:rPr lang="en-US" b="0" dirty="0">
                <a:solidFill>
                  <a:schemeClr val="bg2"/>
                </a:solidFill>
              </a:rPr>
              <a:t> </a:t>
            </a:r>
            <a:r>
              <a:rPr lang="en-US" b="0" dirty="0" err="1">
                <a:solidFill>
                  <a:schemeClr val="bg2"/>
                </a:solidFill>
              </a:rPr>
              <a:t>ddewis</a:t>
            </a:r>
            <a:r>
              <a:rPr lang="en-US" b="0" dirty="0">
                <a:solidFill>
                  <a:schemeClr val="bg2"/>
                </a:solidFill>
              </a:rPr>
              <a:t> </a:t>
            </a:r>
            <a:r>
              <a:rPr lang="en-US" b="0" dirty="0" err="1">
                <a:solidFill>
                  <a:schemeClr val="bg2"/>
                </a:solidFill>
              </a:rPr>
              <a:t>unigolion</a:t>
            </a:r>
            <a:r>
              <a:rPr lang="en-US" b="0" dirty="0">
                <a:solidFill>
                  <a:schemeClr val="bg2"/>
                </a:solidFill>
              </a:rPr>
              <a:t> </a:t>
            </a:r>
            <a:r>
              <a:rPr lang="en-US" b="0" dirty="0" err="1">
                <a:solidFill>
                  <a:schemeClr val="bg2"/>
                </a:solidFill>
              </a:rPr>
              <a:t>sy’n</a:t>
            </a:r>
            <a:r>
              <a:rPr lang="en-US" b="0" dirty="0">
                <a:solidFill>
                  <a:schemeClr val="bg2"/>
                </a:solidFill>
              </a:rPr>
              <a:t> </a:t>
            </a:r>
            <a:r>
              <a:rPr lang="en-US" b="0" dirty="0" err="1">
                <a:solidFill>
                  <a:schemeClr val="bg2"/>
                </a:solidFill>
              </a:rPr>
              <a:t>cyfateb</a:t>
            </a:r>
            <a:r>
              <a:rPr lang="en-US" b="0" dirty="0">
                <a:solidFill>
                  <a:schemeClr val="bg2"/>
                </a:solidFill>
              </a:rPr>
              <a:t> </a:t>
            </a:r>
            <a:r>
              <a:rPr lang="en-US" b="0" dirty="0" err="1">
                <a:solidFill>
                  <a:schemeClr val="bg2"/>
                </a:solidFill>
              </a:rPr>
              <a:t>i’r</a:t>
            </a:r>
            <a:r>
              <a:rPr lang="en-US" b="0" dirty="0">
                <a:solidFill>
                  <a:schemeClr val="bg2"/>
                </a:solidFill>
              </a:rPr>
              <a:t> </a:t>
            </a:r>
            <a:r>
              <a:rPr lang="en-US" b="0" dirty="0" err="1">
                <a:solidFill>
                  <a:schemeClr val="bg2"/>
                </a:solidFill>
              </a:rPr>
              <a:t>disgrifiad</a:t>
            </a:r>
            <a:r>
              <a:rPr lang="en-US" b="0" dirty="0">
                <a:solidFill>
                  <a:schemeClr val="bg2"/>
                </a:solidFill>
              </a:rPr>
              <a:t>. Gall </a:t>
            </a:r>
            <a:r>
              <a:rPr lang="en-US" b="0" dirty="0" err="1">
                <a:solidFill>
                  <a:schemeClr val="bg2"/>
                </a:solidFill>
              </a:rPr>
              <a:t>pob</a:t>
            </a:r>
            <a:r>
              <a:rPr lang="en-US" b="0" dirty="0">
                <a:solidFill>
                  <a:schemeClr val="bg2"/>
                </a:solidFill>
              </a:rPr>
              <a:t> </a:t>
            </a:r>
            <a:r>
              <a:rPr lang="en-US" b="0" dirty="0" err="1">
                <a:solidFill>
                  <a:schemeClr val="bg2"/>
                </a:solidFill>
              </a:rPr>
              <a:t>unigolyn</a:t>
            </a:r>
            <a:r>
              <a:rPr lang="en-US" b="0" dirty="0">
                <a:solidFill>
                  <a:schemeClr val="bg2"/>
                </a:solidFill>
              </a:rPr>
              <a:t> </a:t>
            </a:r>
            <a:r>
              <a:rPr lang="en-US" b="0" dirty="0" err="1">
                <a:solidFill>
                  <a:schemeClr val="bg2"/>
                </a:solidFill>
              </a:rPr>
              <a:t>gael</a:t>
            </a:r>
            <a:r>
              <a:rPr lang="en-US" b="0" dirty="0">
                <a:solidFill>
                  <a:schemeClr val="bg2"/>
                </a:solidFill>
              </a:rPr>
              <a:t> </a:t>
            </a:r>
            <a:r>
              <a:rPr lang="en-US" b="0" dirty="0" err="1">
                <a:solidFill>
                  <a:schemeClr val="bg2"/>
                </a:solidFill>
              </a:rPr>
              <a:t>ei</a:t>
            </a:r>
            <a:r>
              <a:rPr lang="en-US" b="0" dirty="0">
                <a:solidFill>
                  <a:schemeClr val="bg2"/>
                </a:solidFill>
              </a:rPr>
              <a:t> </a:t>
            </a:r>
            <a:r>
              <a:rPr lang="en-US" b="0" dirty="0" err="1">
                <a:solidFill>
                  <a:schemeClr val="bg2"/>
                </a:solidFill>
              </a:rPr>
              <a:t>gynnwys</a:t>
            </a:r>
            <a:r>
              <a:rPr lang="en-US" b="0" dirty="0">
                <a:solidFill>
                  <a:schemeClr val="bg2"/>
                </a:solidFill>
              </a:rPr>
              <a:t> </a:t>
            </a:r>
            <a:r>
              <a:rPr lang="en-US" b="0" dirty="0" err="1">
                <a:solidFill>
                  <a:schemeClr val="bg2"/>
                </a:solidFill>
              </a:rPr>
              <a:t>mewn</a:t>
            </a:r>
            <a:r>
              <a:rPr lang="en-US" b="0" dirty="0">
                <a:solidFill>
                  <a:schemeClr val="bg2"/>
                </a:solidFill>
              </a:rPr>
              <a:t> </a:t>
            </a:r>
            <a:r>
              <a:rPr lang="en-US" b="0" dirty="0" err="1">
                <a:solidFill>
                  <a:schemeClr val="bg2"/>
                </a:solidFill>
              </a:rPr>
              <a:t>mwy</a:t>
            </a:r>
            <a:r>
              <a:rPr lang="en-US" b="0" dirty="0">
                <a:solidFill>
                  <a:schemeClr val="bg2"/>
                </a:solidFill>
              </a:rPr>
              <a:t> nag un </a:t>
            </a:r>
            <a:r>
              <a:rPr lang="en-US" b="0" dirty="0" err="1">
                <a:solidFill>
                  <a:schemeClr val="bg2"/>
                </a:solidFill>
              </a:rPr>
              <a:t>categori</a:t>
            </a:r>
            <a:r>
              <a:rPr lang="en-US" b="0" dirty="0">
                <a:solidFill>
                  <a:schemeClr val="bg2"/>
                </a:solidFill>
              </a:rPr>
              <a:t>.</a:t>
            </a:r>
            <a:br>
              <a:rPr lang="en-US" dirty="0">
                <a:solidFill>
                  <a:schemeClr val="bg2"/>
                </a:solidFill>
              </a:rPr>
            </a:br>
            <a:endParaRPr lang="en-US" dirty="0">
              <a:solidFill>
                <a:schemeClr val="bg2"/>
              </a:solidFill>
            </a:endParaRPr>
          </a:p>
        </p:txBody>
      </p:sp>
      <p:graphicFrame>
        <p:nvGraphicFramePr>
          <p:cNvPr id="4" name="Table 4">
            <a:extLst>
              <a:ext uri="{FF2B5EF4-FFF2-40B4-BE49-F238E27FC236}">
                <a16:creationId xmlns:a16="http://schemas.microsoft.com/office/drawing/2014/main" id="{BEA6F5E1-5086-C048-B857-246D57188DDE}"/>
              </a:ext>
            </a:extLst>
          </p:cNvPr>
          <p:cNvGraphicFramePr>
            <a:graphicFrameLocks noGrp="1"/>
          </p:cNvGraphicFramePr>
          <p:nvPr>
            <p:extLst>
              <p:ext uri="{D42A27DB-BD31-4B8C-83A1-F6EECF244321}">
                <p14:modId xmlns:p14="http://schemas.microsoft.com/office/powerpoint/2010/main" val="3884739822"/>
              </p:ext>
            </p:extLst>
          </p:nvPr>
        </p:nvGraphicFramePr>
        <p:xfrm>
          <a:off x="377779" y="1409177"/>
          <a:ext cx="8419386" cy="3433248"/>
        </p:xfrm>
        <a:graphic>
          <a:graphicData uri="http://schemas.openxmlformats.org/drawingml/2006/table">
            <a:tbl>
              <a:tblPr firstRow="1" bandRow="1">
                <a:tableStyleId>{5C22544A-7EE6-4342-B048-85BDC9FD1C3A}</a:tableStyleId>
              </a:tblPr>
              <a:tblGrid>
                <a:gridCol w="1403231">
                  <a:extLst>
                    <a:ext uri="{9D8B030D-6E8A-4147-A177-3AD203B41FA5}">
                      <a16:colId xmlns:a16="http://schemas.microsoft.com/office/drawing/2014/main" val="459431479"/>
                    </a:ext>
                  </a:extLst>
                </a:gridCol>
                <a:gridCol w="1403231">
                  <a:extLst>
                    <a:ext uri="{9D8B030D-6E8A-4147-A177-3AD203B41FA5}">
                      <a16:colId xmlns:a16="http://schemas.microsoft.com/office/drawing/2014/main" val="508221106"/>
                    </a:ext>
                  </a:extLst>
                </a:gridCol>
                <a:gridCol w="1403231">
                  <a:extLst>
                    <a:ext uri="{9D8B030D-6E8A-4147-A177-3AD203B41FA5}">
                      <a16:colId xmlns:a16="http://schemas.microsoft.com/office/drawing/2014/main" val="1293505621"/>
                    </a:ext>
                  </a:extLst>
                </a:gridCol>
                <a:gridCol w="1403231">
                  <a:extLst>
                    <a:ext uri="{9D8B030D-6E8A-4147-A177-3AD203B41FA5}">
                      <a16:colId xmlns:a16="http://schemas.microsoft.com/office/drawing/2014/main" val="342556598"/>
                    </a:ext>
                  </a:extLst>
                </a:gridCol>
                <a:gridCol w="1403231">
                  <a:extLst>
                    <a:ext uri="{9D8B030D-6E8A-4147-A177-3AD203B41FA5}">
                      <a16:colId xmlns:a16="http://schemas.microsoft.com/office/drawing/2014/main" val="3841698221"/>
                    </a:ext>
                  </a:extLst>
                </a:gridCol>
                <a:gridCol w="1403231">
                  <a:extLst>
                    <a:ext uri="{9D8B030D-6E8A-4147-A177-3AD203B41FA5}">
                      <a16:colId xmlns:a16="http://schemas.microsoft.com/office/drawing/2014/main" val="4290082635"/>
                    </a:ext>
                  </a:extLst>
                </a:gridCol>
              </a:tblGrid>
              <a:tr h="834536">
                <a:tc>
                  <a:txBody>
                    <a:bodyPr/>
                    <a:lstStyle/>
                    <a:p>
                      <a:pPr lvl="0" algn="ctr">
                        <a:lnSpc>
                          <a:spcPct val="100000"/>
                        </a:lnSpc>
                        <a:spcBef>
                          <a:spcPts val="0"/>
                        </a:spcBef>
                        <a:spcAft>
                          <a:spcPts val="0"/>
                        </a:spcAft>
                        <a:buNone/>
                      </a:pPr>
                      <a:r>
                        <a:rPr lang="cy-GB" sz="1100" b="0" i="0" u="none" strike="noStrike" noProof="0" dirty="0">
                          <a:latin typeface="+mn-lt"/>
                        </a:rPr>
                        <a:t>Dewch o hyd i rywun sy’n gwneud gwahaniaeth</a:t>
                      </a: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32896">
                        <a:alpha val="89804"/>
                      </a:srgbClr>
                    </a:solidFill>
                  </a:tcPr>
                </a:tc>
                <a:tc>
                  <a:txBody>
                    <a:bodyPr/>
                    <a:lstStyle/>
                    <a:p>
                      <a:pPr lvl="0" algn="ctr">
                        <a:lnSpc>
                          <a:spcPct val="100000"/>
                        </a:lnSpc>
                        <a:spcBef>
                          <a:spcPts val="0"/>
                        </a:spcBef>
                        <a:spcAft>
                          <a:spcPts val="0"/>
                        </a:spcAft>
                        <a:buNone/>
                      </a:pPr>
                      <a:r>
                        <a:rPr lang="cy-GB" sz="1100" b="0" i="0" u="none" strike="noStrike" noProof="0" dirty="0">
                          <a:latin typeface="+mn-lt"/>
                        </a:rPr>
                        <a:t>Dewch o hyd i rywun y mae angen ffiseg arno/arni i wneud ei waith/ei gwaith</a:t>
                      </a:r>
                      <a:endParaRPr lang="en-US" sz="11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alpha val="90000"/>
                      </a:schemeClr>
                    </a:solidFill>
                  </a:tcPr>
                </a:tc>
                <a:tc>
                  <a:txBody>
                    <a:bodyPr/>
                    <a:lstStyle/>
                    <a:p>
                      <a:pPr lvl="0" algn="ctr">
                        <a:lnSpc>
                          <a:spcPct val="100000"/>
                        </a:lnSpc>
                        <a:spcBef>
                          <a:spcPts val="0"/>
                        </a:spcBef>
                        <a:spcAft>
                          <a:spcPts val="0"/>
                        </a:spcAft>
                        <a:buNone/>
                      </a:pPr>
                      <a:r>
                        <a:rPr lang="cy-GB" sz="1100" b="0" i="0" u="none" strike="noStrike" noProof="0" dirty="0">
                          <a:latin typeface="+mn-lt"/>
                        </a:rPr>
                        <a:t>Dewch o hyd i rywun sy’n gweithio mewn tîm</a:t>
                      </a:r>
                      <a:endParaRPr lang="en-US" sz="1100" b="0" i="0" u="none" strike="noStrike" noProof="0" dirty="0">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alpha val="9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100" b="0" dirty="0" err="1"/>
                        <a:t>Dewch</a:t>
                      </a:r>
                      <a:r>
                        <a:rPr lang="en-US" sz="1100" b="0" dirty="0"/>
                        <a:t> o </a:t>
                      </a:r>
                      <a:r>
                        <a:rPr lang="en-US" sz="1100" b="0" dirty="0" err="1"/>
                        <a:t>hyd</a:t>
                      </a:r>
                      <a:r>
                        <a:rPr lang="en-US" sz="1100" b="0" dirty="0"/>
                        <a:t> </a:t>
                      </a:r>
                      <a:r>
                        <a:rPr lang="en-US" sz="1100" b="0" dirty="0" err="1"/>
                        <a:t>i</a:t>
                      </a:r>
                      <a:r>
                        <a:rPr lang="en-US" sz="1100" b="0" dirty="0"/>
                        <a:t> </a:t>
                      </a:r>
                      <a:r>
                        <a:rPr lang="en-US" sz="1100" b="0" dirty="0" err="1"/>
                        <a:t>rywun</a:t>
                      </a:r>
                      <a:r>
                        <a:rPr lang="en-US" sz="1100" b="0" dirty="0"/>
                        <a:t> </a:t>
                      </a:r>
                      <a:r>
                        <a:rPr lang="en-US" sz="1100" b="0" dirty="0" err="1"/>
                        <a:t>sy’n</a:t>
                      </a:r>
                      <a:r>
                        <a:rPr lang="en-US" sz="1100" b="0" dirty="0"/>
                        <a:t> </a:t>
                      </a:r>
                      <a:r>
                        <a:rPr lang="en-US" sz="1100" b="0" dirty="0" err="1"/>
                        <a:t>defnyddio</a:t>
                      </a:r>
                      <a:r>
                        <a:rPr lang="en-US" sz="1100" b="0" dirty="0"/>
                        <a:t> </a:t>
                      </a:r>
                      <a:r>
                        <a:rPr lang="en-US" sz="1100" b="0" dirty="0" err="1"/>
                        <a:t>profiadau</a:t>
                      </a:r>
                      <a:r>
                        <a:rPr lang="en-US" sz="1100" b="0" dirty="0"/>
                        <a:t> </a:t>
                      </a:r>
                      <a:r>
                        <a:rPr lang="en-US" sz="1100" b="0" dirty="0" err="1"/>
                        <a:t>personol</a:t>
                      </a:r>
                      <a:r>
                        <a:rPr lang="en-US" sz="1100" b="0" dirty="0"/>
                        <a:t> </a:t>
                      </a:r>
                      <a:r>
                        <a:rPr lang="en-US" sz="1100" b="0" dirty="0" err="1"/>
                        <a:t>mewn</a:t>
                      </a:r>
                      <a:r>
                        <a:rPr lang="en-US" sz="1100" b="0" dirty="0"/>
                        <a:t> </a:t>
                      </a:r>
                      <a:r>
                        <a:rPr lang="en-US" sz="1100" b="0" dirty="0" err="1"/>
                        <a:t>bywyd</a:t>
                      </a:r>
                      <a:r>
                        <a:rPr lang="en-US" sz="1100" b="0" dirty="0"/>
                        <a:t> </a:t>
                      </a:r>
                      <a:r>
                        <a:rPr lang="en-US" sz="1100" b="0" dirty="0" err="1"/>
                        <a:t>yn</a:t>
                      </a:r>
                      <a:r>
                        <a:rPr lang="en-US" sz="1100" b="0" dirty="0"/>
                        <a:t> </a:t>
                      </a:r>
                      <a:r>
                        <a:rPr lang="en-US" sz="1100" b="0" dirty="0" err="1"/>
                        <a:t>ei</a:t>
                      </a:r>
                      <a:r>
                        <a:rPr lang="en-US" sz="1100" b="0" dirty="0"/>
                        <a:t> </a:t>
                      </a:r>
                      <a:r>
                        <a:rPr lang="en-US" sz="1100" b="0" dirty="0" err="1"/>
                        <a:t>swydd</a:t>
                      </a:r>
                      <a:endParaRPr lang="en-US" sz="1100" b="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alpha val="90000"/>
                      </a:schemeClr>
                    </a:solidFill>
                  </a:tcPr>
                </a:tc>
                <a:tc>
                  <a:txBody>
                    <a:bodyPr/>
                    <a:lstStyle/>
                    <a:p>
                      <a:pPr lvl="0" algn="ctr">
                        <a:buNone/>
                      </a:pPr>
                      <a:r>
                        <a:rPr lang="cy-GB" sz="1100" b="0" i="0" u="none" strike="noStrike" noProof="0" dirty="0">
                          <a:latin typeface="+mn-lt"/>
                        </a:rPr>
                        <a:t>Pwy sydd fwyaf tebyg i chi?</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alpha val="90000"/>
                      </a:schemeClr>
                    </a:solidFill>
                  </a:tcPr>
                </a:tc>
                <a:tc>
                  <a:txBody>
                    <a:bodyPr/>
                    <a:lstStyle/>
                    <a:p>
                      <a:pPr lvl="0" algn="ctr">
                        <a:buNone/>
                      </a:pPr>
                      <a:r>
                        <a:rPr lang="cy-GB" sz="1100" b="0" i="0" u="none" strike="noStrike" noProof="0" dirty="0">
                          <a:latin typeface="+mn-lt"/>
                        </a:rPr>
                        <a:t>Pwy sy’n eich ysbrydoli fwyaf?</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alpha val="90000"/>
                      </a:schemeClr>
                    </a:solidFill>
                  </a:tcPr>
                </a:tc>
                <a:extLst>
                  <a:ext uri="{0D108BD9-81ED-4DB2-BD59-A6C34878D82A}">
                    <a16:rowId xmlns:a16="http://schemas.microsoft.com/office/drawing/2014/main" val="1218581078"/>
                  </a:ext>
                </a:extLst>
              </a:tr>
              <a:tr h="834536">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7379307"/>
                  </a:ext>
                </a:extLst>
              </a:tr>
              <a:tr h="834536">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67706022"/>
                  </a:ext>
                </a:extLst>
              </a:tr>
              <a:tr h="834536">
                <a:tc>
                  <a:txBody>
                    <a:bodyPr/>
                    <a:lstStyle/>
                    <a:p>
                      <a:endParaRPr lang="en-U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3011280"/>
                  </a:ext>
                </a:extLst>
              </a:tr>
            </a:tbl>
          </a:graphicData>
        </a:graphic>
      </p:graphicFrame>
    </p:spTree>
    <p:extLst>
      <p:ext uri="{BB962C8B-B14F-4D97-AF65-F5344CB8AC3E}">
        <p14:creationId xmlns:p14="http://schemas.microsoft.com/office/powerpoint/2010/main" val="41477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1AC1F6-9E24-9E4B-8BD4-7E5B73F1DBBA}"/>
              </a:ext>
            </a:extLst>
          </p:cNvPr>
          <p:cNvSpPr/>
          <p:nvPr/>
        </p:nvSpPr>
        <p:spPr>
          <a:xfrm>
            <a:off x="0" y="0"/>
            <a:ext cx="9144000" cy="5143500"/>
          </a:xfrm>
          <a:prstGeom prst="rect">
            <a:avLst/>
          </a:prstGeom>
          <a:solidFill>
            <a:schemeClr val="accent2">
              <a:alpha val="800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C674C5A-7AE1-2149-B989-243EE404D64C}"/>
              </a:ext>
            </a:extLst>
          </p:cNvPr>
          <p:cNvSpPr/>
          <p:nvPr/>
        </p:nvSpPr>
        <p:spPr>
          <a:xfrm rot="5400000">
            <a:off x="774769" y="-1302336"/>
            <a:ext cx="5148000" cy="7743675"/>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icon&#10;&#10;Description automatically generated">
            <a:extLst>
              <a:ext uri="{FF2B5EF4-FFF2-40B4-BE49-F238E27FC236}">
                <a16:creationId xmlns:a16="http://schemas.microsoft.com/office/drawing/2014/main" id="{B37D5602-7380-ED4F-9B49-1664FCE15A3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6971" y="0"/>
            <a:ext cx="8207029" cy="5143500"/>
          </a:xfrm>
          <a:prstGeom prst="rect">
            <a:avLst/>
          </a:prstGeom>
        </p:spPr>
      </p:pic>
      <p:pic>
        <p:nvPicPr>
          <p:cNvPr id="9" name="Picture 8" descr="Icon&#10;&#10;Description automatically generated">
            <a:extLst>
              <a:ext uri="{FF2B5EF4-FFF2-40B4-BE49-F238E27FC236}">
                <a16:creationId xmlns:a16="http://schemas.microsoft.com/office/drawing/2014/main" id="{705E19CD-AD35-1F4D-AFCF-DB74F7085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458" y="748242"/>
            <a:ext cx="2802759" cy="2802759"/>
          </a:xfrm>
          <a:prstGeom prst="rect">
            <a:avLst/>
          </a:prstGeom>
        </p:spPr>
      </p:pic>
      <p:sp>
        <p:nvSpPr>
          <p:cNvPr id="3" name="Content Placeholder 1">
            <a:extLst>
              <a:ext uri="{FF2B5EF4-FFF2-40B4-BE49-F238E27FC236}">
                <a16:creationId xmlns:a16="http://schemas.microsoft.com/office/drawing/2014/main" id="{ECD2214C-9E33-3B46-83E7-EF81A5DD1D28}"/>
              </a:ext>
            </a:extLst>
          </p:cNvPr>
          <p:cNvSpPr txBox="1">
            <a:spLocks/>
          </p:cNvSpPr>
          <p:nvPr/>
        </p:nvSpPr>
        <p:spPr>
          <a:xfrm>
            <a:off x="380132" y="2569500"/>
            <a:ext cx="5572932" cy="2597653"/>
          </a:xfrm>
          <a:prstGeom prst="rect">
            <a:avLst/>
          </a:prstGeom>
        </p:spPr>
        <p:txBody>
          <a:bodyPr lIns="0" tIns="0" rIns="0" bIns="0" anchor="t"/>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4800" b="1" dirty="0" err="1">
                <a:solidFill>
                  <a:schemeClr val="bg1"/>
                </a:solidFill>
                <a:cs typeface="Calibri"/>
              </a:rPr>
              <a:t>Ydych</a:t>
            </a:r>
            <a:r>
              <a:rPr lang="en-US" sz="4800" b="1" dirty="0">
                <a:solidFill>
                  <a:schemeClr val="bg1"/>
                </a:solidFill>
                <a:cs typeface="Calibri"/>
              </a:rPr>
              <a:t> </a:t>
            </a:r>
            <a:r>
              <a:rPr lang="en-US" sz="4800" b="1" dirty="0" err="1">
                <a:solidFill>
                  <a:schemeClr val="bg1"/>
                </a:solidFill>
                <a:cs typeface="Calibri"/>
              </a:rPr>
              <a:t>chi’n</a:t>
            </a:r>
            <a:r>
              <a:rPr lang="en-US" sz="4800" b="1" dirty="0">
                <a:solidFill>
                  <a:schemeClr val="bg1"/>
                </a:solidFill>
                <a:cs typeface="Calibri"/>
              </a:rPr>
              <a:t> </a:t>
            </a:r>
          </a:p>
          <a:p>
            <a:pPr marL="0" indent="0">
              <a:lnSpc>
                <a:spcPct val="100000"/>
              </a:lnSpc>
              <a:buNone/>
            </a:pPr>
            <a:r>
              <a:rPr lang="en-US" sz="4800" b="1" dirty="0" err="1">
                <a:solidFill>
                  <a:schemeClr val="bg1"/>
                </a:solidFill>
                <a:cs typeface="Calibri"/>
              </a:rPr>
              <a:t>cytuno</a:t>
            </a:r>
            <a:r>
              <a:rPr lang="en-US" sz="4800" b="1" dirty="0">
                <a:solidFill>
                  <a:schemeClr val="bg1"/>
                </a:solidFill>
                <a:cs typeface="Calibri"/>
              </a:rPr>
              <a:t> ag </a:t>
            </a:r>
            <a:r>
              <a:rPr lang="en-US" sz="4800" b="1" dirty="0" err="1">
                <a:solidFill>
                  <a:schemeClr val="bg1"/>
                </a:solidFill>
                <a:cs typeface="Calibri"/>
              </a:rPr>
              <a:t>atebion</a:t>
            </a:r>
            <a:r>
              <a:rPr lang="en-US" sz="4800" b="1" dirty="0">
                <a:solidFill>
                  <a:schemeClr val="bg1"/>
                </a:solidFill>
                <a:cs typeface="Calibri"/>
              </a:rPr>
              <a:t> </a:t>
            </a:r>
            <a:r>
              <a:rPr lang="en-US" sz="4800" b="1" dirty="0" err="1">
                <a:solidFill>
                  <a:schemeClr val="bg1"/>
                </a:solidFill>
                <a:cs typeface="Calibri"/>
              </a:rPr>
              <a:t>eich</a:t>
            </a:r>
            <a:r>
              <a:rPr lang="en-US" sz="4800" b="1" dirty="0">
                <a:solidFill>
                  <a:schemeClr val="bg1"/>
                </a:solidFill>
                <a:cs typeface="Calibri"/>
              </a:rPr>
              <a:t> partner?</a:t>
            </a:r>
          </a:p>
          <a:p>
            <a:pPr marL="0" indent="0">
              <a:lnSpc>
                <a:spcPct val="80000"/>
              </a:lnSpc>
              <a:buNone/>
            </a:pPr>
            <a:endParaRPr lang="en-US" sz="4800" b="1" dirty="0">
              <a:solidFill>
                <a:schemeClr val="bg1"/>
              </a:solidFill>
              <a:cs typeface="Calibri"/>
            </a:endParaRPr>
          </a:p>
        </p:txBody>
      </p:sp>
    </p:spTree>
    <p:extLst>
      <p:ext uri="{BB962C8B-B14F-4D97-AF65-F5344CB8AC3E}">
        <p14:creationId xmlns:p14="http://schemas.microsoft.com/office/powerpoint/2010/main" val="199285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A130D874-6CAA-7149-84BF-32E6B8E41317}"/>
              </a:ext>
            </a:extLst>
          </p:cNvPr>
          <p:cNvSpPr/>
          <p:nvPr/>
        </p:nvSpPr>
        <p:spPr>
          <a:xfrm>
            <a:off x="2748850" y="802253"/>
            <a:ext cx="3844227" cy="3844227"/>
          </a:xfrm>
          <a:prstGeom prst="ellipse">
            <a:avLst/>
          </a:prstGeom>
          <a:solidFill>
            <a:schemeClr val="bg1">
              <a:lumMod val="7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AF98C9B-5F65-DA4C-823D-7AC50AD07767}"/>
              </a:ext>
            </a:extLst>
          </p:cNvPr>
          <p:cNvSpPr/>
          <p:nvPr/>
        </p:nvSpPr>
        <p:spPr>
          <a:xfrm>
            <a:off x="3353968" y="1407371"/>
            <a:ext cx="2633991" cy="2633991"/>
          </a:xfrm>
          <a:prstGeom prst="ellipse">
            <a:avLst/>
          </a:prstGeom>
          <a:solidFill>
            <a:schemeClr val="bg1">
              <a:lumMod val="9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BE037-6593-A141-A6E7-B6F3658F0AE6}"/>
              </a:ext>
            </a:extLst>
          </p:cNvPr>
          <p:cNvSpPr>
            <a:spLocks noGrp="1"/>
          </p:cNvSpPr>
          <p:nvPr>
            <p:ph type="title"/>
          </p:nvPr>
        </p:nvSpPr>
        <p:spPr>
          <a:xfrm>
            <a:off x="377780" y="371129"/>
            <a:ext cx="2001209" cy="1011219"/>
          </a:xfrm>
        </p:spPr>
        <p:txBody>
          <a:bodyPr/>
          <a:lstStyle/>
          <a:p>
            <a:r>
              <a:rPr lang="en-US" dirty="0" err="1">
                <a:solidFill>
                  <a:schemeClr val="bg2"/>
                </a:solidFill>
                <a:cs typeface="Calibri"/>
              </a:rPr>
              <a:t>Cwestiynau</a:t>
            </a:r>
            <a:r>
              <a:rPr lang="en-US" dirty="0">
                <a:solidFill>
                  <a:schemeClr val="bg2"/>
                </a:solidFill>
                <a:cs typeface="Calibri"/>
              </a:rPr>
              <a:t> </a:t>
            </a:r>
            <a:r>
              <a:rPr lang="en-US" dirty="0" err="1">
                <a:solidFill>
                  <a:schemeClr val="bg2"/>
                </a:solidFill>
                <a:cs typeface="Calibri"/>
              </a:rPr>
              <a:t>trafod</a:t>
            </a:r>
            <a:r>
              <a:rPr lang="en-US" dirty="0">
                <a:solidFill>
                  <a:schemeClr val="bg2"/>
                </a:solidFill>
                <a:cs typeface="Calibri"/>
              </a:rPr>
              <a:t> </a:t>
            </a:r>
            <a:r>
              <a:rPr lang="en-US" dirty="0" err="1">
                <a:solidFill>
                  <a:schemeClr val="bg2"/>
                </a:solidFill>
                <a:cs typeface="Calibri"/>
              </a:rPr>
              <a:t>proffiliau</a:t>
            </a:r>
            <a:br>
              <a:rPr lang="en-US" dirty="0">
                <a:solidFill>
                  <a:schemeClr val="bg2"/>
                </a:solidFill>
                <a:cs typeface="Calibri"/>
              </a:rPr>
            </a:br>
            <a:br>
              <a:rPr lang="en-US" sz="600" dirty="0">
                <a:solidFill>
                  <a:schemeClr val="bg2"/>
                </a:solidFill>
              </a:rPr>
            </a:br>
            <a:endParaRPr lang="en-US" dirty="0">
              <a:solidFill>
                <a:schemeClr val="bg2"/>
              </a:solidFill>
            </a:endParaRPr>
          </a:p>
        </p:txBody>
      </p:sp>
      <p:sp>
        <p:nvSpPr>
          <p:cNvPr id="5" name="Oval 4">
            <a:extLst>
              <a:ext uri="{FF2B5EF4-FFF2-40B4-BE49-F238E27FC236}">
                <a16:creationId xmlns:a16="http://schemas.microsoft.com/office/drawing/2014/main" id="{D21AAFB9-3149-7A44-AEB5-9B125B285C93}"/>
              </a:ext>
            </a:extLst>
          </p:cNvPr>
          <p:cNvSpPr/>
          <p:nvPr/>
        </p:nvSpPr>
        <p:spPr>
          <a:xfrm>
            <a:off x="3829035" y="145796"/>
            <a:ext cx="1688105" cy="1688105"/>
          </a:xfrm>
          <a:prstGeom prst="ellipse">
            <a:avLst/>
          </a:prstGeom>
          <a:solidFill>
            <a:schemeClr val="bg2"/>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30" dirty="0"/>
          </a:p>
        </p:txBody>
      </p:sp>
      <p:sp>
        <p:nvSpPr>
          <p:cNvPr id="6" name="Oval 5">
            <a:extLst>
              <a:ext uri="{FF2B5EF4-FFF2-40B4-BE49-F238E27FC236}">
                <a16:creationId xmlns:a16="http://schemas.microsoft.com/office/drawing/2014/main" id="{073681E5-11C1-594A-98F2-F4BD4F1158B9}"/>
              </a:ext>
            </a:extLst>
          </p:cNvPr>
          <p:cNvSpPr/>
          <p:nvPr/>
        </p:nvSpPr>
        <p:spPr>
          <a:xfrm>
            <a:off x="4839938" y="3332084"/>
            <a:ext cx="1688105" cy="1688105"/>
          </a:xfrm>
          <a:prstGeom prst="ellipse">
            <a:avLst/>
          </a:prstGeom>
          <a:solidFill>
            <a:schemeClr val="accent2"/>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30" dirty="0"/>
          </a:p>
        </p:txBody>
      </p:sp>
      <p:sp>
        <p:nvSpPr>
          <p:cNvPr id="7" name="Oval 6">
            <a:extLst>
              <a:ext uri="{FF2B5EF4-FFF2-40B4-BE49-F238E27FC236}">
                <a16:creationId xmlns:a16="http://schemas.microsoft.com/office/drawing/2014/main" id="{CFCF4FCA-2149-5945-BF26-1DB49D2C5D8C}"/>
              </a:ext>
            </a:extLst>
          </p:cNvPr>
          <p:cNvSpPr/>
          <p:nvPr/>
        </p:nvSpPr>
        <p:spPr>
          <a:xfrm>
            <a:off x="2723294" y="3332084"/>
            <a:ext cx="1688105" cy="1688105"/>
          </a:xfrm>
          <a:prstGeom prst="ellipse">
            <a:avLst/>
          </a:prstGeom>
          <a:solidFill>
            <a:schemeClr val="accent3"/>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30" dirty="0"/>
          </a:p>
        </p:txBody>
      </p:sp>
      <p:sp>
        <p:nvSpPr>
          <p:cNvPr id="8" name="Oval 7">
            <a:extLst>
              <a:ext uri="{FF2B5EF4-FFF2-40B4-BE49-F238E27FC236}">
                <a16:creationId xmlns:a16="http://schemas.microsoft.com/office/drawing/2014/main" id="{5D580445-3DC4-4D47-9FEF-E746B8ABA23B}"/>
              </a:ext>
            </a:extLst>
          </p:cNvPr>
          <p:cNvSpPr/>
          <p:nvPr/>
        </p:nvSpPr>
        <p:spPr>
          <a:xfrm>
            <a:off x="5535292" y="1354028"/>
            <a:ext cx="1688105" cy="1688105"/>
          </a:xfrm>
          <a:prstGeom prst="ellipse">
            <a:avLst/>
          </a:prstGeom>
          <a:solidFill>
            <a:schemeClr val="accent1"/>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30" dirty="0"/>
          </a:p>
        </p:txBody>
      </p:sp>
      <p:sp>
        <p:nvSpPr>
          <p:cNvPr id="9" name="Oval 8">
            <a:extLst>
              <a:ext uri="{FF2B5EF4-FFF2-40B4-BE49-F238E27FC236}">
                <a16:creationId xmlns:a16="http://schemas.microsoft.com/office/drawing/2014/main" id="{E13D29B3-2B61-E147-8DE0-5EF25C0C66F5}"/>
              </a:ext>
            </a:extLst>
          </p:cNvPr>
          <p:cNvSpPr/>
          <p:nvPr/>
        </p:nvSpPr>
        <p:spPr>
          <a:xfrm>
            <a:off x="2122775" y="1339280"/>
            <a:ext cx="1688105" cy="1688105"/>
          </a:xfrm>
          <a:prstGeom prst="ellipse">
            <a:avLst/>
          </a:prstGeom>
          <a:solidFill>
            <a:schemeClr val="accent4"/>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30" dirty="0"/>
          </a:p>
        </p:txBody>
      </p:sp>
      <p:grpSp>
        <p:nvGrpSpPr>
          <p:cNvPr id="10" name="Group 9">
            <a:extLst>
              <a:ext uri="{FF2B5EF4-FFF2-40B4-BE49-F238E27FC236}">
                <a16:creationId xmlns:a16="http://schemas.microsoft.com/office/drawing/2014/main" id="{F1ED22A4-602E-9745-9FCD-5144529CB67C}"/>
              </a:ext>
            </a:extLst>
          </p:cNvPr>
          <p:cNvGrpSpPr/>
          <p:nvPr/>
        </p:nvGrpSpPr>
        <p:grpSpPr>
          <a:xfrm>
            <a:off x="5423880" y="1198886"/>
            <a:ext cx="320994" cy="406042"/>
            <a:chOff x="4710531" y="1088176"/>
            <a:chExt cx="377538" cy="477567"/>
          </a:xfrm>
          <a:solidFill>
            <a:schemeClr val="bg1">
              <a:lumMod val="85000"/>
            </a:schemeClr>
          </a:solidFill>
        </p:grpSpPr>
        <p:sp>
          <p:nvSpPr>
            <p:cNvPr id="11" name="Right Arrow 10">
              <a:extLst>
                <a:ext uri="{FF2B5EF4-FFF2-40B4-BE49-F238E27FC236}">
                  <a16:creationId xmlns:a16="http://schemas.microsoft.com/office/drawing/2014/main" id="{AFDAD714-AC64-0746-B7F1-0EA7099C552F}"/>
                </a:ext>
              </a:extLst>
            </p:cNvPr>
            <p:cNvSpPr/>
            <p:nvPr/>
          </p:nvSpPr>
          <p:spPr>
            <a:xfrm rot="2160000">
              <a:off x="4710531" y="1088176"/>
              <a:ext cx="377538" cy="477567"/>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ight Arrow 4">
              <a:extLst>
                <a:ext uri="{FF2B5EF4-FFF2-40B4-BE49-F238E27FC236}">
                  <a16:creationId xmlns:a16="http://schemas.microsoft.com/office/drawing/2014/main" id="{3F8474FE-98DD-B84F-9B93-CE1607263278}"/>
                </a:ext>
              </a:extLst>
            </p:cNvPr>
            <p:cNvSpPr txBox="1"/>
            <p:nvPr/>
          </p:nvSpPr>
          <p:spPr>
            <a:xfrm rot="2160000">
              <a:off x="4721346" y="1150402"/>
              <a:ext cx="264277" cy="286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US" sz="1000" kern="1200"/>
            </a:p>
          </p:txBody>
        </p:sp>
      </p:grpSp>
      <p:grpSp>
        <p:nvGrpSpPr>
          <p:cNvPr id="13" name="Group 12">
            <a:extLst>
              <a:ext uri="{FF2B5EF4-FFF2-40B4-BE49-F238E27FC236}">
                <a16:creationId xmlns:a16="http://schemas.microsoft.com/office/drawing/2014/main" id="{ED442119-7158-FC4F-9F07-E970CC897DA0}"/>
              </a:ext>
            </a:extLst>
          </p:cNvPr>
          <p:cNvGrpSpPr/>
          <p:nvPr/>
        </p:nvGrpSpPr>
        <p:grpSpPr>
          <a:xfrm rot="4048819">
            <a:off x="6076863" y="2993219"/>
            <a:ext cx="320994" cy="406041"/>
            <a:chOff x="4710531" y="1088176"/>
            <a:chExt cx="377538" cy="477567"/>
          </a:xfrm>
          <a:solidFill>
            <a:schemeClr val="bg1">
              <a:lumMod val="85000"/>
            </a:schemeClr>
          </a:solidFill>
        </p:grpSpPr>
        <p:sp>
          <p:nvSpPr>
            <p:cNvPr id="14" name="Right Arrow 13">
              <a:extLst>
                <a:ext uri="{FF2B5EF4-FFF2-40B4-BE49-F238E27FC236}">
                  <a16:creationId xmlns:a16="http://schemas.microsoft.com/office/drawing/2014/main" id="{2612EF3C-915A-5C47-872E-E7ABD1E55FB6}"/>
                </a:ext>
              </a:extLst>
            </p:cNvPr>
            <p:cNvSpPr/>
            <p:nvPr/>
          </p:nvSpPr>
          <p:spPr>
            <a:xfrm rot="2160000">
              <a:off x="4710531" y="1088176"/>
              <a:ext cx="377538" cy="477567"/>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Right Arrow 4">
              <a:extLst>
                <a:ext uri="{FF2B5EF4-FFF2-40B4-BE49-F238E27FC236}">
                  <a16:creationId xmlns:a16="http://schemas.microsoft.com/office/drawing/2014/main" id="{6EF4205D-0598-154E-A3A9-0D36925DA5AB}"/>
                </a:ext>
              </a:extLst>
            </p:cNvPr>
            <p:cNvSpPr txBox="1"/>
            <p:nvPr/>
          </p:nvSpPr>
          <p:spPr>
            <a:xfrm rot="2160000">
              <a:off x="4721346" y="1150402"/>
              <a:ext cx="264277" cy="286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US" sz="1000" kern="1200"/>
            </a:p>
          </p:txBody>
        </p:sp>
      </p:grpSp>
      <p:grpSp>
        <p:nvGrpSpPr>
          <p:cNvPr id="16" name="Group 15">
            <a:extLst>
              <a:ext uri="{FF2B5EF4-FFF2-40B4-BE49-F238E27FC236}">
                <a16:creationId xmlns:a16="http://schemas.microsoft.com/office/drawing/2014/main" id="{050E03FF-94FF-364E-9FA1-8BDDBA3EA21B}"/>
              </a:ext>
            </a:extLst>
          </p:cNvPr>
          <p:cNvGrpSpPr/>
          <p:nvPr/>
        </p:nvGrpSpPr>
        <p:grpSpPr>
          <a:xfrm rot="8620961">
            <a:off x="4529866" y="4117855"/>
            <a:ext cx="320994" cy="406042"/>
            <a:chOff x="4710531" y="1088176"/>
            <a:chExt cx="377538" cy="477567"/>
          </a:xfrm>
          <a:solidFill>
            <a:schemeClr val="bg1">
              <a:lumMod val="85000"/>
            </a:schemeClr>
          </a:solidFill>
        </p:grpSpPr>
        <p:sp>
          <p:nvSpPr>
            <p:cNvPr id="17" name="Right Arrow 16">
              <a:extLst>
                <a:ext uri="{FF2B5EF4-FFF2-40B4-BE49-F238E27FC236}">
                  <a16:creationId xmlns:a16="http://schemas.microsoft.com/office/drawing/2014/main" id="{C631CF86-7F4A-F145-8FB2-EBDE1127D1C0}"/>
                </a:ext>
              </a:extLst>
            </p:cNvPr>
            <p:cNvSpPr/>
            <p:nvPr/>
          </p:nvSpPr>
          <p:spPr>
            <a:xfrm rot="2160000">
              <a:off x="4710531" y="1088176"/>
              <a:ext cx="377538" cy="477567"/>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Right Arrow 4">
              <a:extLst>
                <a:ext uri="{FF2B5EF4-FFF2-40B4-BE49-F238E27FC236}">
                  <a16:creationId xmlns:a16="http://schemas.microsoft.com/office/drawing/2014/main" id="{FD32F351-27BD-8448-BD63-0EDE9EAEE040}"/>
                </a:ext>
              </a:extLst>
            </p:cNvPr>
            <p:cNvSpPr txBox="1"/>
            <p:nvPr/>
          </p:nvSpPr>
          <p:spPr>
            <a:xfrm rot="2160000">
              <a:off x="4721106" y="1149838"/>
              <a:ext cx="264277" cy="286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US" sz="1000" kern="1200"/>
            </a:p>
          </p:txBody>
        </p:sp>
      </p:grpSp>
      <p:grpSp>
        <p:nvGrpSpPr>
          <p:cNvPr id="19" name="Group 18">
            <a:extLst>
              <a:ext uri="{FF2B5EF4-FFF2-40B4-BE49-F238E27FC236}">
                <a16:creationId xmlns:a16="http://schemas.microsoft.com/office/drawing/2014/main" id="{957DF4F4-E75E-B246-8251-FE3C3A6A0358}"/>
              </a:ext>
            </a:extLst>
          </p:cNvPr>
          <p:cNvGrpSpPr/>
          <p:nvPr/>
        </p:nvGrpSpPr>
        <p:grpSpPr>
          <a:xfrm rot="12873666">
            <a:off x="3004781" y="3074374"/>
            <a:ext cx="320994" cy="406042"/>
            <a:chOff x="4710531" y="1088176"/>
            <a:chExt cx="377538" cy="477567"/>
          </a:xfrm>
          <a:solidFill>
            <a:schemeClr val="bg1">
              <a:lumMod val="85000"/>
            </a:schemeClr>
          </a:solidFill>
        </p:grpSpPr>
        <p:sp>
          <p:nvSpPr>
            <p:cNvPr id="20" name="Right Arrow 19">
              <a:extLst>
                <a:ext uri="{FF2B5EF4-FFF2-40B4-BE49-F238E27FC236}">
                  <a16:creationId xmlns:a16="http://schemas.microsoft.com/office/drawing/2014/main" id="{989864B1-C6F1-7B4E-9D95-1F42F20D325A}"/>
                </a:ext>
              </a:extLst>
            </p:cNvPr>
            <p:cNvSpPr/>
            <p:nvPr/>
          </p:nvSpPr>
          <p:spPr>
            <a:xfrm rot="2160000">
              <a:off x="4710531" y="1088176"/>
              <a:ext cx="377538" cy="477567"/>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Right Arrow 4">
              <a:extLst>
                <a:ext uri="{FF2B5EF4-FFF2-40B4-BE49-F238E27FC236}">
                  <a16:creationId xmlns:a16="http://schemas.microsoft.com/office/drawing/2014/main" id="{015816A6-2078-7A49-B16E-2C2637F88D8F}"/>
                </a:ext>
              </a:extLst>
            </p:cNvPr>
            <p:cNvSpPr txBox="1"/>
            <p:nvPr/>
          </p:nvSpPr>
          <p:spPr>
            <a:xfrm rot="2160000">
              <a:off x="4721346" y="1150402"/>
              <a:ext cx="264277" cy="286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US" sz="1000" kern="1200"/>
            </a:p>
          </p:txBody>
        </p:sp>
      </p:grpSp>
      <p:grpSp>
        <p:nvGrpSpPr>
          <p:cNvPr id="22" name="Group 21">
            <a:extLst>
              <a:ext uri="{FF2B5EF4-FFF2-40B4-BE49-F238E27FC236}">
                <a16:creationId xmlns:a16="http://schemas.microsoft.com/office/drawing/2014/main" id="{3ABB4B04-40D6-2142-BBEF-92F33BDE3B7B}"/>
              </a:ext>
            </a:extLst>
          </p:cNvPr>
          <p:cNvGrpSpPr/>
          <p:nvPr/>
        </p:nvGrpSpPr>
        <p:grpSpPr>
          <a:xfrm rot="17141795">
            <a:off x="3487811" y="1240911"/>
            <a:ext cx="320994" cy="406041"/>
            <a:chOff x="4710531" y="1088176"/>
            <a:chExt cx="377538" cy="477567"/>
          </a:xfrm>
          <a:solidFill>
            <a:schemeClr val="bg1">
              <a:lumMod val="85000"/>
            </a:schemeClr>
          </a:solidFill>
        </p:grpSpPr>
        <p:sp>
          <p:nvSpPr>
            <p:cNvPr id="23" name="Right Arrow 22">
              <a:extLst>
                <a:ext uri="{FF2B5EF4-FFF2-40B4-BE49-F238E27FC236}">
                  <a16:creationId xmlns:a16="http://schemas.microsoft.com/office/drawing/2014/main" id="{2A1B3410-637A-324E-AC2A-E3BCCB758BEE}"/>
                </a:ext>
              </a:extLst>
            </p:cNvPr>
            <p:cNvSpPr/>
            <p:nvPr/>
          </p:nvSpPr>
          <p:spPr>
            <a:xfrm rot="2160000">
              <a:off x="4710531" y="1088176"/>
              <a:ext cx="377538" cy="477567"/>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Right Arrow 4">
              <a:extLst>
                <a:ext uri="{FF2B5EF4-FFF2-40B4-BE49-F238E27FC236}">
                  <a16:creationId xmlns:a16="http://schemas.microsoft.com/office/drawing/2014/main" id="{51FF0CB9-A9D5-5443-9A8B-A62344C56CC8}"/>
                </a:ext>
              </a:extLst>
            </p:cNvPr>
            <p:cNvSpPr txBox="1"/>
            <p:nvPr/>
          </p:nvSpPr>
          <p:spPr>
            <a:xfrm rot="2160000">
              <a:off x="4721346" y="1150402"/>
              <a:ext cx="264277" cy="286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US" sz="1000" kern="1200"/>
            </a:p>
          </p:txBody>
        </p:sp>
      </p:grpSp>
      <p:pic>
        <p:nvPicPr>
          <p:cNvPr id="27" name="Picture 26" descr="Shape&#10;&#10;Description automatically generated with low confidence">
            <a:extLst>
              <a:ext uri="{FF2B5EF4-FFF2-40B4-BE49-F238E27FC236}">
                <a16:creationId xmlns:a16="http://schemas.microsoft.com/office/drawing/2014/main" id="{389C4141-3D31-8443-AB63-97BD277B0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793" y="2147696"/>
            <a:ext cx="1274639" cy="1274639"/>
          </a:xfrm>
          <a:prstGeom prst="rect">
            <a:avLst/>
          </a:prstGeom>
        </p:spPr>
      </p:pic>
      <p:sp>
        <p:nvSpPr>
          <p:cNvPr id="3" name="Rectangle 2">
            <a:extLst>
              <a:ext uri="{FF2B5EF4-FFF2-40B4-BE49-F238E27FC236}">
                <a16:creationId xmlns:a16="http://schemas.microsoft.com/office/drawing/2014/main" id="{DB267C8D-DD91-1D49-8ACD-95D8ED31EB19}"/>
              </a:ext>
            </a:extLst>
          </p:cNvPr>
          <p:cNvSpPr/>
          <p:nvPr/>
        </p:nvSpPr>
        <p:spPr>
          <a:xfrm>
            <a:off x="3983497" y="541450"/>
            <a:ext cx="1393111" cy="830997"/>
          </a:xfrm>
          <a:prstGeom prst="rect">
            <a:avLst/>
          </a:prstGeom>
        </p:spPr>
        <p:txBody>
          <a:bodyPr wrap="square">
            <a:spAutoFit/>
          </a:bodyPr>
          <a:lstStyle/>
          <a:p>
            <a:pPr lvl="0" algn="ctr"/>
            <a:r>
              <a:rPr lang="en-US" sz="1600" dirty="0">
                <a:solidFill>
                  <a:schemeClr val="bg1"/>
                </a:solidFill>
              </a:rPr>
              <a:t>Sut y </a:t>
            </a:r>
            <a:r>
              <a:rPr lang="en-US" sz="1600" dirty="0" err="1">
                <a:solidFill>
                  <a:schemeClr val="bg1"/>
                </a:solidFill>
              </a:rPr>
              <a:t>mae’n</a:t>
            </a:r>
            <a:r>
              <a:rPr lang="en-US" sz="1600" dirty="0">
                <a:solidFill>
                  <a:schemeClr val="bg1"/>
                </a:solidFill>
              </a:rPr>
              <a:t> </a:t>
            </a:r>
            <a:r>
              <a:rPr lang="en-US" sz="1600" dirty="0" err="1">
                <a:solidFill>
                  <a:schemeClr val="bg1"/>
                </a:solidFill>
              </a:rPr>
              <a:t>gwneud</a:t>
            </a:r>
            <a:r>
              <a:rPr lang="en-US" sz="1600" dirty="0">
                <a:solidFill>
                  <a:schemeClr val="bg1"/>
                </a:solidFill>
              </a:rPr>
              <a:t> </a:t>
            </a:r>
            <a:r>
              <a:rPr lang="en-US" sz="1600" dirty="0" err="1">
                <a:solidFill>
                  <a:schemeClr val="bg1"/>
                </a:solidFill>
              </a:rPr>
              <a:t>gwahaniaeth</a:t>
            </a:r>
            <a:r>
              <a:rPr lang="en-US" sz="1600" dirty="0">
                <a:solidFill>
                  <a:schemeClr val="bg1"/>
                </a:solidFill>
              </a:rPr>
              <a:t>?</a:t>
            </a:r>
          </a:p>
        </p:txBody>
      </p:sp>
      <p:sp>
        <p:nvSpPr>
          <p:cNvPr id="4" name="Rectangle 3">
            <a:extLst>
              <a:ext uri="{FF2B5EF4-FFF2-40B4-BE49-F238E27FC236}">
                <a16:creationId xmlns:a16="http://schemas.microsoft.com/office/drawing/2014/main" id="{BD1A3A79-19B5-3A40-9CFC-53D286BEE3B6}"/>
              </a:ext>
            </a:extLst>
          </p:cNvPr>
          <p:cNvSpPr/>
          <p:nvPr/>
        </p:nvSpPr>
        <p:spPr>
          <a:xfrm>
            <a:off x="5637364" y="1756066"/>
            <a:ext cx="1566215" cy="877163"/>
          </a:xfrm>
          <a:prstGeom prst="rect">
            <a:avLst/>
          </a:prstGeom>
        </p:spPr>
        <p:txBody>
          <a:bodyPr wrap="square">
            <a:spAutoFit/>
          </a:bodyPr>
          <a:lstStyle/>
          <a:p>
            <a:pPr lvl="0" algn="ctr"/>
            <a:r>
              <a:rPr lang="en-US" sz="1700" dirty="0">
                <a:solidFill>
                  <a:schemeClr val="bg1"/>
                </a:solidFill>
              </a:rPr>
              <a:t>Beth </a:t>
            </a:r>
            <a:r>
              <a:rPr lang="en-US" sz="1700" dirty="0" err="1">
                <a:solidFill>
                  <a:schemeClr val="bg1"/>
                </a:solidFill>
              </a:rPr>
              <a:t>yw</a:t>
            </a:r>
            <a:r>
              <a:rPr lang="en-US" sz="1700" dirty="0">
                <a:solidFill>
                  <a:schemeClr val="bg1"/>
                </a:solidFill>
              </a:rPr>
              <a:t> </a:t>
            </a:r>
            <a:r>
              <a:rPr lang="en-US" sz="1700" dirty="0" err="1">
                <a:solidFill>
                  <a:schemeClr val="bg1"/>
                </a:solidFill>
              </a:rPr>
              <a:t>cyflog</a:t>
            </a:r>
            <a:r>
              <a:rPr lang="en-US" sz="1700" dirty="0">
                <a:solidFill>
                  <a:schemeClr val="bg1"/>
                </a:solidFill>
              </a:rPr>
              <a:t> </a:t>
            </a:r>
            <a:r>
              <a:rPr lang="en-US" sz="1700" dirty="0" err="1">
                <a:solidFill>
                  <a:schemeClr val="bg1"/>
                </a:solidFill>
              </a:rPr>
              <a:t>yr</a:t>
            </a:r>
            <a:r>
              <a:rPr lang="en-US" sz="1700" dirty="0">
                <a:solidFill>
                  <a:schemeClr val="bg1"/>
                </a:solidFill>
              </a:rPr>
              <a:t> </a:t>
            </a:r>
            <a:r>
              <a:rPr lang="en-US" sz="1700" dirty="0" err="1">
                <a:solidFill>
                  <a:schemeClr val="bg1"/>
                </a:solidFill>
              </a:rPr>
              <a:t>unigolyn</a:t>
            </a:r>
            <a:r>
              <a:rPr lang="en-US" sz="1700" dirty="0">
                <a:solidFill>
                  <a:schemeClr val="bg1"/>
                </a:solidFill>
              </a:rPr>
              <a:t>, </a:t>
            </a:r>
            <a:r>
              <a:rPr lang="en-US" sz="1700" dirty="0" err="1">
                <a:solidFill>
                  <a:schemeClr val="bg1"/>
                </a:solidFill>
              </a:rPr>
              <a:t>yn</a:t>
            </a:r>
            <a:r>
              <a:rPr lang="en-US" sz="1700" dirty="0">
                <a:solidFill>
                  <a:schemeClr val="bg1"/>
                </a:solidFill>
              </a:rPr>
              <a:t> </a:t>
            </a:r>
            <a:r>
              <a:rPr lang="en-US" sz="1700" dirty="0" err="1">
                <a:solidFill>
                  <a:schemeClr val="bg1"/>
                </a:solidFill>
              </a:rPr>
              <a:t>eich</a:t>
            </a:r>
            <a:r>
              <a:rPr lang="en-US" sz="1700" dirty="0">
                <a:solidFill>
                  <a:schemeClr val="bg1"/>
                </a:solidFill>
              </a:rPr>
              <a:t> barn chi? </a:t>
            </a:r>
          </a:p>
        </p:txBody>
      </p:sp>
      <p:sp>
        <p:nvSpPr>
          <p:cNvPr id="25" name="Rectangle 24">
            <a:extLst>
              <a:ext uri="{FF2B5EF4-FFF2-40B4-BE49-F238E27FC236}">
                <a16:creationId xmlns:a16="http://schemas.microsoft.com/office/drawing/2014/main" id="{0A88855E-44E5-8945-BAE3-93AC1B9D8379}"/>
              </a:ext>
            </a:extLst>
          </p:cNvPr>
          <p:cNvSpPr/>
          <p:nvPr/>
        </p:nvSpPr>
        <p:spPr>
          <a:xfrm>
            <a:off x="5033588" y="3636342"/>
            <a:ext cx="1371406" cy="1138773"/>
          </a:xfrm>
          <a:prstGeom prst="rect">
            <a:avLst/>
          </a:prstGeom>
        </p:spPr>
        <p:txBody>
          <a:bodyPr wrap="square">
            <a:spAutoFit/>
          </a:bodyPr>
          <a:lstStyle/>
          <a:p>
            <a:pPr lvl="0" algn="ctr"/>
            <a:r>
              <a:rPr lang="en-US" sz="1700" dirty="0">
                <a:solidFill>
                  <a:schemeClr val="bg1"/>
                </a:solidFill>
              </a:rPr>
              <a:t>Beth y </a:t>
            </a:r>
            <a:r>
              <a:rPr lang="en-US" sz="1700" dirty="0" err="1">
                <a:solidFill>
                  <a:schemeClr val="bg1"/>
                </a:solidFill>
              </a:rPr>
              <a:t>mae’n</a:t>
            </a:r>
            <a:r>
              <a:rPr lang="en-US" sz="1700" dirty="0">
                <a:solidFill>
                  <a:schemeClr val="bg1"/>
                </a:solidFill>
              </a:rPr>
              <a:t> </a:t>
            </a:r>
            <a:r>
              <a:rPr lang="en-US" sz="1700" dirty="0" err="1">
                <a:solidFill>
                  <a:schemeClr val="bg1"/>
                </a:solidFill>
              </a:rPr>
              <a:t>ei</a:t>
            </a:r>
            <a:r>
              <a:rPr lang="en-US" sz="1700" dirty="0">
                <a:solidFill>
                  <a:schemeClr val="bg1"/>
                </a:solidFill>
              </a:rPr>
              <a:t> </a:t>
            </a:r>
            <a:r>
              <a:rPr lang="en-US" sz="1700" dirty="0" err="1">
                <a:solidFill>
                  <a:schemeClr val="bg1"/>
                </a:solidFill>
              </a:rPr>
              <a:t>gynnig</a:t>
            </a:r>
            <a:r>
              <a:rPr lang="en-US" sz="1700" dirty="0">
                <a:solidFill>
                  <a:schemeClr val="bg1"/>
                </a:solidFill>
              </a:rPr>
              <a:t> </a:t>
            </a:r>
            <a:r>
              <a:rPr lang="en-US" sz="1700" dirty="0" err="1">
                <a:solidFill>
                  <a:schemeClr val="bg1"/>
                </a:solidFill>
              </a:rPr>
              <a:t>i’w</a:t>
            </a:r>
            <a:r>
              <a:rPr lang="en-US" sz="1700" dirty="0">
                <a:solidFill>
                  <a:schemeClr val="bg1"/>
                </a:solidFill>
              </a:rPr>
              <a:t> </a:t>
            </a:r>
            <a:r>
              <a:rPr lang="en-US" sz="1700" dirty="0" err="1">
                <a:solidFill>
                  <a:schemeClr val="bg1"/>
                </a:solidFill>
              </a:rPr>
              <a:t>swydd</a:t>
            </a:r>
            <a:r>
              <a:rPr lang="en-US" sz="1700" dirty="0">
                <a:solidFill>
                  <a:schemeClr val="bg1"/>
                </a:solidFill>
              </a:rPr>
              <a:t>, </a:t>
            </a:r>
            <a:r>
              <a:rPr lang="en-US" sz="1700" dirty="0" err="1">
                <a:solidFill>
                  <a:schemeClr val="bg1"/>
                </a:solidFill>
              </a:rPr>
              <a:t>sy’n</a:t>
            </a:r>
            <a:r>
              <a:rPr lang="en-US" sz="1700" dirty="0">
                <a:solidFill>
                  <a:schemeClr val="bg1"/>
                </a:solidFill>
              </a:rPr>
              <a:t> </a:t>
            </a:r>
            <a:r>
              <a:rPr lang="en-US" sz="1700" dirty="0" err="1">
                <a:solidFill>
                  <a:schemeClr val="bg1"/>
                </a:solidFill>
              </a:rPr>
              <a:t>arbennig</a:t>
            </a:r>
            <a:r>
              <a:rPr lang="en-US" sz="1700" dirty="0">
                <a:solidFill>
                  <a:schemeClr val="bg1"/>
                </a:solidFill>
              </a:rPr>
              <a:t>? </a:t>
            </a:r>
          </a:p>
        </p:txBody>
      </p:sp>
      <p:sp>
        <p:nvSpPr>
          <p:cNvPr id="26" name="Rectangle 25">
            <a:extLst>
              <a:ext uri="{FF2B5EF4-FFF2-40B4-BE49-F238E27FC236}">
                <a16:creationId xmlns:a16="http://schemas.microsoft.com/office/drawing/2014/main" id="{09D06BCE-5975-264F-8EA0-868A091DD5B5}"/>
              </a:ext>
            </a:extLst>
          </p:cNvPr>
          <p:cNvSpPr/>
          <p:nvPr/>
        </p:nvSpPr>
        <p:spPr>
          <a:xfrm>
            <a:off x="2802407" y="3637353"/>
            <a:ext cx="1520973" cy="1077218"/>
          </a:xfrm>
          <a:prstGeom prst="rect">
            <a:avLst/>
          </a:prstGeom>
        </p:spPr>
        <p:txBody>
          <a:bodyPr wrap="square">
            <a:spAutoFit/>
          </a:bodyPr>
          <a:lstStyle/>
          <a:p>
            <a:pPr lvl="0" algn="ctr"/>
            <a:r>
              <a:rPr lang="en-US" sz="1600" dirty="0">
                <a:solidFill>
                  <a:schemeClr val="bg1"/>
                </a:solidFill>
              </a:rPr>
              <a:t>Beth </a:t>
            </a:r>
            <a:r>
              <a:rPr lang="en-US" sz="1600" dirty="0" err="1">
                <a:solidFill>
                  <a:schemeClr val="bg1"/>
                </a:solidFill>
              </a:rPr>
              <a:t>wnaeth</a:t>
            </a:r>
            <a:r>
              <a:rPr lang="en-US" sz="1600" dirty="0">
                <a:solidFill>
                  <a:schemeClr val="bg1"/>
                </a:solidFill>
              </a:rPr>
              <a:t> </a:t>
            </a:r>
            <a:r>
              <a:rPr lang="en-US" sz="1600" dirty="0" err="1">
                <a:solidFill>
                  <a:schemeClr val="bg1"/>
                </a:solidFill>
              </a:rPr>
              <a:t>ysbrydoli’r</a:t>
            </a:r>
            <a:r>
              <a:rPr lang="en-US" sz="1600" dirty="0">
                <a:solidFill>
                  <a:schemeClr val="bg1"/>
                </a:solidFill>
              </a:rPr>
              <a:t> </a:t>
            </a:r>
            <a:r>
              <a:rPr lang="en-US" sz="1600" dirty="0" err="1">
                <a:solidFill>
                  <a:schemeClr val="bg1"/>
                </a:solidFill>
              </a:rPr>
              <a:t>unigolyn</a:t>
            </a:r>
            <a:r>
              <a:rPr lang="en-US" sz="1600" dirty="0">
                <a:solidFill>
                  <a:schemeClr val="bg1"/>
                </a:solidFill>
              </a:rPr>
              <a:t> </a:t>
            </a:r>
            <a:r>
              <a:rPr lang="en-US" sz="1600" dirty="0" err="1">
                <a:solidFill>
                  <a:schemeClr val="bg1"/>
                </a:solidFill>
              </a:rPr>
              <a:t>i</a:t>
            </a:r>
            <a:r>
              <a:rPr lang="en-US" sz="1600" dirty="0">
                <a:solidFill>
                  <a:schemeClr val="bg1"/>
                </a:solidFill>
              </a:rPr>
              <a:t> </a:t>
            </a:r>
            <a:r>
              <a:rPr lang="en-US" sz="1600" dirty="0" err="1">
                <a:solidFill>
                  <a:schemeClr val="bg1"/>
                </a:solidFill>
              </a:rPr>
              <a:t>astudio</a:t>
            </a:r>
            <a:r>
              <a:rPr lang="en-US" sz="1600" dirty="0">
                <a:solidFill>
                  <a:schemeClr val="bg1"/>
                </a:solidFill>
              </a:rPr>
              <a:t> </a:t>
            </a:r>
            <a:r>
              <a:rPr lang="en-US" sz="1600" dirty="0" err="1">
                <a:solidFill>
                  <a:schemeClr val="bg1"/>
                </a:solidFill>
              </a:rPr>
              <a:t>ffiseg</a:t>
            </a:r>
            <a:r>
              <a:rPr lang="en-US" sz="1600" dirty="0">
                <a:solidFill>
                  <a:schemeClr val="bg1"/>
                </a:solidFill>
              </a:rPr>
              <a:t>?</a:t>
            </a:r>
          </a:p>
        </p:txBody>
      </p:sp>
      <p:sp>
        <p:nvSpPr>
          <p:cNvPr id="28" name="Rectangle 27">
            <a:extLst>
              <a:ext uri="{FF2B5EF4-FFF2-40B4-BE49-F238E27FC236}">
                <a16:creationId xmlns:a16="http://schemas.microsoft.com/office/drawing/2014/main" id="{33DB3F06-0419-804D-A4A5-4624CAF1AD30}"/>
              </a:ext>
            </a:extLst>
          </p:cNvPr>
          <p:cNvSpPr/>
          <p:nvPr/>
        </p:nvSpPr>
        <p:spPr>
          <a:xfrm>
            <a:off x="2170901" y="1535305"/>
            <a:ext cx="1608630" cy="1323439"/>
          </a:xfrm>
          <a:prstGeom prst="rect">
            <a:avLst/>
          </a:prstGeom>
        </p:spPr>
        <p:txBody>
          <a:bodyPr wrap="square">
            <a:spAutoFit/>
          </a:bodyPr>
          <a:lstStyle/>
          <a:p>
            <a:pPr lvl="0" algn="ctr"/>
            <a:r>
              <a:rPr lang="en-US" sz="1600" dirty="0">
                <a:solidFill>
                  <a:schemeClr val="bg1"/>
                </a:solidFill>
              </a:rPr>
              <a:t>Sut y </a:t>
            </a:r>
            <a:r>
              <a:rPr lang="en-US" sz="1600" dirty="0" err="1">
                <a:solidFill>
                  <a:schemeClr val="bg1"/>
                </a:solidFill>
              </a:rPr>
              <a:t>mae</a:t>
            </a:r>
            <a:r>
              <a:rPr lang="en-US" sz="1600" dirty="0">
                <a:solidFill>
                  <a:schemeClr val="bg1"/>
                </a:solidFill>
              </a:rPr>
              <a:t> </a:t>
            </a:r>
          </a:p>
          <a:p>
            <a:pPr lvl="0" algn="ctr"/>
            <a:r>
              <a:rPr lang="en-US" sz="1600" dirty="0" err="1">
                <a:solidFill>
                  <a:schemeClr val="bg1"/>
                </a:solidFill>
              </a:rPr>
              <a:t>ffiseg</a:t>
            </a:r>
            <a:r>
              <a:rPr lang="en-US" sz="1600" dirty="0">
                <a:solidFill>
                  <a:schemeClr val="bg1"/>
                </a:solidFill>
              </a:rPr>
              <a:t> </a:t>
            </a:r>
            <a:r>
              <a:rPr lang="en-US" sz="1600" dirty="0" err="1">
                <a:solidFill>
                  <a:schemeClr val="bg1"/>
                </a:solidFill>
              </a:rPr>
              <a:t>yn</a:t>
            </a:r>
            <a:r>
              <a:rPr lang="en-US" sz="1600" dirty="0">
                <a:solidFill>
                  <a:schemeClr val="bg1"/>
                </a:solidFill>
              </a:rPr>
              <a:t> </a:t>
            </a:r>
            <a:r>
              <a:rPr lang="en-US" sz="1600" dirty="0" err="1">
                <a:solidFill>
                  <a:schemeClr val="bg1"/>
                </a:solidFill>
              </a:rPr>
              <a:t>helpu’r</a:t>
            </a:r>
            <a:r>
              <a:rPr lang="en-US" sz="1600" dirty="0">
                <a:solidFill>
                  <a:schemeClr val="bg1"/>
                </a:solidFill>
              </a:rPr>
              <a:t> </a:t>
            </a:r>
            <a:r>
              <a:rPr lang="en-US" sz="1600" dirty="0" err="1">
                <a:solidFill>
                  <a:schemeClr val="bg1"/>
                </a:solidFill>
              </a:rPr>
              <a:t>unigolyn</a:t>
            </a:r>
            <a:r>
              <a:rPr lang="en-US" sz="1600" dirty="0">
                <a:solidFill>
                  <a:schemeClr val="bg1"/>
                </a:solidFill>
              </a:rPr>
              <a:t> </a:t>
            </a:r>
            <a:r>
              <a:rPr lang="en-US" sz="1600" dirty="0" err="1">
                <a:solidFill>
                  <a:schemeClr val="bg1"/>
                </a:solidFill>
              </a:rPr>
              <a:t>yn</a:t>
            </a:r>
            <a:r>
              <a:rPr lang="en-US" sz="1600" dirty="0">
                <a:solidFill>
                  <a:schemeClr val="bg1"/>
                </a:solidFill>
              </a:rPr>
              <a:t> </a:t>
            </a:r>
          </a:p>
          <a:p>
            <a:pPr lvl="0" algn="ctr"/>
            <a:r>
              <a:rPr lang="en-US" sz="1600" dirty="0" err="1">
                <a:solidFill>
                  <a:schemeClr val="bg1"/>
                </a:solidFill>
              </a:rPr>
              <a:t>ei</a:t>
            </a:r>
            <a:r>
              <a:rPr lang="en-US" sz="1600" dirty="0">
                <a:solidFill>
                  <a:schemeClr val="bg1"/>
                </a:solidFill>
              </a:rPr>
              <a:t> </a:t>
            </a:r>
            <a:r>
              <a:rPr lang="en-US" sz="1600" dirty="0" err="1">
                <a:solidFill>
                  <a:schemeClr val="bg1"/>
                </a:solidFill>
              </a:rPr>
              <a:t>waith</a:t>
            </a:r>
            <a:r>
              <a:rPr lang="en-US" sz="1600" dirty="0">
                <a:solidFill>
                  <a:schemeClr val="bg1"/>
                </a:solidFill>
              </a:rPr>
              <a:t>/</a:t>
            </a:r>
            <a:r>
              <a:rPr lang="en-US" sz="1600" dirty="0" err="1">
                <a:solidFill>
                  <a:schemeClr val="bg1"/>
                </a:solidFill>
              </a:rPr>
              <a:t>ei</a:t>
            </a:r>
            <a:r>
              <a:rPr lang="en-US" sz="1600" dirty="0">
                <a:solidFill>
                  <a:schemeClr val="bg1"/>
                </a:solidFill>
              </a:rPr>
              <a:t> </a:t>
            </a:r>
            <a:r>
              <a:rPr lang="en-US" sz="1600" dirty="0" err="1">
                <a:solidFill>
                  <a:schemeClr val="bg1"/>
                </a:solidFill>
              </a:rPr>
              <a:t>gwaith</a:t>
            </a:r>
            <a:r>
              <a:rPr lang="en-US" sz="1600" dirty="0">
                <a:solidFill>
                  <a:schemeClr val="bg1"/>
                </a:solidFill>
              </a:rPr>
              <a:t>? </a:t>
            </a:r>
          </a:p>
        </p:txBody>
      </p:sp>
    </p:spTree>
    <p:extLst>
      <p:ext uri="{BB962C8B-B14F-4D97-AF65-F5344CB8AC3E}">
        <p14:creationId xmlns:p14="http://schemas.microsoft.com/office/powerpoint/2010/main" val="417647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person, outdoor, building&#10;&#10;Description automatically generated">
            <a:extLst>
              <a:ext uri="{FF2B5EF4-FFF2-40B4-BE49-F238E27FC236}">
                <a16:creationId xmlns:a16="http://schemas.microsoft.com/office/drawing/2014/main" id="{67B8602C-434B-2642-A56C-5D1C3ABBF0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5"/>
          <a:stretch/>
        </p:blipFill>
        <p:spPr>
          <a:xfrm>
            <a:off x="0" y="0"/>
            <a:ext cx="9150371" cy="5143500"/>
          </a:xfrm>
          <a:prstGeom prst="rect">
            <a:avLst/>
          </a:prstGeom>
        </p:spPr>
      </p:pic>
      <p:sp>
        <p:nvSpPr>
          <p:cNvPr id="18" name="Rectangle 17">
            <a:extLst>
              <a:ext uri="{FF2B5EF4-FFF2-40B4-BE49-F238E27FC236}">
                <a16:creationId xmlns:a16="http://schemas.microsoft.com/office/drawing/2014/main" id="{A0380FC3-7A4D-B04C-BE80-FB656D1005B7}"/>
              </a:ext>
            </a:extLst>
          </p:cNvPr>
          <p:cNvSpPr/>
          <p:nvPr/>
        </p:nvSpPr>
        <p:spPr>
          <a:xfrm>
            <a:off x="0" y="0"/>
            <a:ext cx="9144000" cy="51435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D3FA0A3-B42E-C840-B466-C212F81BEF6C}"/>
              </a:ext>
            </a:extLst>
          </p:cNvPr>
          <p:cNvSpPr/>
          <p:nvPr/>
        </p:nvSpPr>
        <p:spPr>
          <a:xfrm rot="5400000">
            <a:off x="-451389" y="-2560304"/>
            <a:ext cx="5148000" cy="10268609"/>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E5A882-7B50-D946-9D61-ED386AF3F541}"/>
              </a:ext>
            </a:extLst>
          </p:cNvPr>
          <p:cNvSpPr>
            <a:spLocks noGrp="1"/>
          </p:cNvSpPr>
          <p:nvPr>
            <p:ph type="title"/>
          </p:nvPr>
        </p:nvSpPr>
        <p:spPr/>
        <p:txBody>
          <a:bodyPr/>
          <a:lstStyle/>
          <a:p>
            <a:r>
              <a:rPr lang="en-US" dirty="0" err="1">
                <a:solidFill>
                  <a:schemeClr val="bg1"/>
                </a:solidFill>
              </a:rPr>
              <a:t>Tasg</a:t>
            </a:r>
            <a:r>
              <a:rPr lang="en-US" dirty="0">
                <a:solidFill>
                  <a:schemeClr val="bg1"/>
                </a:solidFill>
              </a:rPr>
              <a:t>: </a:t>
            </a:r>
            <a:r>
              <a:rPr lang="en-US" b="0" dirty="0" err="1">
                <a:solidFill>
                  <a:schemeClr val="bg1"/>
                </a:solidFill>
              </a:rPr>
              <a:t>Yn</a:t>
            </a:r>
            <a:r>
              <a:rPr lang="en-US" b="0" dirty="0">
                <a:solidFill>
                  <a:schemeClr val="bg1"/>
                </a:solidFill>
              </a:rPr>
              <a:t> </a:t>
            </a:r>
            <a:r>
              <a:rPr lang="en-US" b="0" dirty="0" err="1">
                <a:solidFill>
                  <a:schemeClr val="bg1"/>
                </a:solidFill>
              </a:rPr>
              <a:t>eich</a:t>
            </a:r>
            <a:r>
              <a:rPr lang="en-US" b="0" dirty="0">
                <a:solidFill>
                  <a:schemeClr val="bg1"/>
                </a:solidFill>
              </a:rPr>
              <a:t> barn chi, pa rai </a:t>
            </a:r>
            <a:r>
              <a:rPr lang="en-US" b="0" dirty="0" err="1">
                <a:solidFill>
                  <a:schemeClr val="bg1"/>
                </a:solidFill>
              </a:rPr>
              <a:t>o’r</a:t>
            </a:r>
            <a:r>
              <a:rPr lang="en-US" b="0" dirty="0">
                <a:solidFill>
                  <a:schemeClr val="bg1"/>
                </a:solidFill>
              </a:rPr>
              <a:t> </a:t>
            </a:r>
            <a:r>
              <a:rPr lang="en-US" b="0" dirty="0" err="1">
                <a:solidFill>
                  <a:schemeClr val="bg1"/>
                </a:solidFill>
              </a:rPr>
              <a:t>sgiliau</a:t>
            </a:r>
            <a:r>
              <a:rPr lang="en-US" b="0" dirty="0">
                <a:solidFill>
                  <a:schemeClr val="bg1"/>
                </a:solidFill>
              </a:rPr>
              <a:t> </a:t>
            </a:r>
            <a:r>
              <a:rPr lang="en-US" b="0" dirty="0" err="1">
                <a:solidFill>
                  <a:schemeClr val="bg1"/>
                </a:solidFill>
              </a:rPr>
              <a:t>hyn</a:t>
            </a:r>
            <a:r>
              <a:rPr lang="en-US" b="0" dirty="0">
                <a:solidFill>
                  <a:schemeClr val="bg1"/>
                </a:solidFill>
              </a:rPr>
              <a:t> </a:t>
            </a:r>
            <a:r>
              <a:rPr lang="en-US" b="0" dirty="0" err="1">
                <a:solidFill>
                  <a:schemeClr val="bg1"/>
                </a:solidFill>
              </a:rPr>
              <a:t>yr</a:t>
            </a:r>
            <a:r>
              <a:rPr lang="en-US" b="0" dirty="0">
                <a:solidFill>
                  <a:schemeClr val="bg1"/>
                </a:solidFill>
              </a:rPr>
              <a:t> </a:t>
            </a:r>
            <a:r>
              <a:rPr lang="en-US" b="0" dirty="0" err="1">
                <a:solidFill>
                  <a:schemeClr val="bg1"/>
                </a:solidFill>
              </a:rPr>
              <a:t>ydych</a:t>
            </a:r>
            <a:r>
              <a:rPr lang="en-US" b="0" dirty="0">
                <a:solidFill>
                  <a:schemeClr val="bg1"/>
                </a:solidFill>
              </a:rPr>
              <a:t> </a:t>
            </a:r>
            <a:r>
              <a:rPr lang="en-US" b="0" dirty="0" err="1">
                <a:solidFill>
                  <a:schemeClr val="bg1"/>
                </a:solidFill>
              </a:rPr>
              <a:t>yn</a:t>
            </a:r>
            <a:r>
              <a:rPr lang="en-US" b="0" dirty="0">
                <a:solidFill>
                  <a:schemeClr val="bg1"/>
                </a:solidFill>
              </a:rPr>
              <a:t> </a:t>
            </a:r>
            <a:r>
              <a:rPr lang="en-US" b="0" dirty="0" err="1">
                <a:solidFill>
                  <a:schemeClr val="bg1"/>
                </a:solidFill>
              </a:rPr>
              <a:t>eu</a:t>
            </a:r>
            <a:r>
              <a:rPr lang="en-US" b="0" dirty="0">
                <a:solidFill>
                  <a:schemeClr val="bg1"/>
                </a:solidFill>
              </a:rPr>
              <a:t> </a:t>
            </a:r>
            <a:r>
              <a:rPr lang="en-US" b="0" dirty="0" err="1">
                <a:solidFill>
                  <a:schemeClr val="bg1"/>
                </a:solidFill>
              </a:rPr>
              <a:t>hennill</a:t>
            </a:r>
            <a:r>
              <a:rPr lang="en-US" b="0" dirty="0">
                <a:solidFill>
                  <a:schemeClr val="bg1"/>
                </a:solidFill>
              </a:rPr>
              <a:t> </a:t>
            </a:r>
            <a:r>
              <a:rPr lang="en-US" b="0" dirty="0" err="1">
                <a:solidFill>
                  <a:schemeClr val="bg1"/>
                </a:solidFill>
              </a:rPr>
              <a:t>drwy</a:t>
            </a:r>
            <a:r>
              <a:rPr lang="en-US" b="0" dirty="0">
                <a:solidFill>
                  <a:schemeClr val="bg1"/>
                </a:solidFill>
              </a:rPr>
              <a:t> </a:t>
            </a:r>
            <a:r>
              <a:rPr lang="en-US" b="0" dirty="0" err="1">
                <a:solidFill>
                  <a:schemeClr val="bg1"/>
                </a:solidFill>
              </a:rPr>
              <a:t>astudio</a:t>
            </a:r>
            <a:r>
              <a:rPr lang="en-US" b="0" dirty="0">
                <a:solidFill>
                  <a:schemeClr val="bg1"/>
                </a:solidFill>
              </a:rPr>
              <a:t> </a:t>
            </a:r>
            <a:r>
              <a:rPr lang="en-US" b="0" dirty="0" err="1">
                <a:solidFill>
                  <a:schemeClr val="bg1"/>
                </a:solidFill>
              </a:rPr>
              <a:t>ffiseg</a:t>
            </a:r>
            <a:r>
              <a:rPr lang="en-US" b="0" dirty="0">
                <a:solidFill>
                  <a:schemeClr val="bg1"/>
                </a:solidFill>
              </a:rPr>
              <a:t>?</a:t>
            </a:r>
            <a:endParaRPr lang="en-US" dirty="0">
              <a:solidFill>
                <a:schemeClr val="bg1"/>
              </a:solidFill>
            </a:endParaRPr>
          </a:p>
        </p:txBody>
      </p:sp>
      <p:sp>
        <p:nvSpPr>
          <p:cNvPr id="21" name="TextBox 20">
            <a:extLst>
              <a:ext uri="{FF2B5EF4-FFF2-40B4-BE49-F238E27FC236}">
                <a16:creationId xmlns:a16="http://schemas.microsoft.com/office/drawing/2014/main" id="{60FE1B7D-B4EC-9447-8781-A14969A5E112}"/>
              </a:ext>
            </a:extLst>
          </p:cNvPr>
          <p:cNvSpPr txBox="1"/>
          <p:nvPr/>
        </p:nvSpPr>
        <p:spPr>
          <a:xfrm>
            <a:off x="2927013" y="811494"/>
            <a:ext cx="4094377" cy="523220"/>
          </a:xfrm>
          <a:prstGeom prst="rect">
            <a:avLst/>
          </a:prstGeom>
          <a:noFill/>
        </p:spPr>
        <p:txBody>
          <a:bodyPr wrap="square" lIns="91440" tIns="45720" rIns="91440" bIns="45720" rtlCol="0" anchor="t">
            <a:spAutoFit/>
          </a:bodyPr>
          <a:lstStyle/>
          <a:p>
            <a:pPr algn="ctr"/>
            <a:r>
              <a:rPr lang="en-US" sz="2800" b="1" dirty="0" err="1">
                <a:solidFill>
                  <a:schemeClr val="bg1"/>
                </a:solidFill>
              </a:rPr>
              <a:t>Datrys</a:t>
            </a:r>
            <a:r>
              <a:rPr lang="en-US" sz="2800" b="1" dirty="0">
                <a:solidFill>
                  <a:schemeClr val="bg1"/>
                </a:solidFill>
              </a:rPr>
              <a:t> </a:t>
            </a:r>
            <a:r>
              <a:rPr lang="en-US" sz="2800" b="1" dirty="0" err="1">
                <a:solidFill>
                  <a:schemeClr val="bg1"/>
                </a:solidFill>
              </a:rPr>
              <a:t>problemau</a:t>
            </a:r>
            <a:endParaRPr lang="en-GB" sz="2800" b="1" dirty="0">
              <a:solidFill>
                <a:schemeClr val="bg1"/>
              </a:solidFill>
              <a:cs typeface="Calibri"/>
            </a:endParaRPr>
          </a:p>
        </p:txBody>
      </p:sp>
      <p:sp>
        <p:nvSpPr>
          <p:cNvPr id="22" name="TextBox 21">
            <a:extLst>
              <a:ext uri="{FF2B5EF4-FFF2-40B4-BE49-F238E27FC236}">
                <a16:creationId xmlns:a16="http://schemas.microsoft.com/office/drawing/2014/main" id="{6122EA38-1667-5449-8872-09FE86F46E20}"/>
              </a:ext>
            </a:extLst>
          </p:cNvPr>
          <p:cNvSpPr txBox="1"/>
          <p:nvPr/>
        </p:nvSpPr>
        <p:spPr>
          <a:xfrm>
            <a:off x="606090" y="119263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Arbrofi</a:t>
            </a:r>
            <a:endParaRPr lang="en-US" sz="2800" b="1" dirty="0">
              <a:solidFill>
                <a:schemeClr val="bg1"/>
              </a:solidFill>
            </a:endParaRPr>
          </a:p>
        </p:txBody>
      </p:sp>
      <p:sp>
        <p:nvSpPr>
          <p:cNvPr id="23" name="TextBox 22">
            <a:extLst>
              <a:ext uri="{FF2B5EF4-FFF2-40B4-BE49-F238E27FC236}">
                <a16:creationId xmlns:a16="http://schemas.microsoft.com/office/drawing/2014/main" id="{34E2D645-78D5-B245-9769-2AE5C57322A6}"/>
              </a:ext>
            </a:extLst>
          </p:cNvPr>
          <p:cNvSpPr txBox="1"/>
          <p:nvPr/>
        </p:nvSpPr>
        <p:spPr>
          <a:xfrm>
            <a:off x="377780" y="435809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rPr>
              <a:t>Gwaith </a:t>
            </a:r>
            <a:r>
              <a:rPr lang="en-US" sz="2800" b="1" dirty="0" err="1">
                <a:solidFill>
                  <a:schemeClr val="bg1"/>
                </a:solidFill>
              </a:rPr>
              <a:t>tîm</a:t>
            </a:r>
            <a:r>
              <a:rPr lang="en-US" sz="2800" b="1" dirty="0">
                <a:solidFill>
                  <a:schemeClr val="bg1"/>
                </a:solidFill>
                <a:cs typeface="Calibri"/>
              </a:rPr>
              <a:t>​</a:t>
            </a:r>
            <a:endParaRPr lang="en-US" sz="2800" b="1" dirty="0">
              <a:solidFill>
                <a:schemeClr val="bg1"/>
              </a:solidFill>
            </a:endParaRPr>
          </a:p>
        </p:txBody>
      </p:sp>
      <p:sp>
        <p:nvSpPr>
          <p:cNvPr id="24" name="TextBox 23">
            <a:extLst>
              <a:ext uri="{FF2B5EF4-FFF2-40B4-BE49-F238E27FC236}">
                <a16:creationId xmlns:a16="http://schemas.microsoft.com/office/drawing/2014/main" id="{1AA26A90-D61C-2044-A1F6-81EF1B816BF0}"/>
              </a:ext>
            </a:extLst>
          </p:cNvPr>
          <p:cNvSpPr txBox="1"/>
          <p:nvPr/>
        </p:nvSpPr>
        <p:spPr>
          <a:xfrm>
            <a:off x="6898607" y="3589162"/>
            <a:ext cx="21793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Mathemateg</a:t>
            </a:r>
            <a:r>
              <a:rPr lang="en-US" sz="2800" b="1" dirty="0">
                <a:solidFill>
                  <a:schemeClr val="bg1"/>
                </a:solidFill>
                <a:cs typeface="Calibri"/>
              </a:rPr>
              <a:t>​</a:t>
            </a:r>
            <a:endParaRPr lang="en-US" sz="2800" b="1" dirty="0">
              <a:solidFill>
                <a:schemeClr val="bg1"/>
              </a:solidFill>
            </a:endParaRPr>
          </a:p>
        </p:txBody>
      </p:sp>
      <p:sp>
        <p:nvSpPr>
          <p:cNvPr id="25" name="TextBox 24">
            <a:extLst>
              <a:ext uri="{FF2B5EF4-FFF2-40B4-BE49-F238E27FC236}">
                <a16:creationId xmlns:a16="http://schemas.microsoft.com/office/drawing/2014/main" id="{B8B78F20-1DB9-9841-90FF-AB66160744E6}"/>
              </a:ext>
            </a:extLst>
          </p:cNvPr>
          <p:cNvSpPr txBox="1"/>
          <p:nvPr/>
        </p:nvSpPr>
        <p:spPr>
          <a:xfrm>
            <a:off x="463217" y="223035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Sgiliau</a:t>
            </a:r>
            <a:r>
              <a:rPr lang="en-US" sz="2800" b="1" dirty="0">
                <a:solidFill>
                  <a:schemeClr val="bg1"/>
                </a:solidFill>
              </a:rPr>
              <a:t> </a:t>
            </a:r>
            <a:r>
              <a:rPr lang="en-US" sz="2800" b="1" dirty="0" err="1">
                <a:solidFill>
                  <a:schemeClr val="bg1"/>
                </a:solidFill>
              </a:rPr>
              <a:t>cyflwyno</a:t>
            </a:r>
            <a:endParaRPr lang="en-US" dirty="0">
              <a:solidFill>
                <a:schemeClr val="bg1"/>
              </a:solidFill>
            </a:endParaRPr>
          </a:p>
        </p:txBody>
      </p:sp>
      <p:sp>
        <p:nvSpPr>
          <p:cNvPr id="26" name="TextBox 25">
            <a:extLst>
              <a:ext uri="{FF2B5EF4-FFF2-40B4-BE49-F238E27FC236}">
                <a16:creationId xmlns:a16="http://schemas.microsoft.com/office/drawing/2014/main" id="{95A4E3C7-3AAE-7446-9346-95C6224A8794}"/>
              </a:ext>
            </a:extLst>
          </p:cNvPr>
          <p:cNvSpPr txBox="1"/>
          <p:nvPr/>
        </p:nvSpPr>
        <p:spPr>
          <a:xfrm>
            <a:off x="5885316" y="446316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Ysgrifennu</a:t>
            </a:r>
            <a:endParaRPr lang="en-US" sz="2800" b="1" dirty="0">
              <a:solidFill>
                <a:schemeClr val="bg1"/>
              </a:solidFill>
            </a:endParaRPr>
          </a:p>
        </p:txBody>
      </p:sp>
      <p:sp>
        <p:nvSpPr>
          <p:cNvPr id="27" name="TextBox 26">
            <a:extLst>
              <a:ext uri="{FF2B5EF4-FFF2-40B4-BE49-F238E27FC236}">
                <a16:creationId xmlns:a16="http://schemas.microsoft.com/office/drawing/2014/main" id="{63BAEC4B-5267-5244-B81C-85F948A2578C}"/>
              </a:ext>
            </a:extLst>
          </p:cNvPr>
          <p:cNvSpPr txBox="1"/>
          <p:nvPr/>
        </p:nvSpPr>
        <p:spPr>
          <a:xfrm>
            <a:off x="5688536" y="1348333"/>
            <a:ext cx="355533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err="1">
                <a:solidFill>
                  <a:schemeClr val="bg1"/>
                </a:solidFill>
              </a:rPr>
              <a:t>Gwneud</a:t>
            </a:r>
            <a:r>
              <a:rPr lang="en-US" sz="2800" b="1" dirty="0">
                <a:solidFill>
                  <a:schemeClr val="bg1"/>
                </a:solidFill>
              </a:rPr>
              <a:t> </a:t>
            </a:r>
            <a:r>
              <a:rPr lang="en-US" sz="2800" b="1" dirty="0" err="1">
                <a:solidFill>
                  <a:schemeClr val="bg1"/>
                </a:solidFill>
              </a:rPr>
              <a:t>penderfyniadau</a:t>
            </a:r>
            <a:endParaRPr lang="en-US" sz="2800" b="1" dirty="0">
              <a:solidFill>
                <a:schemeClr val="bg1"/>
              </a:solidFill>
            </a:endParaRPr>
          </a:p>
        </p:txBody>
      </p:sp>
      <p:sp>
        <p:nvSpPr>
          <p:cNvPr id="28" name="TextBox 27">
            <a:extLst>
              <a:ext uri="{FF2B5EF4-FFF2-40B4-BE49-F238E27FC236}">
                <a16:creationId xmlns:a16="http://schemas.microsoft.com/office/drawing/2014/main" id="{8974F493-0412-7440-9923-E74670D03D77}"/>
              </a:ext>
            </a:extLst>
          </p:cNvPr>
          <p:cNvSpPr txBox="1"/>
          <p:nvPr/>
        </p:nvSpPr>
        <p:spPr>
          <a:xfrm>
            <a:off x="3188864" y="419398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Gwytnwch</a:t>
            </a:r>
            <a:endParaRPr lang="en-US" dirty="0">
              <a:solidFill>
                <a:schemeClr val="bg1"/>
              </a:solidFill>
            </a:endParaRPr>
          </a:p>
        </p:txBody>
      </p:sp>
      <p:sp>
        <p:nvSpPr>
          <p:cNvPr id="29" name="TextBox 28">
            <a:extLst>
              <a:ext uri="{FF2B5EF4-FFF2-40B4-BE49-F238E27FC236}">
                <a16:creationId xmlns:a16="http://schemas.microsoft.com/office/drawing/2014/main" id="{7B79C92B-8150-1947-8561-149517C71B08}"/>
              </a:ext>
            </a:extLst>
          </p:cNvPr>
          <p:cNvSpPr txBox="1"/>
          <p:nvPr/>
        </p:nvSpPr>
        <p:spPr>
          <a:xfrm>
            <a:off x="6348533" y="275003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Creadigrwydd</a:t>
            </a:r>
            <a:endParaRPr lang="en-US" dirty="0">
              <a:solidFill>
                <a:schemeClr val="bg1"/>
              </a:solidFill>
            </a:endParaRPr>
          </a:p>
        </p:txBody>
      </p:sp>
      <p:sp>
        <p:nvSpPr>
          <p:cNvPr id="30" name="TextBox 29">
            <a:extLst>
              <a:ext uri="{FF2B5EF4-FFF2-40B4-BE49-F238E27FC236}">
                <a16:creationId xmlns:a16="http://schemas.microsoft.com/office/drawing/2014/main" id="{41AAF82E-D50D-2843-BCF9-AC4D93CD8720}"/>
              </a:ext>
            </a:extLst>
          </p:cNvPr>
          <p:cNvSpPr txBox="1"/>
          <p:nvPr/>
        </p:nvSpPr>
        <p:spPr>
          <a:xfrm>
            <a:off x="666925" y="331358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Sgiliau</a:t>
            </a:r>
            <a:r>
              <a:rPr lang="en-US" sz="2800" b="1" dirty="0">
                <a:solidFill>
                  <a:schemeClr val="bg1"/>
                </a:solidFill>
              </a:rPr>
              <a:t> </a:t>
            </a:r>
            <a:r>
              <a:rPr lang="en-US" sz="2800" b="1" dirty="0" err="1">
                <a:solidFill>
                  <a:schemeClr val="bg1"/>
                </a:solidFill>
              </a:rPr>
              <a:t>ymarferol</a:t>
            </a:r>
            <a:endParaRPr lang="en-US" dirty="0">
              <a:solidFill>
                <a:schemeClr val="bg1"/>
              </a:solidFill>
            </a:endParaRPr>
          </a:p>
        </p:txBody>
      </p:sp>
      <p:sp>
        <p:nvSpPr>
          <p:cNvPr id="31" name="TextBox 30">
            <a:extLst>
              <a:ext uri="{FF2B5EF4-FFF2-40B4-BE49-F238E27FC236}">
                <a16:creationId xmlns:a16="http://schemas.microsoft.com/office/drawing/2014/main" id="{F5C02CBB-836F-9A41-B251-17776A36FABB}"/>
              </a:ext>
            </a:extLst>
          </p:cNvPr>
          <p:cNvSpPr txBox="1"/>
          <p:nvPr/>
        </p:nvSpPr>
        <p:spPr>
          <a:xfrm>
            <a:off x="3260733" y="263073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Sgiliau</a:t>
            </a:r>
            <a:r>
              <a:rPr lang="en-US" sz="2800" b="1" dirty="0">
                <a:solidFill>
                  <a:schemeClr val="bg1"/>
                </a:solidFill>
              </a:rPr>
              <a:t> </a:t>
            </a:r>
            <a:r>
              <a:rPr lang="en-US" sz="2800" b="1" dirty="0" err="1">
                <a:solidFill>
                  <a:schemeClr val="bg1"/>
                </a:solidFill>
              </a:rPr>
              <a:t>digidol</a:t>
            </a:r>
            <a:endParaRPr lang="en-US" dirty="0">
              <a:solidFill>
                <a:schemeClr val="bg1"/>
              </a:solidFill>
            </a:endParaRPr>
          </a:p>
        </p:txBody>
      </p:sp>
      <p:sp>
        <p:nvSpPr>
          <p:cNvPr id="32" name="TextBox 31">
            <a:extLst>
              <a:ext uri="{FF2B5EF4-FFF2-40B4-BE49-F238E27FC236}">
                <a16:creationId xmlns:a16="http://schemas.microsoft.com/office/drawing/2014/main" id="{73962C77-B439-A341-B56B-7126CF73BACD}"/>
              </a:ext>
            </a:extLst>
          </p:cNvPr>
          <p:cNvSpPr txBox="1"/>
          <p:nvPr/>
        </p:nvSpPr>
        <p:spPr>
          <a:xfrm>
            <a:off x="2252624" y="152666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Dadansoddi</a:t>
            </a:r>
            <a:endParaRPr lang="en-US" dirty="0">
              <a:solidFill>
                <a:schemeClr val="bg1"/>
              </a:solidFill>
            </a:endParaRPr>
          </a:p>
        </p:txBody>
      </p:sp>
      <p:sp>
        <p:nvSpPr>
          <p:cNvPr id="33" name="TextBox 32">
            <a:extLst>
              <a:ext uri="{FF2B5EF4-FFF2-40B4-BE49-F238E27FC236}">
                <a16:creationId xmlns:a16="http://schemas.microsoft.com/office/drawing/2014/main" id="{1B75A110-C7B5-3C43-A066-DB930ED33679}"/>
              </a:ext>
            </a:extLst>
          </p:cNvPr>
          <p:cNvSpPr txBox="1"/>
          <p:nvPr/>
        </p:nvSpPr>
        <p:spPr>
          <a:xfrm>
            <a:off x="4077050" y="348224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rPr>
              <a:t>Cyfathrebu</a:t>
            </a:r>
            <a:endParaRPr lang="en-US" dirty="0">
              <a:solidFill>
                <a:schemeClr val="bg1"/>
              </a:solidFill>
            </a:endParaRPr>
          </a:p>
        </p:txBody>
      </p:sp>
    </p:spTree>
    <p:extLst>
      <p:ext uri="{BB962C8B-B14F-4D97-AF65-F5344CB8AC3E}">
        <p14:creationId xmlns:p14="http://schemas.microsoft.com/office/powerpoint/2010/main" val="403659137"/>
      </p:ext>
    </p:extLst>
  </p:cSld>
  <p:clrMapOvr>
    <a:masterClrMapping/>
  </p:clrMapOvr>
</p:sld>
</file>

<file path=ppt/theme/theme1.xml><?xml version="1.0" encoding="utf-8"?>
<a:theme xmlns:a="http://schemas.openxmlformats.org/drawingml/2006/main" name="Institute of Physics PPT_May 2020">
  <a:themeElements>
    <a:clrScheme name="Custom 11">
      <a:dk1>
        <a:srgbClr val="000000"/>
      </a:dk1>
      <a:lt1>
        <a:srgbClr val="FFFFFF"/>
      </a:lt1>
      <a:dk2>
        <a:srgbClr val="FFFFFF"/>
      </a:dk2>
      <a:lt2>
        <a:srgbClr val="232896"/>
      </a:lt2>
      <a:accent1>
        <a:srgbClr val="990099"/>
      </a:accent1>
      <a:accent2>
        <a:srgbClr val="0099CC"/>
      </a:accent2>
      <a:accent3>
        <a:srgbClr val="009999"/>
      </a:accent3>
      <a:accent4>
        <a:srgbClr val="99CC33"/>
      </a:accent4>
      <a:accent5>
        <a:srgbClr val="FFCC00"/>
      </a:accent5>
      <a:accent6>
        <a:srgbClr val="FF9900"/>
      </a:accent6>
      <a:hlink>
        <a:srgbClr val="EC1C24"/>
      </a:hlink>
      <a:folHlink>
        <a:srgbClr val="ED1C24"/>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nstitute of Physics PPT - Final" id="{86956439-1204-A44D-A253-8659C4A4F43D}" vid="{23EAA735-DC70-3A4D-8E25-CD129DF97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Institute of Physics PPT_May 2020</Template>
  <TotalTime>0</TotalTime>
  <Words>2236</Words>
  <Application>Microsoft Office PowerPoint</Application>
  <PresentationFormat>On-screen Show (16:9)</PresentationFormat>
  <Paragraphs>175</Paragraphs>
  <Slides>11</Slides>
  <Notes>10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Arial,Sans-Serif</vt:lpstr>
      <vt:lpstr>Calibri</vt:lpstr>
      <vt:lpstr>Calibri,Sans-Serif</vt:lpstr>
      <vt:lpstr>Symbol,Sans-Serif</vt:lpstr>
      <vt:lpstr>Institute of Physics PPT_May 2020</vt:lpstr>
      <vt:lpstr>Rhai nodiadau i athrawon...</vt:lpstr>
      <vt:lpstr>Rhai nodiadau i athrawon: camdybiaethau am ffiseg...</vt:lpstr>
      <vt:lpstr>Rhai nodiadau i athrawon: camdybiaethau am ffiseg (parhad)...</vt:lpstr>
      <vt:lpstr>Newid y byd:  Swyddi sy’n gwneud gwahaniaeth</vt:lpstr>
      <vt:lpstr>PowerPoint Presentation</vt:lpstr>
      <vt:lpstr>Tasg: Defnyddiwch y proffiliau sydd o amgylch yr ystafell ddosbarth i ddewis unigolion sy’n cyfateb i’r disgrifiad. Gall pob unigolyn gael ei gynnwys mewn mwy nag un categori. </vt:lpstr>
      <vt:lpstr>PowerPoint Presentation</vt:lpstr>
      <vt:lpstr>Cwestiynau trafod proffiliau  </vt:lpstr>
      <vt:lpstr>Tasg: Yn eich barn chi, pa rai o’r sgiliau hyn yr ydych yn eu hennill drwy astudio ffiseg?</vt:lpstr>
      <vt:lpstr>Pob un ohonynt!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2022-07-29T11:56:06Z</dcterms:created>
  <dcterms:modified xsi:type="dcterms:W3CDTF">2022-07-29T11:56:12Z</dcterms:modified>
</cp:coreProperties>
</file>