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6" r:id="rId2"/>
    <p:sldId id="270" r:id="rId3"/>
    <p:sldId id="257" r:id="rId4"/>
    <p:sldId id="280" r:id="rId5"/>
    <p:sldId id="259" r:id="rId6"/>
    <p:sldId id="269" r:id="rId7"/>
    <p:sldId id="260" r:id="rId8"/>
    <p:sldId id="275" r:id="rId9"/>
    <p:sldId id="272" r:id="rId10"/>
    <p:sldId id="261" r:id="rId11"/>
    <p:sldId id="264" r:id="rId12"/>
    <p:sldId id="263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25"/>
    <p:restoredTop sz="68248"/>
  </p:normalViewPr>
  <p:slideViewPr>
    <p:cSldViewPr snapToGrid="0" snapToObjects="1">
      <p:cViewPr>
        <p:scale>
          <a:sx n="38" d="100"/>
          <a:sy n="38" d="100"/>
        </p:scale>
        <p:origin x="-50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02C51-71D6-CC4F-986A-0DFF070B9E24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C3965-A2AE-4847-8C34-BB595A1D0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74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C3965-A2AE-4847-8C34-BB595A1D0B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C3965-A2AE-4847-8C34-BB595A1D0B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93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C3965-A2AE-4847-8C34-BB595A1D0B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40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C3965-A2AE-4847-8C34-BB595A1D0B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24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C3965-A2AE-4847-8C34-BB595A1D0B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33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C3965-A2AE-4847-8C34-BB595A1D0B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9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20% of </a:t>
            </a:r>
            <a:r>
              <a:rPr lang="en-US" dirty="0" err="1" smtClean="0"/>
              <a:t>procratonators</a:t>
            </a:r>
            <a:r>
              <a:rPr lang="en-US" baseline="0" dirty="0" smtClean="0"/>
              <a:t> are perfectionists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Procrastination is merely the symptom. The cure must address its cause.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22DAF-9B37-FF4A-BC5B-31D5012E062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2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C3965-A2AE-4847-8C34-BB595A1D0BE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6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B90BAD8-7B0B-1C4A-AE73-99DA849AF5F0}" type="datetime1">
              <a:rPr lang="en-GB" smtClean="0"/>
              <a:t>27/09/2019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758B-664E-3945-9719-C18CC533D0F9}" type="datetime1">
              <a:rPr lang="en-GB" smtClean="0"/>
              <a:t>27/09/2019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ADE1-89AE-494E-A5AB-8B5915DA8A65}" type="datetime1">
              <a:rPr lang="en-GB" smtClean="0"/>
              <a:t>27/09/2019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6C8C6-FF19-2D48-8E35-C9689540730E}" type="datetime1">
              <a:rPr lang="en-GB" smtClean="0"/>
              <a:t>27/09/2019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92D8033-E2CE-7145-9A4F-8CFBD941BAB6}" type="datetime1">
              <a:rPr lang="en-GB" smtClean="0"/>
              <a:t>27/09/2019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BC6078A6-1EF6-954E-A895-5CD46E6A5F9B}" type="datetime1">
              <a:rPr lang="en-GB" smtClean="0"/>
              <a:t>27/09/2019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C804-820F-9740-B6EB-272A931E6C86}" type="datetime1">
              <a:rPr lang="en-GB" smtClean="0"/>
              <a:t>27/09/2019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109327B-72BE-4140-92AC-1BF0F96E03A4}" type="datetime1">
              <a:rPr lang="en-GB" smtClean="0"/>
              <a:t>27/09/2019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04BA3-A378-4148-98E0-D8FE0E2C2AA8}" type="datetime1">
              <a:rPr lang="en-GB" smtClean="0"/>
              <a:t>27/09/2019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8995293-3684-124D-9CEF-0E4145EC41DA}" type="datetime1">
              <a:rPr lang="en-GB" smtClean="0"/>
              <a:t>27/09/2019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A3717-FDEA-0645-A857-7CAFA2058A99}" type="datetime1">
              <a:rPr lang="en-GB" smtClean="0"/>
              <a:t>27/09/2019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A8B5-EF6C-2C47-8626-C1003177CAF3}" type="datetime1">
              <a:rPr lang="en-GB" smtClean="0"/>
              <a:t>27/09/2019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A3DE-F97D-8844-9DEC-3E14D150E3A3}" type="datetime1">
              <a:rPr lang="en-GB" smtClean="0"/>
              <a:t>27/09/2019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2DE5-118F-CE4B-AD69-2C4C590003B0}" type="datetime1">
              <a:rPr lang="en-GB" smtClean="0"/>
              <a:t>27/09/2019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7379F58-BF68-264F-9D81-7D2C601978CA}" type="datetime1">
              <a:rPr lang="en-GB" smtClean="0"/>
              <a:t>27/09/2019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F59CBFF-B913-CC4D-9341-5322A21CAD82}" type="datetime1">
              <a:rPr lang="en-GB" smtClean="0"/>
              <a:t>27/09/2019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7EE4-266E-C945-8012-F0ACA49577A7}" type="datetime1">
              <a:rPr lang="en-GB" smtClean="0"/>
              <a:t>27/09/2019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1862-71E8-8E49-B4D8-46E74BC10356}" type="datetime1">
              <a:rPr lang="en-GB" smtClean="0"/>
              <a:t>27/09/2019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7E54-25FC-4D4B-955D-AB79D8816AA1}" type="datetime1">
              <a:rPr lang="en-GB" smtClean="0"/>
              <a:t>27/09/2019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01D3-11D7-B542-8045-71ED9D536CAC}" type="datetime1">
              <a:rPr lang="en-GB" smtClean="0"/>
              <a:t>27/09/2019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898876B-35F2-9846-AE19-416CBE9F2794}" type="datetime1">
              <a:rPr lang="en-GB" smtClean="0"/>
              <a:t>27/09/2019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caroline@broadassociates.co.uk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18" y="1392072"/>
            <a:ext cx="7201152" cy="473409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caroline@broadassociates.co.uk</a:t>
            </a:r>
            <a:endParaRPr lang="en-US"/>
          </a:p>
        </p:txBody>
      </p:sp>
      <p:pic>
        <p:nvPicPr>
          <p:cNvPr id="6" name="Picture 5" descr="footer.jpg"/>
          <p:cNvPicPr/>
          <p:nvPr/>
        </p:nvPicPr>
        <p:blipFill>
          <a:blip r:embed="rId4"/>
          <a:stretch>
            <a:fillRect/>
          </a:stretch>
        </p:blipFill>
        <p:spPr>
          <a:xfrm>
            <a:off x="363095" y="6126163"/>
            <a:ext cx="7518400" cy="7512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2079224"/>
          </a:xfrm>
        </p:spPr>
        <p:txBody>
          <a:bodyPr/>
          <a:lstStyle/>
          <a:p>
            <a:r>
              <a:rPr lang="en-US" dirty="0" smtClean="0"/>
              <a:t>Imposter Syndrome</a:t>
            </a:r>
            <a:br>
              <a:rPr lang="en-US" dirty="0" smtClean="0"/>
            </a:br>
            <a:r>
              <a:rPr lang="en-US" dirty="0" smtClean="0"/>
              <a:t>Broad Associates Ltd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4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134" y="1634589"/>
            <a:ext cx="8365307" cy="4144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i="1" dirty="0" smtClean="0">
                <a:solidFill>
                  <a:schemeClr val="bg2">
                    <a:lumMod val="25000"/>
                  </a:schemeClr>
                </a:solidFill>
              </a:rPr>
              <a:t>“Ring the Bells that can still ring, forget the perfect offering.</a:t>
            </a:r>
          </a:p>
          <a:p>
            <a:pPr marL="0" indent="0" algn="ctr">
              <a:buNone/>
            </a:pPr>
            <a:r>
              <a:rPr lang="en-US" sz="3200" b="1" i="1" dirty="0" smtClean="0">
                <a:solidFill>
                  <a:schemeClr val="bg2">
                    <a:lumMod val="25000"/>
                  </a:schemeClr>
                </a:solidFill>
              </a:rPr>
              <a:t>There is a crack in everything, that’s how the light get’s in”</a:t>
            </a:r>
          </a:p>
          <a:p>
            <a:pPr marL="0" indent="0">
              <a:buNone/>
            </a:pPr>
            <a:r>
              <a:rPr lang="en-US" sz="3200" dirty="0" smtClean="0"/>
              <a:t>Leonard Cohen</a:t>
            </a:r>
          </a:p>
          <a:p>
            <a:pPr marL="0" indent="0">
              <a:buNone/>
            </a:pPr>
            <a:r>
              <a:rPr lang="en-US" sz="3200" dirty="0" smtClean="0"/>
              <a:t>Anthem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63983"/>
              </p:ext>
            </p:extLst>
          </p:nvPr>
        </p:nvGraphicFramePr>
        <p:xfrm>
          <a:off x="701674" y="687294"/>
          <a:ext cx="7816186" cy="5555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6979"/>
                <a:gridCol w="4009207"/>
              </a:tblGrid>
              <a:tr h="6172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PERFECTION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EXCELLENCE</a:t>
                      </a:r>
                      <a:endParaRPr lang="en-US" sz="2400" dirty="0"/>
                    </a:p>
                  </a:txBody>
                  <a:tcPr/>
                </a:tc>
              </a:tr>
              <a:tr h="6172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Doubt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Confidence</a:t>
                      </a:r>
                      <a:endParaRPr lang="en-US" sz="2400" dirty="0"/>
                    </a:p>
                  </a:txBody>
                  <a:tcPr/>
                </a:tc>
              </a:tr>
              <a:tr h="6172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Fear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Taking Risks</a:t>
                      </a:r>
                      <a:endParaRPr lang="en-US" sz="2400" dirty="0"/>
                    </a:p>
                  </a:txBody>
                  <a:tcPr/>
                </a:tc>
              </a:tr>
              <a:tr h="6172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Anger and Frustration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Powerful</a:t>
                      </a:r>
                      <a:endParaRPr lang="en-US" sz="2400" dirty="0"/>
                    </a:p>
                  </a:txBody>
                  <a:tcPr/>
                </a:tc>
              </a:tr>
              <a:tr h="6172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Being Right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Willingness to be wrong</a:t>
                      </a:r>
                      <a:endParaRPr lang="en-US" sz="2400" dirty="0"/>
                    </a:p>
                  </a:txBody>
                  <a:tcPr/>
                </a:tc>
              </a:tr>
              <a:tr h="6172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Judgmental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Accepting</a:t>
                      </a:r>
                      <a:endParaRPr lang="en-US" sz="2400" dirty="0"/>
                    </a:p>
                  </a:txBody>
                  <a:tcPr/>
                </a:tc>
              </a:tr>
              <a:tr h="6172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Taking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Giving</a:t>
                      </a:r>
                      <a:endParaRPr lang="en-US" sz="2400" dirty="0"/>
                    </a:p>
                  </a:txBody>
                  <a:tcPr/>
                </a:tc>
              </a:tr>
              <a:tr h="6172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Control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Spontaneity</a:t>
                      </a:r>
                      <a:endParaRPr lang="en-US" sz="2400" dirty="0"/>
                    </a:p>
                  </a:txBody>
                  <a:tcPr/>
                </a:tc>
              </a:tr>
              <a:tr h="6172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Pressure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Equilibrium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56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016" y="373257"/>
            <a:ext cx="7556313" cy="1116106"/>
          </a:xfrm>
        </p:spPr>
        <p:txBody>
          <a:bodyPr/>
          <a:lstStyle/>
          <a:p>
            <a:r>
              <a:rPr lang="en-US" dirty="0" smtClean="0"/>
              <a:t>Procrastination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416" y="1429326"/>
            <a:ext cx="7731126" cy="4144963"/>
          </a:xfrm>
        </p:spPr>
        <p:txBody>
          <a:bodyPr>
            <a:normAutofit/>
          </a:bodyPr>
          <a:lstStyle/>
          <a:p>
            <a:r>
              <a:rPr lang="en-US" sz="2800" dirty="0"/>
              <a:t>P</a:t>
            </a:r>
            <a:r>
              <a:rPr lang="en-US" sz="2800" dirty="0" smtClean="0"/>
              <a:t>rocrastinators </a:t>
            </a:r>
            <a:r>
              <a:rPr lang="en-US" sz="2800" dirty="0"/>
              <a:t>chronically avoid difficult tasks and deliberately look for </a:t>
            </a:r>
            <a:r>
              <a:rPr lang="en-US" sz="2800" dirty="0" smtClean="0"/>
              <a:t>distractions</a:t>
            </a:r>
          </a:p>
          <a:p>
            <a:r>
              <a:rPr lang="en-US" sz="2800" dirty="0"/>
              <a:t> </a:t>
            </a:r>
            <a:r>
              <a:rPr lang="en-US" sz="2800" dirty="0" smtClean="0"/>
              <a:t>It </a:t>
            </a:r>
            <a:r>
              <a:rPr lang="en-US" sz="2800" dirty="0"/>
              <a:t>is psychologically more acceptable to never tackle a task than to face the possibility of falling short on </a:t>
            </a:r>
            <a:r>
              <a:rPr lang="en-US" sz="2800" dirty="0" smtClean="0"/>
              <a:t>performance</a:t>
            </a:r>
            <a:endParaRPr lang="en-US" sz="2800" dirty="0"/>
          </a:p>
          <a:p>
            <a:r>
              <a:rPr lang="en-US" sz="2800" dirty="0" smtClean="0"/>
              <a:t>Sometimes, perfect </a:t>
            </a:r>
            <a:r>
              <a:rPr lang="en-US" sz="2800" dirty="0"/>
              <a:t>is the enemy of the </a:t>
            </a:r>
            <a:r>
              <a:rPr lang="en-US" sz="2800" dirty="0" smtClean="0"/>
              <a:t>good.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 descr="footer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363095" y="6126163"/>
            <a:ext cx="7518400" cy="75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26" y="2674401"/>
            <a:ext cx="7556313" cy="1116106"/>
          </a:xfrm>
        </p:spPr>
        <p:txBody>
          <a:bodyPr/>
          <a:lstStyle/>
          <a:p>
            <a:pPr algn="ctr"/>
            <a:r>
              <a:rPr lang="en-US" smtClean="0"/>
              <a:t>Am I doing my best right now?</a:t>
            </a:r>
            <a:endParaRPr lang="en-US"/>
          </a:p>
        </p:txBody>
      </p:sp>
      <p:pic>
        <p:nvPicPr>
          <p:cNvPr id="5" name="Picture 4" descr="footer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363095" y="6126163"/>
            <a:ext cx="7518400" cy="75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54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332" y="1086437"/>
            <a:ext cx="7556313" cy="1116106"/>
          </a:xfrm>
        </p:spPr>
        <p:txBody>
          <a:bodyPr/>
          <a:lstStyle/>
          <a:p>
            <a:r>
              <a:rPr lang="en-US" dirty="0"/>
              <a:t>“Obviously I’m in this position because my abilities have been overestimated</a:t>
            </a:r>
            <a:r>
              <a:rPr lang="en-US" dirty="0" smtClean="0"/>
              <a:t>.”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Referenced from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The Secret Thoughts of Successful Women –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</a:rPr>
              <a:t>Dr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 Young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dirty="0"/>
              <a:t> </a:t>
            </a:r>
          </a:p>
        </p:txBody>
      </p:sp>
      <p:pic>
        <p:nvPicPr>
          <p:cNvPr id="6" name="Picture 5" descr="footer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1037652" y="6106795"/>
            <a:ext cx="7518400" cy="75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30" y="1600200"/>
            <a:ext cx="7616924" cy="4144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 Are </a:t>
            </a:r>
            <a:r>
              <a:rPr lang="en-US" sz="3200" dirty="0"/>
              <a:t>you </a:t>
            </a:r>
            <a:r>
              <a:rPr lang="en-US" sz="3200" b="1" dirty="0" smtClean="0"/>
              <a:t>more </a:t>
            </a:r>
            <a:r>
              <a:rPr lang="en-US" sz="3200" b="1" dirty="0"/>
              <a:t>likely </a:t>
            </a:r>
            <a:r>
              <a:rPr lang="en-US" sz="3200" dirty="0"/>
              <a:t>to attribute your </a:t>
            </a:r>
            <a:r>
              <a:rPr lang="en-US" sz="3200" dirty="0" smtClean="0"/>
              <a:t>successes </a:t>
            </a:r>
            <a:r>
              <a:rPr lang="en-US" sz="3200" dirty="0"/>
              <a:t>to the internal, stable factor of ability</a:t>
            </a:r>
            <a:r>
              <a:rPr lang="en-US" sz="3200" dirty="0" smtClean="0"/>
              <a:t>?</a:t>
            </a:r>
          </a:p>
          <a:p>
            <a:pPr marL="0" indent="0" algn="ctr">
              <a:buNone/>
            </a:pPr>
            <a:r>
              <a:rPr lang="en-US" sz="3200" dirty="0" smtClean="0"/>
              <a:t>Or</a:t>
            </a:r>
          </a:p>
          <a:p>
            <a:pPr marL="0" indent="0" algn="ctr">
              <a:buNone/>
            </a:pPr>
            <a:r>
              <a:rPr lang="en-US" sz="3200" dirty="0" smtClean="0"/>
              <a:t>Attribute them to temporary causes such as luck, that someone likes you…?</a:t>
            </a:r>
            <a:endParaRPr lang="en-US" sz="3200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2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Imposter Syndrome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Consistent negative </a:t>
            </a:r>
            <a:r>
              <a:rPr lang="en-US" sz="2800" dirty="0"/>
              <a:t>self-talk</a:t>
            </a:r>
          </a:p>
          <a:p>
            <a:r>
              <a:rPr lang="en-US" sz="2800" dirty="0" smtClean="0"/>
              <a:t>Inability to internalise accomplishments</a:t>
            </a:r>
            <a:endParaRPr lang="en-US" sz="2800" dirty="0"/>
          </a:p>
          <a:p>
            <a:r>
              <a:rPr lang="en-US" sz="2800" dirty="0"/>
              <a:t>Obsessing over mistakes and failures</a:t>
            </a:r>
          </a:p>
          <a:p>
            <a:r>
              <a:rPr lang="en-US" sz="2800" dirty="0"/>
              <a:t>F</a:t>
            </a:r>
            <a:r>
              <a:rPr lang="en-US" sz="2800" dirty="0" smtClean="0"/>
              <a:t>eeling </a:t>
            </a:r>
            <a:r>
              <a:rPr lang="en-US" sz="2800" dirty="0"/>
              <a:t>of never being good enough</a:t>
            </a:r>
          </a:p>
          <a:p>
            <a:r>
              <a:rPr lang="en-US" sz="2800" dirty="0"/>
              <a:t>Overwhelming anxiety of being “found out</a:t>
            </a:r>
            <a:r>
              <a:rPr lang="en-US" sz="2800" dirty="0" smtClean="0"/>
              <a:t>” as a fraud</a:t>
            </a:r>
            <a:endParaRPr lang="en-US" dirty="0"/>
          </a:p>
        </p:txBody>
      </p:sp>
      <p:pic>
        <p:nvPicPr>
          <p:cNvPr id="5" name="Picture 4" descr="footer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63095" y="6126163"/>
            <a:ext cx="7518400" cy="75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80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674" y="126381"/>
            <a:ext cx="7556313" cy="1116106"/>
          </a:xfrm>
        </p:spPr>
        <p:txBody>
          <a:bodyPr/>
          <a:lstStyle/>
          <a:p>
            <a:r>
              <a:rPr lang="en-US" dirty="0" smtClean="0"/>
              <a:t>Imposter Syndrome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9673" y="1460263"/>
            <a:ext cx="7556313" cy="4144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Judge yourself by only the highest of standards</a:t>
            </a:r>
          </a:p>
          <a:p>
            <a:r>
              <a:rPr lang="en-US" sz="2800" dirty="0"/>
              <a:t>M</a:t>
            </a:r>
            <a:r>
              <a:rPr lang="en-US" sz="2800" dirty="0" smtClean="0"/>
              <a:t>ay lead to perfectionism</a:t>
            </a:r>
          </a:p>
          <a:p>
            <a:r>
              <a:rPr lang="en-US" sz="2800" dirty="0" smtClean="0"/>
              <a:t>Hold on to flaws, mistakes and criticism</a:t>
            </a:r>
          </a:p>
          <a:p>
            <a:r>
              <a:rPr lang="en-US" sz="2800" dirty="0" smtClean="0"/>
              <a:t>Feel a fraud, which can manifest itself in:</a:t>
            </a:r>
          </a:p>
          <a:p>
            <a:pPr lvl="1"/>
            <a:r>
              <a:rPr lang="en-US" sz="2800" dirty="0" smtClean="0"/>
              <a:t>Overworking</a:t>
            </a:r>
          </a:p>
          <a:p>
            <a:pPr lvl="1"/>
            <a:r>
              <a:rPr lang="en-US" sz="2800" dirty="0" smtClean="0"/>
              <a:t>Self sabotage</a:t>
            </a:r>
          </a:p>
          <a:p>
            <a:pPr lvl="1"/>
            <a:r>
              <a:rPr lang="en-US" sz="2800" dirty="0" smtClean="0"/>
              <a:t>Holding back</a:t>
            </a:r>
          </a:p>
          <a:p>
            <a:pPr lvl="1"/>
            <a:r>
              <a:rPr lang="en-US" sz="2800" dirty="0" smtClean="0"/>
              <a:t>Procrastination</a:t>
            </a:r>
          </a:p>
        </p:txBody>
      </p:sp>
      <p:pic>
        <p:nvPicPr>
          <p:cNvPr id="5" name="Picture 4" descr="footer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63095" y="6126163"/>
            <a:ext cx="7518400" cy="75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12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542" y="2175781"/>
            <a:ext cx="7556313" cy="1116106"/>
          </a:xfrm>
        </p:spPr>
        <p:txBody>
          <a:bodyPr/>
          <a:lstStyle/>
          <a:p>
            <a:pPr algn="ctr"/>
            <a:r>
              <a:rPr lang="en-US" dirty="0" smtClean="0"/>
              <a:t>There is an </a:t>
            </a:r>
            <a:r>
              <a:rPr lang="en-US" dirty="0"/>
              <a:t>inherent danger of believing you’re not good </a:t>
            </a:r>
            <a:r>
              <a:rPr lang="en-US" dirty="0" smtClean="0"/>
              <a:t>enough.  It can become self-fulfilling</a:t>
            </a:r>
            <a:endParaRPr lang="en-US" dirty="0"/>
          </a:p>
        </p:txBody>
      </p:sp>
      <p:pic>
        <p:nvPicPr>
          <p:cNvPr id="5" name="Picture 4" descr="footer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363095" y="6126163"/>
            <a:ext cx="7518400" cy="75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0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760" y="309923"/>
            <a:ext cx="7556313" cy="1116106"/>
          </a:xfrm>
        </p:spPr>
        <p:txBody>
          <a:bodyPr/>
          <a:lstStyle/>
          <a:p>
            <a:r>
              <a:rPr lang="en-US" dirty="0" smtClean="0"/>
              <a:t>Management Techniques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Ellevate</a:t>
            </a:r>
            <a:r>
              <a:rPr lang="en-US" dirty="0" smtClean="0"/>
              <a:t> Network)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6760" y="1792514"/>
            <a:ext cx="7556313" cy="4144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Identify the feelings</a:t>
            </a:r>
          </a:p>
          <a:p>
            <a:r>
              <a:rPr lang="en-US" sz="2800" dirty="0" smtClean="0"/>
              <a:t>Let it out</a:t>
            </a:r>
          </a:p>
          <a:p>
            <a:r>
              <a:rPr lang="en-US" sz="2800" dirty="0" smtClean="0"/>
              <a:t>Reconsider your perception of failure</a:t>
            </a:r>
          </a:p>
          <a:p>
            <a:r>
              <a:rPr lang="en-US" sz="2800" dirty="0" smtClean="0"/>
              <a:t>Reaffirm your self-worth</a:t>
            </a:r>
          </a:p>
          <a:p>
            <a:r>
              <a:rPr lang="en-US" sz="2800" dirty="0" smtClean="0"/>
              <a:t>Refrain from comparison</a:t>
            </a:r>
          </a:p>
          <a:p>
            <a:r>
              <a:rPr lang="en-US" sz="2800" dirty="0" smtClean="0"/>
              <a:t>Pursue your goal relentlessly regardless of what you feel</a:t>
            </a:r>
            <a:endParaRPr lang="en-US" sz="2800" dirty="0"/>
          </a:p>
        </p:txBody>
      </p:sp>
      <p:pic>
        <p:nvPicPr>
          <p:cNvPr id="4" name="Picture 3" descr="footer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63095" y="6126163"/>
            <a:ext cx="7518400" cy="75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52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impact of language..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3180391" cy="4144963"/>
          </a:xfrm>
        </p:spPr>
        <p:txBody>
          <a:bodyPr/>
          <a:lstStyle/>
          <a:p>
            <a:r>
              <a:rPr lang="en-US" sz="3200" dirty="0" smtClean="0"/>
              <a:t> Should…</a:t>
            </a:r>
          </a:p>
          <a:p>
            <a:r>
              <a:rPr lang="en-US" sz="3200" dirty="0" smtClean="0"/>
              <a:t> Must…</a:t>
            </a:r>
          </a:p>
          <a:p>
            <a:r>
              <a:rPr lang="en-US" sz="3200" dirty="0" smtClean="0"/>
              <a:t> Have to…</a:t>
            </a:r>
          </a:p>
          <a:p>
            <a:r>
              <a:rPr lang="en-US" sz="3200" dirty="0" smtClean="0"/>
              <a:t> Will…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63152" y="2028016"/>
            <a:ext cx="5525247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 Would be good if…</a:t>
            </a:r>
          </a:p>
          <a:p>
            <a:r>
              <a:rPr lang="en-US" sz="3200" dirty="0" smtClean="0"/>
              <a:t> Would like to…</a:t>
            </a:r>
          </a:p>
          <a:p>
            <a:r>
              <a:rPr lang="en-US" sz="3200" dirty="0" smtClean="0"/>
              <a:t> Have the opportunity to…</a:t>
            </a:r>
          </a:p>
          <a:p>
            <a:r>
              <a:rPr lang="en-US" sz="3200" dirty="0" smtClean="0"/>
              <a:t> Will try…</a:t>
            </a:r>
          </a:p>
          <a:p>
            <a:endParaRPr lang="en-US" dirty="0"/>
          </a:p>
        </p:txBody>
      </p:sp>
      <p:pic>
        <p:nvPicPr>
          <p:cNvPr id="6" name="Picture 5" descr="footer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363095" y="6126163"/>
            <a:ext cx="7518400" cy="75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5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8454140" cy="1116106"/>
          </a:xfrm>
        </p:spPr>
        <p:txBody>
          <a:bodyPr/>
          <a:lstStyle/>
          <a:p>
            <a:r>
              <a:rPr lang="en-US" dirty="0" smtClean="0"/>
              <a:t>Actions to help manage </a:t>
            </a:r>
            <a:r>
              <a:rPr lang="en-US" smtClean="0"/>
              <a:t>Imposter Syndrome</a:t>
            </a:r>
            <a:br>
              <a:rPr lang="en-US" smtClean="0"/>
            </a:br>
            <a:r>
              <a:rPr lang="en-US" smtClean="0"/>
              <a:t>Reaffirm </a:t>
            </a:r>
            <a:r>
              <a:rPr lang="en-US" dirty="0" smtClean="0"/>
              <a:t>your self-worth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8454140" cy="4144963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 Write an affirmation statement</a:t>
            </a:r>
          </a:p>
          <a:p>
            <a:r>
              <a:rPr lang="en-US" sz="3600" dirty="0" smtClean="0"/>
              <a:t> Ask for evidence of your achievement and ability</a:t>
            </a:r>
          </a:p>
          <a:p>
            <a:pPr lvl="5"/>
            <a:r>
              <a:rPr lang="en-US" sz="3600" dirty="0" smtClean="0"/>
              <a:t>Write it down</a:t>
            </a:r>
          </a:p>
          <a:p>
            <a:pPr lvl="5"/>
            <a:r>
              <a:rPr lang="en-US" sz="3600" dirty="0" smtClean="0"/>
              <a:t>Practice accepting it </a:t>
            </a:r>
          </a:p>
          <a:p>
            <a:r>
              <a:rPr lang="en-US" sz="3600" dirty="0" smtClean="0"/>
              <a:t> When people give you positive feedback, just say ‘thank you’</a:t>
            </a:r>
          </a:p>
          <a:p>
            <a:endParaRPr lang="en-US" dirty="0"/>
          </a:p>
        </p:txBody>
      </p:sp>
      <p:pic>
        <p:nvPicPr>
          <p:cNvPr id="5" name="Picture 4" descr="footer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63095" y="6126163"/>
            <a:ext cx="7518400" cy="75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0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499</TotalTime>
  <Words>346</Words>
  <Application>Microsoft Office PowerPoint</Application>
  <PresentationFormat>On-screen Show (4:3)</PresentationFormat>
  <Paragraphs>82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Theme</vt:lpstr>
      <vt:lpstr>Imposter Syndrome Broad Associates Ltd</vt:lpstr>
      <vt:lpstr>“Obviously I’m in this position because my abilities have been overestimated.”      Referenced from The Secret Thoughts of Successful Women – Dr Young  </vt:lpstr>
      <vt:lpstr>PowerPoint Presentation</vt:lpstr>
      <vt:lpstr>Imposter Syndrome Symptoms</vt:lpstr>
      <vt:lpstr>Imposter Syndrome Impact</vt:lpstr>
      <vt:lpstr>There is an inherent danger of believing you’re not good enough.  It can become self-fulfilling</vt:lpstr>
      <vt:lpstr>Management Techniques  (Ellevate Network)</vt:lpstr>
      <vt:lpstr>The impact of language..</vt:lpstr>
      <vt:lpstr>Actions to help manage Imposter Syndrome Reaffirm your self-worth</vt:lpstr>
      <vt:lpstr>PowerPoint Presentation</vt:lpstr>
      <vt:lpstr>PowerPoint Presentation</vt:lpstr>
      <vt:lpstr>Procrastination</vt:lpstr>
      <vt:lpstr>Am I doing my best right now?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Broad</dc:creator>
  <cp:lastModifiedBy>Sophie Moorcock</cp:lastModifiedBy>
  <cp:revision>16</cp:revision>
  <dcterms:created xsi:type="dcterms:W3CDTF">2019-04-29T16:16:38Z</dcterms:created>
  <dcterms:modified xsi:type="dcterms:W3CDTF">2019-09-27T11:29:13Z</dcterms:modified>
</cp:coreProperties>
</file>