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sldIdLst>
    <p:sldId id="305" r:id="rId2"/>
    <p:sldId id="275" r:id="rId3"/>
    <p:sldId id="283" r:id="rId4"/>
    <p:sldId id="377" r:id="rId5"/>
    <p:sldId id="302" r:id="rId6"/>
    <p:sldId id="306" r:id="rId7"/>
    <p:sldId id="307" r:id="rId8"/>
    <p:sldId id="378" r:id="rId9"/>
    <p:sldId id="312" r:id="rId10"/>
    <p:sldId id="309" r:id="rId11"/>
    <p:sldId id="311" r:id="rId12"/>
    <p:sldId id="359" r:id="rId13"/>
    <p:sldId id="380" r:id="rId14"/>
    <p:sldId id="365" r:id="rId15"/>
    <p:sldId id="375" r:id="rId16"/>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10">
          <p15:clr>
            <a:srgbClr val="A4A3A4"/>
          </p15:clr>
        </p15:guide>
        <p15:guide id="4"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6" autoAdjust="0"/>
  </p:normalViewPr>
  <p:slideViewPr>
    <p:cSldViewPr>
      <p:cViewPr varScale="1">
        <p:scale>
          <a:sx n="67" d="100"/>
          <a:sy n="67" d="100"/>
        </p:scale>
        <p:origin x="918" y="66"/>
      </p:cViewPr>
      <p:guideLst>
        <p:guide orient="horz" pos="2160"/>
        <p:guide pos="2880"/>
      </p:guideLst>
    </p:cSldViewPr>
  </p:slideViewPr>
  <p:notesTextViewPr>
    <p:cViewPr>
      <p:scale>
        <a:sx n="1" d="1"/>
        <a:sy n="1" d="1"/>
      </p:scale>
      <p:origin x="0" y="0"/>
    </p:cViewPr>
  </p:notesTextViewPr>
  <p:sorterViewPr>
    <p:cViewPr>
      <p:scale>
        <a:sx n="100" d="100"/>
        <a:sy n="100" d="100"/>
      </p:scale>
      <p:origin x="0" y="4206"/>
    </p:cViewPr>
  </p:sorterViewPr>
  <p:notesViewPr>
    <p:cSldViewPr>
      <p:cViewPr varScale="1">
        <p:scale>
          <a:sx n="83" d="100"/>
          <a:sy n="83" d="100"/>
        </p:scale>
        <p:origin x="-1980" y="-60"/>
      </p:cViewPr>
      <p:guideLst>
        <p:guide orient="horz" pos="2880"/>
        <p:guide pos="2160"/>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3DAE1114-9C73-4236-94C1-0C6AB3DE978B}" type="datetimeFigureOut">
              <a:rPr lang="en-GB" smtClean="0"/>
              <a:t>06/05/2019</a:t>
            </a:fld>
            <a:endParaRPr lang="en-GB"/>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r>
              <a:rPr lang="en-US" dirty="0"/>
              <a:t>Fifth lev</a:t>
            </a:r>
            <a:r>
              <a:rPr lang="gsw-FR" dirty="0">
                <a:solidFill>
                  <a:schemeClr val="accent1">
                    <a:lumMod val="25000"/>
                  </a:schemeClr>
                </a:solidFill>
              </a:rPr>
              <a:t>This study seeks to explore and analyse the current teaching practices of practical work, in response to the changes in the assessment policy on GCSE science practical work.  </a:t>
            </a:r>
          </a:p>
          <a:p>
            <a:r>
              <a:rPr lang="gsw-FR" dirty="0">
                <a:solidFill>
                  <a:schemeClr val="accent1">
                    <a:lumMod val="25000"/>
                  </a:schemeClr>
                </a:solidFill>
              </a:rPr>
              <a:t>In particular, the study will assess whether the practical work is effective in not just equipping learners with the skills to manipulate apparatus and make observations but also if they can explain their observations with reference to the underpinning theoretical concepts.</a:t>
            </a:r>
            <a:endParaRPr lang="en-GB" dirty="0">
              <a:solidFill>
                <a:schemeClr val="accent1">
                  <a:lumMod val="25000"/>
                </a:schemeClr>
              </a:solidFill>
            </a:endParaRPr>
          </a:p>
          <a:p>
            <a:endParaRPr lang="en-GB" dirty="0"/>
          </a:p>
          <a:p>
            <a:pPr lvl="4"/>
            <a:r>
              <a:rPr lang="en-US" dirty="0"/>
              <a:t>el</a:t>
            </a:r>
            <a:endParaRPr lang="en-GB" dirty="0"/>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FA3F356E-63E4-41CF-AD07-5C9548989F27}" type="slidenum">
              <a:rPr lang="en-GB" smtClean="0"/>
              <a:t>‹#›</a:t>
            </a:fld>
            <a:endParaRPr lang="en-GB"/>
          </a:p>
        </p:txBody>
      </p:sp>
    </p:spTree>
    <p:extLst>
      <p:ext uri="{BB962C8B-B14F-4D97-AF65-F5344CB8AC3E}">
        <p14:creationId xmlns:p14="http://schemas.microsoft.com/office/powerpoint/2010/main" val="3011467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46363" y="739775"/>
            <a:ext cx="1449387" cy="1087438"/>
          </a:xfrm>
        </p:spPr>
      </p:sp>
      <p:sp>
        <p:nvSpPr>
          <p:cNvPr id="3" name="Notes Placeholder 2"/>
          <p:cNvSpPr>
            <a:spLocks noGrp="1"/>
          </p:cNvSpPr>
          <p:nvPr>
            <p:ph type="body" idx="1"/>
          </p:nvPr>
        </p:nvSpPr>
        <p:spPr>
          <a:xfrm>
            <a:off x="822573" y="2215217"/>
            <a:ext cx="5393690" cy="5608890"/>
          </a:xfrm>
        </p:spPr>
        <p:txBody>
          <a:bodyPr/>
          <a:lstStyle/>
          <a:p>
            <a:r>
              <a:rPr lang="en-GB" b="0" i="0" dirty="0">
                <a:solidFill>
                  <a:srgbClr val="444444"/>
                </a:solidFill>
                <a:effectLst/>
                <a:latin typeface="Quattrocento Sans"/>
              </a:rPr>
              <a:t>Although the final assessment and grade will be exam only, there will be a greater focus on practical skills.</a:t>
            </a:r>
          </a:p>
          <a:p>
            <a:r>
              <a:rPr lang="en-GB" b="0" i="0" dirty="0">
                <a:solidFill>
                  <a:srgbClr val="444444"/>
                </a:solidFill>
                <a:effectLst/>
                <a:latin typeface="Quattrocento Sans"/>
              </a:rPr>
              <a:t> Students will be questioned on experience that they have gained from practical work and required to demonstrate their understanding of scientific experimentation. </a:t>
            </a:r>
          </a:p>
          <a:p>
            <a:r>
              <a:rPr lang="en-GB" b="0" i="0" dirty="0">
                <a:solidFill>
                  <a:srgbClr val="444444"/>
                </a:solidFill>
                <a:effectLst/>
                <a:latin typeface="Quattrocento Sans"/>
              </a:rPr>
              <a:t>The mathematical content is also taking a step up and there will be a higher expectation that students can utilise their maths skills within science. In physics for example 30% of exam marks will test maths skills!</a:t>
            </a:r>
          </a:p>
          <a:p>
            <a:r>
              <a:rPr lang="en-GB" sz="1200" b="0" i="0" kern="1200" dirty="0">
                <a:solidFill>
                  <a:schemeClr val="tx1"/>
                </a:solidFill>
                <a:effectLst/>
                <a:latin typeface="+mn-lt"/>
                <a:ea typeface="+mn-ea"/>
                <a:cs typeface="+mn-cs"/>
              </a:rPr>
              <a:t>.</a:t>
            </a:r>
          </a:p>
          <a:p>
            <a:r>
              <a:rPr lang="en-GB" dirty="0"/>
              <a:t>Practical work is an essential part of science training. it should be embedded across the science curriculum with specific details on which experimental skills and strategies are included in each area.</a:t>
            </a:r>
          </a:p>
          <a:p>
            <a:r>
              <a:rPr lang="en-GB" dirty="0"/>
              <a:t> The current system of controlled practical assessment is deeply flawed: it consumes valuable teaching time and is vulnerable to widespread malpractice</a:t>
            </a:r>
          </a:p>
          <a:p>
            <a:r>
              <a:rPr lang="en-GB" dirty="0"/>
              <a:t>The current norm at GCSE is ‘controlled assessment’, whereby, in science, candidates have to carry out one or two investigations from a small number set by the Awarding Organisation under highly controlled conditions. </a:t>
            </a:r>
          </a:p>
          <a:p>
            <a:r>
              <a:rPr lang="en-GB" dirty="0"/>
              <a:t>There is universal agreement among those we consulted that this assessment method is deeply flawed. </a:t>
            </a:r>
          </a:p>
          <a:p>
            <a:r>
              <a:rPr lang="en-GB" dirty="0"/>
              <a:t>It makes teachers focus on a narrow range of externally-set practicals as they hone students to do well in what constitutes 25% of their final grade. </a:t>
            </a:r>
          </a:p>
          <a:p>
            <a:r>
              <a:rPr lang="en-GB" dirty="0"/>
              <a:t>Students are internally assessed on their planning and analytical abilities (not on their technical skills) by their teachers who, under our high stakes system, are under enormous pressure to give students maximum marks.</a:t>
            </a:r>
          </a:p>
        </p:txBody>
      </p:sp>
      <p:sp>
        <p:nvSpPr>
          <p:cNvPr id="4" name="Slide Number Placeholder 3"/>
          <p:cNvSpPr>
            <a:spLocks noGrp="1"/>
          </p:cNvSpPr>
          <p:nvPr>
            <p:ph type="sldNum" sz="quarter" idx="10"/>
          </p:nvPr>
        </p:nvSpPr>
        <p:spPr/>
        <p:txBody>
          <a:bodyPr/>
          <a:lstStyle/>
          <a:p>
            <a:fld id="{FA3F356E-63E4-41CF-AD07-5C9548989F27}" type="slidenum">
              <a:rPr lang="en-GB" smtClean="0"/>
              <a:t>1</a:t>
            </a:fld>
            <a:endParaRPr lang="en-GB"/>
          </a:p>
        </p:txBody>
      </p:sp>
    </p:spTree>
    <p:extLst>
      <p:ext uri="{BB962C8B-B14F-4D97-AF65-F5344CB8AC3E}">
        <p14:creationId xmlns:p14="http://schemas.microsoft.com/office/powerpoint/2010/main" val="388434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10</a:t>
            </a:fld>
            <a:endParaRPr lang="en-GB"/>
          </a:p>
        </p:txBody>
      </p:sp>
    </p:spTree>
    <p:extLst>
      <p:ext uri="{BB962C8B-B14F-4D97-AF65-F5344CB8AC3E}">
        <p14:creationId xmlns:p14="http://schemas.microsoft.com/office/powerpoint/2010/main" val="172369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11</a:t>
            </a:fld>
            <a:endParaRPr lang="en-GB"/>
          </a:p>
        </p:txBody>
      </p:sp>
    </p:spTree>
    <p:extLst>
      <p:ext uri="{BB962C8B-B14F-4D97-AF65-F5344CB8AC3E}">
        <p14:creationId xmlns:p14="http://schemas.microsoft.com/office/powerpoint/2010/main" val="1723696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12</a:t>
            </a:fld>
            <a:endParaRPr lang="en-GB"/>
          </a:p>
        </p:txBody>
      </p:sp>
    </p:spTree>
    <p:extLst>
      <p:ext uri="{BB962C8B-B14F-4D97-AF65-F5344CB8AC3E}">
        <p14:creationId xmlns:p14="http://schemas.microsoft.com/office/powerpoint/2010/main" val="2003506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3F356E-63E4-41CF-AD07-5C9548989F27}" type="slidenum">
              <a:rPr lang="en-GB" smtClean="0"/>
              <a:t>14</a:t>
            </a:fld>
            <a:endParaRPr lang="en-GB"/>
          </a:p>
        </p:txBody>
      </p:sp>
    </p:spTree>
    <p:extLst>
      <p:ext uri="{BB962C8B-B14F-4D97-AF65-F5344CB8AC3E}">
        <p14:creationId xmlns:p14="http://schemas.microsoft.com/office/powerpoint/2010/main" val="11994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3F356E-63E4-41CF-AD07-5C9548989F27}" type="slidenum">
              <a:rPr lang="en-GB" smtClean="0"/>
              <a:t>15</a:t>
            </a:fld>
            <a:endParaRPr lang="en-GB"/>
          </a:p>
        </p:txBody>
      </p:sp>
    </p:spTree>
    <p:extLst>
      <p:ext uri="{BB962C8B-B14F-4D97-AF65-F5344CB8AC3E}">
        <p14:creationId xmlns:p14="http://schemas.microsoft.com/office/powerpoint/2010/main" val="2815467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2</a:t>
            </a:fld>
            <a:endParaRPr lang="en-GB"/>
          </a:p>
        </p:txBody>
      </p:sp>
    </p:spTree>
    <p:extLst>
      <p:ext uri="{BB962C8B-B14F-4D97-AF65-F5344CB8AC3E}">
        <p14:creationId xmlns:p14="http://schemas.microsoft.com/office/powerpoint/2010/main" val="90103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3F356E-63E4-41CF-AD07-5C9548989F27}" type="slidenum">
              <a:rPr lang="en-GB" smtClean="0"/>
              <a:t>3</a:t>
            </a:fld>
            <a:endParaRPr lang="en-GB"/>
          </a:p>
        </p:txBody>
      </p:sp>
    </p:spTree>
    <p:extLst>
      <p:ext uri="{BB962C8B-B14F-4D97-AF65-F5344CB8AC3E}">
        <p14:creationId xmlns:p14="http://schemas.microsoft.com/office/powerpoint/2010/main" val="172947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4</a:t>
            </a:fld>
            <a:endParaRPr lang="en-GB"/>
          </a:p>
        </p:txBody>
      </p:sp>
    </p:spTree>
    <p:extLst>
      <p:ext uri="{BB962C8B-B14F-4D97-AF65-F5344CB8AC3E}">
        <p14:creationId xmlns:p14="http://schemas.microsoft.com/office/powerpoint/2010/main" val="5323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3F356E-63E4-41CF-AD07-5C9548989F27}" type="slidenum">
              <a:rPr lang="en-GB" smtClean="0"/>
              <a:t>5</a:t>
            </a:fld>
            <a:endParaRPr lang="en-GB"/>
          </a:p>
        </p:txBody>
      </p:sp>
    </p:spTree>
    <p:extLst>
      <p:ext uri="{BB962C8B-B14F-4D97-AF65-F5344CB8AC3E}">
        <p14:creationId xmlns:p14="http://schemas.microsoft.com/office/powerpoint/2010/main" val="4171687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6</a:t>
            </a:fld>
            <a:endParaRPr lang="en-GB"/>
          </a:p>
        </p:txBody>
      </p:sp>
    </p:spTree>
    <p:extLst>
      <p:ext uri="{BB962C8B-B14F-4D97-AF65-F5344CB8AC3E}">
        <p14:creationId xmlns:p14="http://schemas.microsoft.com/office/powerpoint/2010/main" val="263332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rgbClr val="002060"/>
                </a:solidFill>
                <a:ea typeface="Calibri"/>
              </a:rPr>
              <a:t>The new GCSE science curriculum has removed the internal assessment of practical work in the schools but the exam papers will include </a:t>
            </a:r>
            <a:r>
              <a:rPr lang="en-GB" dirty="0">
                <a:solidFill>
                  <a:srgbClr val="FF0000"/>
                </a:solidFill>
                <a:ea typeface="Calibri"/>
              </a:rPr>
              <a:t>15% worth questions </a:t>
            </a:r>
            <a:r>
              <a:rPr lang="en-GB" dirty="0">
                <a:solidFill>
                  <a:srgbClr val="002060"/>
                </a:solidFill>
                <a:ea typeface="Calibri"/>
              </a:rPr>
              <a:t>on understanding of practical work in both domains. </a:t>
            </a:r>
            <a:endParaRPr lang="en-GB" dirty="0">
              <a:solidFill>
                <a:srgbClr val="002060"/>
              </a:solidFill>
              <a:effectLst/>
              <a:latin typeface="Times New Roman"/>
              <a:ea typeface="Times New Roman"/>
            </a:endParaRPr>
          </a:p>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7</a:t>
            </a:fld>
            <a:endParaRPr lang="en-GB"/>
          </a:p>
        </p:txBody>
      </p:sp>
    </p:spTree>
    <p:extLst>
      <p:ext uri="{BB962C8B-B14F-4D97-AF65-F5344CB8AC3E}">
        <p14:creationId xmlns:p14="http://schemas.microsoft.com/office/powerpoint/2010/main" val="425497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rgbClr val="002060"/>
                </a:solidFill>
                <a:ea typeface="Calibri"/>
              </a:rPr>
              <a:t>The new GCSE science curriculum has removed the internal assessment of practical work in the schools but the exam papers will include </a:t>
            </a:r>
            <a:r>
              <a:rPr lang="en-GB" dirty="0">
                <a:solidFill>
                  <a:srgbClr val="FF0000"/>
                </a:solidFill>
                <a:ea typeface="Calibri"/>
              </a:rPr>
              <a:t>15% worth questions </a:t>
            </a:r>
            <a:r>
              <a:rPr lang="en-GB" dirty="0">
                <a:solidFill>
                  <a:srgbClr val="002060"/>
                </a:solidFill>
                <a:ea typeface="Calibri"/>
              </a:rPr>
              <a:t>on understanding of practical work in both domains. </a:t>
            </a:r>
            <a:endParaRPr lang="en-GB" dirty="0">
              <a:solidFill>
                <a:srgbClr val="002060"/>
              </a:solidFill>
              <a:effectLst/>
              <a:latin typeface="Times New Roman"/>
              <a:ea typeface="Times New Roman"/>
            </a:endParaRPr>
          </a:p>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8</a:t>
            </a:fld>
            <a:endParaRPr lang="en-GB"/>
          </a:p>
        </p:txBody>
      </p:sp>
    </p:spTree>
    <p:extLst>
      <p:ext uri="{BB962C8B-B14F-4D97-AF65-F5344CB8AC3E}">
        <p14:creationId xmlns:p14="http://schemas.microsoft.com/office/powerpoint/2010/main" val="425497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My study will explore the validity of concerns about decline in practical work, by observing the current practices of teaching the practical work, under the new curriculum in schools. </a:t>
            </a:r>
            <a:endParaRPr lang="en-GB" sz="1200" dirty="0">
              <a:solidFill>
                <a:schemeClr val="accent1">
                  <a:lumMod val="25000"/>
                </a:schemeClr>
              </a:solidFill>
            </a:endParaRPr>
          </a:p>
          <a:p>
            <a:endParaRPr lang="en-GB" dirty="0"/>
          </a:p>
          <a:p>
            <a:r>
              <a:rPr lang="en-GB" dirty="0"/>
              <a:t>Gatsby 2011  identify the likely impact on practical work of the upcoming education policy changes, including</a:t>
            </a:r>
          </a:p>
          <a:p>
            <a:r>
              <a:rPr lang="en-GB" dirty="0"/>
              <a:t>the changes to the National Curriculum, funding mechanisms, Local Authority involvement and</a:t>
            </a:r>
          </a:p>
          <a:p>
            <a:r>
              <a:rPr lang="en-GB" dirty="0"/>
              <a:t>initial teacher education;</a:t>
            </a:r>
          </a:p>
          <a:p>
            <a:endParaRPr lang="en-GB" dirty="0"/>
          </a:p>
        </p:txBody>
      </p:sp>
      <p:sp>
        <p:nvSpPr>
          <p:cNvPr id="4" name="Slide Number Placeholder 3"/>
          <p:cNvSpPr>
            <a:spLocks noGrp="1"/>
          </p:cNvSpPr>
          <p:nvPr>
            <p:ph type="sldNum" sz="quarter" idx="10"/>
          </p:nvPr>
        </p:nvSpPr>
        <p:spPr/>
        <p:txBody>
          <a:bodyPr/>
          <a:lstStyle/>
          <a:p>
            <a:fld id="{FA3F356E-63E4-41CF-AD07-5C9548989F27}" type="slidenum">
              <a:rPr lang="en-GB" smtClean="0"/>
              <a:t>9</a:t>
            </a:fld>
            <a:endParaRPr lang="en-GB"/>
          </a:p>
        </p:txBody>
      </p:sp>
    </p:spTree>
    <p:extLst>
      <p:ext uri="{BB962C8B-B14F-4D97-AF65-F5344CB8AC3E}">
        <p14:creationId xmlns:p14="http://schemas.microsoft.com/office/powerpoint/2010/main" val="1723696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D94\DATA\Corporate Marketing\Brand Development\Master Brand Assets\Master Logo+River Lockups\UEL BRANDING DEVICE EDUCATION rgb.png"/>
          <p:cNvPicPr>
            <a:picLocks noChangeAspect="1" noChangeArrowheads="1"/>
          </p:cNvPicPr>
          <p:nvPr userDrawn="1"/>
        </p:nvPicPr>
        <p:blipFill>
          <a:blip r:embed="rId2" cstate="print"/>
          <a:srcRect/>
          <a:stretch>
            <a:fillRect/>
          </a:stretch>
        </p:blipFill>
        <p:spPr bwMode="auto">
          <a:xfrm>
            <a:off x="-3714750" y="3429004"/>
            <a:ext cx="15716250" cy="3929063"/>
          </a:xfrm>
          <a:prstGeom prst="rect">
            <a:avLst/>
          </a:prstGeom>
          <a:noFill/>
          <a:ln w="9525">
            <a:noFill/>
            <a:miter lim="800000"/>
            <a:headEnd/>
            <a:tailEnd/>
          </a:ln>
        </p:spPr>
      </p:pic>
      <p:sp>
        <p:nvSpPr>
          <p:cNvPr id="2" name="Title 1"/>
          <p:cNvSpPr>
            <a:spLocks noGrp="1"/>
          </p:cNvSpPr>
          <p:nvPr>
            <p:ph type="ctrTitle"/>
          </p:nvPr>
        </p:nvSpPr>
        <p:spPr>
          <a:xfrm>
            <a:off x="714348" y="1000109"/>
            <a:ext cx="7772400" cy="642942"/>
          </a:xfrm>
        </p:spPr>
        <p:txBody>
          <a:bodyPr/>
          <a:lstStyle>
            <a:lvl1pPr algn="l">
              <a:defRPr baseline="0">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714420" y="1676400"/>
            <a:ext cx="6400800" cy="175260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F0FD2F99-15E3-45B7-99AD-A36749B7DE53}" type="datetimeFigureOut">
              <a:rPr lang="en-US">
                <a:solidFill>
                  <a:srgbClr val="6C0633">
                    <a:tint val="75000"/>
                  </a:srgbClr>
                </a:solidFill>
              </a:rPr>
              <a:pPr>
                <a:defRPr/>
              </a:pPr>
              <a:t>5/6/2019</a:t>
            </a:fld>
            <a:endParaRPr lang="en-GB" dirty="0">
              <a:solidFill>
                <a:srgbClr val="6C0633">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srgbClr val="6C0633">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A9774E3E-E32D-4D28-803E-C4E588974B3B}" type="slidenum">
              <a:rPr lang="en-GB">
                <a:solidFill>
                  <a:srgbClr val="6C0633">
                    <a:tint val="75000"/>
                  </a:srgbClr>
                </a:solidFill>
              </a:rPr>
              <a:pPr>
                <a:defRPr/>
              </a:pPr>
              <a:t>‹#›</a:t>
            </a:fld>
            <a:endParaRPr lang="en-GB" dirty="0">
              <a:solidFill>
                <a:srgbClr val="6C0633">
                  <a:tint val="75000"/>
                </a:srgbClr>
              </a:solidFill>
            </a:endParaRPr>
          </a:p>
        </p:txBody>
      </p:sp>
    </p:spTree>
    <p:extLst>
      <p:ext uri="{BB962C8B-B14F-4D97-AF65-F5344CB8AC3E}">
        <p14:creationId xmlns:p14="http://schemas.microsoft.com/office/powerpoint/2010/main" val="395730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500034" y="1500178"/>
            <a:ext cx="8229600" cy="4525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1341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360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1843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Tree>
    <p:extLst>
      <p:ext uri="{BB962C8B-B14F-4D97-AF65-F5344CB8AC3E}">
        <p14:creationId xmlns:p14="http://schemas.microsoft.com/office/powerpoint/2010/main" val="363979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Tree>
    <p:extLst>
      <p:ext uri="{BB962C8B-B14F-4D97-AF65-F5344CB8AC3E}">
        <p14:creationId xmlns:p14="http://schemas.microsoft.com/office/powerpoint/2010/main" val="347956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edu-02.jpg"/>
          <p:cNvPicPr>
            <a:picLocks noChangeAspect="1"/>
          </p:cNvPicPr>
          <p:nvPr userDrawn="1"/>
        </p:nvPicPr>
        <p:blipFill>
          <a:blip r:embed="rId2" cstate="print"/>
          <a:srcRect/>
          <a:stretch>
            <a:fillRect/>
          </a:stretch>
        </p:blipFill>
        <p:spPr bwMode="auto">
          <a:xfrm>
            <a:off x="6434139" y="5772150"/>
            <a:ext cx="2709862" cy="108585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7137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DD7E7B-945D-4A16-AF39-1128B27A534F}" type="slidenum">
              <a:rPr lang="en-GB"/>
              <a:pPr>
                <a:defRPr/>
              </a:pPr>
              <a:t>‹#›</a:t>
            </a:fld>
            <a:endParaRPr lang="en-GB"/>
          </a:p>
        </p:txBody>
      </p:sp>
    </p:spTree>
    <p:extLst>
      <p:ext uri="{BB962C8B-B14F-4D97-AF65-F5344CB8AC3E}">
        <p14:creationId xmlns:p14="http://schemas.microsoft.com/office/powerpoint/2010/main" val="78099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3746C9E-303E-4D3C-A7A1-A5D64F37FA1C}" type="datetimeFigureOut">
              <a:rPr lang="en-US">
                <a:solidFill>
                  <a:srgbClr val="6C0633">
                    <a:tint val="75000"/>
                  </a:srgbClr>
                </a:solidFill>
              </a:rPr>
              <a:pPr>
                <a:defRPr/>
              </a:pPr>
              <a:t>5/6/2019</a:t>
            </a:fld>
            <a:endParaRPr lang="en-GB" dirty="0">
              <a:solidFill>
                <a:srgbClr val="6C0633">
                  <a:tint val="75000"/>
                </a:srgb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GB">
              <a:solidFill>
                <a:srgbClr val="6C0633">
                  <a:tint val="75000"/>
                </a:srgb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A455CB0-DFAA-4BAD-A875-8E58446457EB}" type="slidenum">
              <a:rPr lang="en-GB">
                <a:solidFill>
                  <a:srgbClr val="6C0633">
                    <a:tint val="75000"/>
                  </a:srgbClr>
                </a:solidFill>
              </a:rPr>
              <a:pPr>
                <a:defRPr/>
              </a:pPr>
              <a:t>‹#›</a:t>
            </a:fld>
            <a:endParaRPr lang="en-GB" dirty="0">
              <a:solidFill>
                <a:srgbClr val="6C0633">
                  <a:tint val="75000"/>
                </a:srgbClr>
              </a:solidFill>
            </a:endParaRPr>
          </a:p>
        </p:txBody>
      </p:sp>
    </p:spTree>
    <p:extLst>
      <p:ext uri="{BB962C8B-B14F-4D97-AF65-F5344CB8AC3E}">
        <p14:creationId xmlns:p14="http://schemas.microsoft.com/office/powerpoint/2010/main" val="4246387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5.jp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959876"/>
            <a:ext cx="9036496" cy="908720"/>
          </a:xfrm>
        </p:spPr>
        <p:txBody>
          <a:bodyPr/>
          <a:lstStyle/>
          <a:p>
            <a:r>
              <a:rPr lang="en-GB" sz="2400" dirty="0" err="1">
                <a:solidFill>
                  <a:srgbClr val="002060"/>
                </a:solidFill>
              </a:rPr>
              <a:t>Sheeba</a:t>
            </a:r>
            <a:r>
              <a:rPr lang="en-GB" sz="2400" dirty="0">
                <a:solidFill>
                  <a:srgbClr val="002060"/>
                </a:solidFill>
              </a:rPr>
              <a:t> </a:t>
            </a:r>
            <a:r>
              <a:rPr lang="en-GB" sz="2400" dirty="0" err="1">
                <a:solidFill>
                  <a:srgbClr val="002060"/>
                </a:solidFill>
              </a:rPr>
              <a:t>Viswarajan</a:t>
            </a:r>
            <a:r>
              <a:rPr lang="en-GB" sz="2400" dirty="0">
                <a:solidFill>
                  <a:srgbClr val="002060"/>
                </a:solidFill>
              </a:rPr>
              <a:t>, </a:t>
            </a:r>
          </a:p>
          <a:p>
            <a:r>
              <a:rPr lang="en-GB" sz="2400" dirty="0">
                <a:solidFill>
                  <a:srgbClr val="002060"/>
                </a:solidFill>
              </a:rPr>
              <a:t>Senior Lecturer, Cass School of Education</a:t>
            </a:r>
          </a:p>
        </p:txBody>
      </p:sp>
      <p:sp>
        <p:nvSpPr>
          <p:cNvPr id="4" name="Rectangle 3"/>
          <p:cNvSpPr/>
          <p:nvPr/>
        </p:nvSpPr>
        <p:spPr>
          <a:xfrm>
            <a:off x="179512" y="808185"/>
            <a:ext cx="8460432" cy="2308324"/>
          </a:xfrm>
          <a:prstGeom prst="rect">
            <a:avLst/>
          </a:prstGeom>
        </p:spPr>
        <p:txBody>
          <a:bodyPr wrap="square">
            <a:spAutoFit/>
          </a:bodyPr>
          <a:lstStyle/>
          <a:p>
            <a:pPr>
              <a:lnSpc>
                <a:spcPct val="150000"/>
              </a:lnSpc>
            </a:pPr>
            <a:r>
              <a:rPr lang="en-GB" sz="3200" dirty="0">
                <a:latin typeface="+mj-lt"/>
                <a:ea typeface="+mj-ea"/>
                <a:cs typeface="+mj-cs"/>
              </a:rPr>
              <a:t>Does the new GCSE </a:t>
            </a:r>
            <a:r>
              <a:rPr lang="en-GB" sz="3200" dirty="0"/>
              <a:t>science </a:t>
            </a:r>
            <a:r>
              <a:rPr lang="en-GB" sz="3200" dirty="0">
                <a:latin typeface="+mj-lt"/>
                <a:ea typeface="+mj-ea"/>
                <a:cs typeface="+mj-cs"/>
              </a:rPr>
              <a:t>curriculum improve the effectiveness of practical work in Key Stage 4 classes?</a:t>
            </a:r>
          </a:p>
        </p:txBody>
      </p:sp>
    </p:spTree>
    <p:extLst>
      <p:ext uri="{BB962C8B-B14F-4D97-AF65-F5344CB8AC3E}">
        <p14:creationId xmlns:p14="http://schemas.microsoft.com/office/powerpoint/2010/main" val="1798404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958011"/>
          </a:xfrm>
        </p:spPr>
        <p:txBody>
          <a:bodyPr/>
          <a:lstStyle/>
          <a:p>
            <a:pPr marL="0" indent="0">
              <a:buNone/>
            </a:pPr>
            <a:r>
              <a:rPr lang="en-GB" b="1" dirty="0">
                <a:solidFill>
                  <a:srgbClr val="FF0000"/>
                </a:solidFill>
                <a:ea typeface="Calibri"/>
              </a:rPr>
              <a:t>On the other hand…</a:t>
            </a:r>
          </a:p>
          <a:p>
            <a:r>
              <a:rPr lang="en-GB" sz="2800" dirty="0">
                <a:solidFill>
                  <a:srgbClr val="002060"/>
                </a:solidFill>
                <a:ea typeface="Calibri"/>
              </a:rPr>
              <a:t>It is possible that teachers may now have the </a:t>
            </a:r>
            <a:r>
              <a:rPr lang="en-GB" sz="2800" b="1" dirty="0">
                <a:solidFill>
                  <a:srgbClr val="002060"/>
                </a:solidFill>
                <a:ea typeface="Calibri"/>
              </a:rPr>
              <a:t>autonomy</a:t>
            </a:r>
            <a:r>
              <a:rPr lang="en-GB" sz="2800" dirty="0">
                <a:solidFill>
                  <a:srgbClr val="002060"/>
                </a:solidFill>
                <a:ea typeface="Calibri"/>
              </a:rPr>
              <a:t> to re-evaluate their reasons for doing practical work, moving away from the practice of rehearsing practical work for highest marks procurement. </a:t>
            </a:r>
          </a:p>
          <a:p>
            <a:endParaRPr lang="en-GB" sz="2800" dirty="0">
              <a:solidFill>
                <a:srgbClr val="002060"/>
              </a:solidFill>
              <a:ea typeface="Calibri"/>
            </a:endParaRPr>
          </a:p>
          <a:p>
            <a:r>
              <a:rPr lang="en-GB" sz="2800" dirty="0">
                <a:solidFill>
                  <a:srgbClr val="002060"/>
                </a:solidFill>
                <a:ea typeface="Calibri"/>
              </a:rPr>
              <a:t>Learners require proficiency in domains of observables as well as ideas therefore teachers may be encouraged to </a:t>
            </a:r>
            <a:r>
              <a:rPr lang="en-GB" sz="2800" b="1" dirty="0">
                <a:solidFill>
                  <a:srgbClr val="002060"/>
                </a:solidFill>
                <a:ea typeface="Calibri"/>
              </a:rPr>
              <a:t>deliver practical tasks effectively in both domains</a:t>
            </a:r>
            <a:r>
              <a:rPr lang="en-GB" sz="2800" dirty="0">
                <a:solidFill>
                  <a:srgbClr val="002060"/>
                </a:solidFill>
                <a:ea typeface="Calibri"/>
              </a:rPr>
              <a:t>.</a:t>
            </a:r>
          </a:p>
          <a:p>
            <a:endParaRPr lang="en-GB" dirty="0">
              <a:solidFill>
                <a:schemeClr val="accent1">
                  <a:lumMod val="25000"/>
                </a:schemeClr>
              </a:solidFill>
            </a:endParaRPr>
          </a:p>
        </p:txBody>
      </p:sp>
    </p:spTree>
    <p:extLst>
      <p:ext uri="{BB962C8B-B14F-4D97-AF65-F5344CB8AC3E}">
        <p14:creationId xmlns:p14="http://schemas.microsoft.com/office/powerpoint/2010/main" val="1920145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928992" cy="4525963"/>
          </a:xfrm>
        </p:spPr>
        <p:txBody>
          <a:bodyPr/>
          <a:lstStyle/>
          <a:p>
            <a:pPr marL="0" indent="0">
              <a:buNone/>
            </a:pPr>
            <a:r>
              <a:rPr lang="en-GB" sz="2800" b="1" dirty="0">
                <a:solidFill>
                  <a:schemeClr val="accent1">
                    <a:lumMod val="25000"/>
                  </a:schemeClr>
                </a:solidFill>
              </a:rPr>
              <a:t>The research questions guiding my study are:</a:t>
            </a:r>
          </a:p>
          <a:p>
            <a:pPr marL="0" indent="0">
              <a:buNone/>
            </a:pPr>
            <a:endParaRPr lang="en-GB" sz="2800" b="1" dirty="0">
              <a:solidFill>
                <a:schemeClr val="accent1">
                  <a:lumMod val="25000"/>
                </a:schemeClr>
              </a:solidFill>
            </a:endParaRPr>
          </a:p>
          <a:p>
            <a:pPr lvl="0"/>
            <a:r>
              <a:rPr lang="gsw-FR" sz="2800" dirty="0">
                <a:solidFill>
                  <a:srgbClr val="002060"/>
                </a:solidFill>
                <a:ea typeface="Calibri"/>
              </a:rPr>
              <a:t>In the new GCSE science curriculum ,what strategies do teachers use to develop effectiveness in the two domains of practical work? </a:t>
            </a:r>
            <a:endParaRPr lang="en-GB" sz="2800" dirty="0">
              <a:solidFill>
                <a:srgbClr val="002060"/>
              </a:solidFill>
              <a:ea typeface="Calibri"/>
            </a:endParaRPr>
          </a:p>
          <a:p>
            <a:pPr lvl="0"/>
            <a:r>
              <a:rPr lang="gsw-FR" sz="2800" dirty="0">
                <a:solidFill>
                  <a:srgbClr val="002060"/>
                </a:solidFill>
                <a:ea typeface="Calibri"/>
              </a:rPr>
              <a:t>In the new GCSE science curriculum, is the practical work effective in achieving intended objectives in domain of observables?</a:t>
            </a:r>
            <a:endParaRPr lang="en-GB" sz="2800" dirty="0">
              <a:solidFill>
                <a:srgbClr val="002060"/>
              </a:solidFill>
              <a:ea typeface="Calibri"/>
            </a:endParaRPr>
          </a:p>
          <a:p>
            <a:pPr lvl="0"/>
            <a:r>
              <a:rPr lang="gsw-FR" sz="2800" dirty="0">
                <a:solidFill>
                  <a:srgbClr val="002060"/>
                </a:solidFill>
                <a:ea typeface="Calibri"/>
              </a:rPr>
              <a:t>In the new GCSE science curriculum, is the practical work effective in achieving the intended objectives in domain of ideas? </a:t>
            </a:r>
            <a:endParaRPr lang="en-GB" sz="2800" dirty="0">
              <a:solidFill>
                <a:srgbClr val="002060"/>
              </a:solidFill>
              <a:ea typeface="Calibri"/>
            </a:endParaRPr>
          </a:p>
          <a:p>
            <a:pPr lvl="0"/>
            <a:r>
              <a:rPr lang="gsw-FR" sz="2800" dirty="0">
                <a:solidFill>
                  <a:srgbClr val="002060"/>
                </a:solidFill>
                <a:ea typeface="Calibri"/>
              </a:rPr>
              <a:t>How do science teachers view the changes to the assessment policy on GCSE science practical work?</a:t>
            </a:r>
            <a:endParaRPr lang="en-GB" sz="2800" dirty="0">
              <a:solidFill>
                <a:srgbClr val="002060"/>
              </a:solidFill>
              <a:ea typeface="Calibri"/>
            </a:endParaRPr>
          </a:p>
        </p:txBody>
      </p:sp>
    </p:spTree>
    <p:extLst>
      <p:ext uri="{BB962C8B-B14F-4D97-AF65-F5344CB8AC3E}">
        <p14:creationId xmlns:p14="http://schemas.microsoft.com/office/powerpoint/2010/main" val="1891918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lvl="0">
              <a:lnSpc>
                <a:spcPct val="150000"/>
              </a:lnSpc>
            </a:pPr>
            <a:r>
              <a:rPr lang="en-GB" dirty="0">
                <a:solidFill>
                  <a:srgbClr val="6C0633"/>
                </a:solidFill>
              </a:rPr>
              <a:t>Research methods:</a:t>
            </a:r>
          </a:p>
        </p:txBody>
      </p:sp>
      <p:sp>
        <p:nvSpPr>
          <p:cNvPr id="15363" name="Content Placeholder 2"/>
          <p:cNvSpPr>
            <a:spLocks noGrp="1"/>
          </p:cNvSpPr>
          <p:nvPr>
            <p:ph idx="1"/>
          </p:nvPr>
        </p:nvSpPr>
        <p:spPr/>
        <p:txBody>
          <a:bodyPr/>
          <a:lstStyle/>
          <a:p>
            <a:pPr marL="3086100" lvl="6" indent="-342900" fontAlgn="base">
              <a:lnSpc>
                <a:spcPct val="150000"/>
              </a:lnSpc>
              <a:spcAft>
                <a:spcPct val="0"/>
              </a:spcAft>
              <a:buFont typeface="Arial" charset="0"/>
              <a:buChar char="•"/>
            </a:pPr>
            <a:r>
              <a:rPr lang="en-GB" sz="3200" dirty="0">
                <a:solidFill>
                  <a:srgbClr val="6C0633"/>
                </a:solidFill>
              </a:rPr>
              <a:t>Observations,</a:t>
            </a:r>
          </a:p>
          <a:p>
            <a:pPr marL="3086100" lvl="6" indent="-342900" fontAlgn="base">
              <a:lnSpc>
                <a:spcPct val="150000"/>
              </a:lnSpc>
              <a:spcAft>
                <a:spcPct val="0"/>
              </a:spcAft>
              <a:buFont typeface="Arial" charset="0"/>
              <a:buChar char="•"/>
            </a:pPr>
            <a:r>
              <a:rPr lang="en-GB" sz="3200" dirty="0">
                <a:solidFill>
                  <a:srgbClr val="6C0633"/>
                </a:solidFill>
              </a:rPr>
              <a:t>Semi-structured interviews </a:t>
            </a:r>
          </a:p>
          <a:p>
            <a:pPr marL="3086100" lvl="6" indent="-342900" fontAlgn="base">
              <a:lnSpc>
                <a:spcPct val="150000"/>
              </a:lnSpc>
              <a:spcAft>
                <a:spcPct val="0"/>
              </a:spcAft>
              <a:buFont typeface="Arial" charset="0"/>
              <a:buChar char="•"/>
            </a:pPr>
            <a:r>
              <a:rPr lang="en-GB" sz="3200" dirty="0">
                <a:solidFill>
                  <a:srgbClr val="6C0633"/>
                </a:solidFill>
              </a:rPr>
              <a:t>Focus group interviews.</a:t>
            </a:r>
          </a:p>
        </p:txBody>
      </p:sp>
    </p:spTree>
    <p:extLst>
      <p:ext uri="{BB962C8B-B14F-4D97-AF65-F5344CB8AC3E}">
        <p14:creationId xmlns:p14="http://schemas.microsoft.com/office/powerpoint/2010/main" val="2639034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BEF920-0B5A-49B8-8E9A-D432370FCA0C}"/>
              </a:ext>
            </a:extLst>
          </p:cNvPr>
          <p:cNvPicPr>
            <a:picLocks noChangeAspect="1"/>
          </p:cNvPicPr>
          <p:nvPr/>
        </p:nvPicPr>
        <p:blipFill rotWithShape="1">
          <a:blip r:embed="rId2"/>
          <a:srcRect l="41305" t="18130" r="23225" b="5179"/>
          <a:stretch/>
        </p:blipFill>
        <p:spPr>
          <a:xfrm>
            <a:off x="173112" y="243511"/>
            <a:ext cx="8970888" cy="6728165"/>
          </a:xfrm>
          <a:prstGeom prst="rect">
            <a:avLst/>
          </a:prstGeom>
          <a:ln w="12700" cap="sq" cmpd="thickThin">
            <a:solidFill>
              <a:srgbClr val="000000"/>
            </a:solidFill>
            <a:prstDash val="solid"/>
            <a:miter lim="800000"/>
          </a:ln>
          <a:effectLst>
            <a:innerShdw blurRad="76200">
              <a:srgbClr val="000000"/>
            </a:innerShdw>
          </a:effectLst>
        </p:spPr>
      </p:pic>
      <p:sp>
        <p:nvSpPr>
          <p:cNvPr id="4" name="TextBox 3">
            <a:extLst>
              <a:ext uri="{FF2B5EF4-FFF2-40B4-BE49-F238E27FC236}">
                <a16:creationId xmlns:a16="http://schemas.microsoft.com/office/drawing/2014/main" id="{98731AD6-3A59-42F7-A6DF-F845E8406284}"/>
              </a:ext>
            </a:extLst>
          </p:cNvPr>
          <p:cNvSpPr txBox="1"/>
          <p:nvPr/>
        </p:nvSpPr>
        <p:spPr>
          <a:xfrm>
            <a:off x="4114800" y="2693194"/>
            <a:ext cx="914400" cy="914400"/>
          </a:xfrm>
          <a:prstGeom prst="rect">
            <a:avLst/>
          </a:prstGeom>
          <a:noFill/>
        </p:spPr>
        <p:txBody>
          <a:bodyPr wrap="square" rtlCol="0">
            <a:spAutoFit/>
          </a:bodyPr>
          <a:lstStyle/>
          <a:p>
            <a:endParaRPr lang="en-GB" dirty="0"/>
          </a:p>
        </p:txBody>
      </p:sp>
      <p:sp>
        <p:nvSpPr>
          <p:cNvPr id="5" name="TextBox 4">
            <a:extLst>
              <a:ext uri="{FF2B5EF4-FFF2-40B4-BE49-F238E27FC236}">
                <a16:creationId xmlns:a16="http://schemas.microsoft.com/office/drawing/2014/main" id="{AFB171ED-2604-4F0B-AEB4-3E7E7A05DDEA}"/>
              </a:ext>
            </a:extLst>
          </p:cNvPr>
          <p:cNvSpPr txBox="1"/>
          <p:nvPr/>
        </p:nvSpPr>
        <p:spPr>
          <a:xfrm>
            <a:off x="928688" y="-171400"/>
            <a:ext cx="7992888" cy="523220"/>
          </a:xfrm>
          <a:prstGeom prst="rect">
            <a:avLst/>
          </a:prstGeom>
          <a:solidFill>
            <a:srgbClr val="FFFF00"/>
          </a:solidFill>
          <a:ln>
            <a:solidFill>
              <a:srgbClr val="002060"/>
            </a:solidFill>
          </a:ln>
        </p:spPr>
        <p:txBody>
          <a:bodyPr wrap="square" rtlCol="0">
            <a:spAutoFit/>
          </a:bodyPr>
          <a:lstStyle/>
          <a:p>
            <a:r>
              <a:rPr lang="en-US" sz="2800" dirty="0">
                <a:solidFill>
                  <a:srgbClr val="FF0000"/>
                </a:solidFill>
              </a:rPr>
              <a:t>The 10 benchmarks for good practical science</a:t>
            </a:r>
            <a:endParaRPr lang="en-GB" sz="2800" dirty="0">
              <a:solidFill>
                <a:srgbClr val="FF0000"/>
              </a:solidFill>
            </a:endParaRPr>
          </a:p>
        </p:txBody>
      </p:sp>
    </p:spTree>
    <p:extLst>
      <p:ext uri="{BB962C8B-B14F-4D97-AF65-F5344CB8AC3E}">
        <p14:creationId xmlns:p14="http://schemas.microsoft.com/office/powerpoint/2010/main" val="3794904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Initial findings</a:t>
            </a:r>
            <a:br>
              <a:rPr lang="en-GB" dirty="0"/>
            </a:br>
            <a:br>
              <a:rPr lang="en-GB" dirty="0"/>
            </a:br>
            <a:endParaRPr lang="en-GB" dirty="0"/>
          </a:p>
        </p:txBody>
      </p:sp>
      <p:sp>
        <p:nvSpPr>
          <p:cNvPr id="3" name="Content Placeholder 2"/>
          <p:cNvSpPr>
            <a:spLocks noGrp="1"/>
          </p:cNvSpPr>
          <p:nvPr>
            <p:ph idx="1"/>
          </p:nvPr>
        </p:nvSpPr>
        <p:spPr>
          <a:xfrm>
            <a:off x="467544" y="476672"/>
            <a:ext cx="8229600" cy="6264696"/>
          </a:xfrm>
        </p:spPr>
        <p:txBody>
          <a:bodyPr/>
          <a:lstStyle/>
          <a:p>
            <a:r>
              <a:rPr lang="en-GB" dirty="0">
                <a:solidFill>
                  <a:schemeClr val="tx1"/>
                </a:solidFill>
              </a:rPr>
              <a:t>More stress given for domain of ideas- focus on exam style questions</a:t>
            </a:r>
          </a:p>
          <a:p>
            <a:r>
              <a:rPr lang="en-GB" dirty="0">
                <a:solidFill>
                  <a:schemeClr val="tx1"/>
                </a:solidFill>
              </a:rPr>
              <a:t>Lab books</a:t>
            </a:r>
          </a:p>
          <a:p>
            <a:r>
              <a:rPr lang="en-GB" dirty="0">
                <a:solidFill>
                  <a:schemeClr val="tx1"/>
                </a:solidFill>
              </a:rPr>
              <a:t>Retention and recall</a:t>
            </a:r>
          </a:p>
          <a:p>
            <a:r>
              <a:rPr lang="en-GB" dirty="0">
                <a:solidFill>
                  <a:schemeClr val="tx1"/>
                </a:solidFill>
              </a:rPr>
              <a:t>Revision </a:t>
            </a:r>
          </a:p>
          <a:p>
            <a:r>
              <a:rPr lang="en-GB" dirty="0">
                <a:solidFill>
                  <a:schemeClr val="tx1"/>
                </a:solidFill>
              </a:rPr>
              <a:t>Support- external and internal</a:t>
            </a:r>
          </a:p>
          <a:p>
            <a:r>
              <a:rPr lang="en-GB" dirty="0">
                <a:solidFill>
                  <a:schemeClr val="tx1"/>
                </a:solidFill>
              </a:rPr>
              <a:t>Equipment </a:t>
            </a:r>
          </a:p>
          <a:p>
            <a:r>
              <a:rPr lang="en-GB" dirty="0">
                <a:solidFill>
                  <a:schemeClr val="tx1"/>
                </a:solidFill>
              </a:rPr>
              <a:t>Funding </a:t>
            </a:r>
          </a:p>
          <a:p>
            <a:r>
              <a:rPr lang="en-GB" dirty="0">
                <a:solidFill>
                  <a:schemeClr val="tx1"/>
                </a:solidFill>
              </a:rPr>
              <a:t>Qualitative analysis</a:t>
            </a:r>
          </a:p>
          <a:p>
            <a:r>
              <a:rPr lang="en-GB" dirty="0">
                <a:solidFill>
                  <a:schemeClr val="tx1"/>
                </a:solidFill>
              </a:rPr>
              <a:t>Waiting period till exam</a:t>
            </a:r>
          </a:p>
          <a:p>
            <a:r>
              <a:rPr lang="en-GB" dirty="0">
                <a:solidFill>
                  <a:schemeClr val="tx1"/>
                </a:solidFill>
              </a:rPr>
              <a:t>Extended projects/investigations </a:t>
            </a:r>
          </a:p>
          <a:p>
            <a:endParaRPr lang="en-GB" dirty="0">
              <a:solidFill>
                <a:schemeClr val="tx1"/>
              </a:solidFill>
            </a:endParaRPr>
          </a:p>
        </p:txBody>
      </p:sp>
    </p:spTree>
    <p:extLst>
      <p:ext uri="{BB962C8B-B14F-4D97-AF65-F5344CB8AC3E}">
        <p14:creationId xmlns:p14="http://schemas.microsoft.com/office/powerpoint/2010/main" val="1784891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 </a:t>
            </a:r>
          </a:p>
        </p:txBody>
      </p:sp>
      <p:sp>
        <p:nvSpPr>
          <p:cNvPr id="3" name="Content Placeholder 2"/>
          <p:cNvSpPr>
            <a:spLocks noGrp="1"/>
          </p:cNvSpPr>
          <p:nvPr>
            <p:ph idx="1"/>
          </p:nvPr>
        </p:nvSpPr>
        <p:spPr/>
        <p:txBody>
          <a:bodyPr/>
          <a:lstStyle/>
          <a:p>
            <a:pPr marL="0" indent="0">
              <a:buNone/>
            </a:pPr>
            <a:r>
              <a:rPr lang="en-GB" sz="1400" dirty="0">
                <a:solidFill>
                  <a:srgbClr val="002060"/>
                </a:solidFill>
              </a:rPr>
              <a:t>Abrahams, I., and R. Millar. 2008. “Does Practical Work Really Work? A Study of the Effectiveness</a:t>
            </a:r>
          </a:p>
          <a:p>
            <a:pPr marL="400050" lvl="1" indent="0">
              <a:buNone/>
            </a:pPr>
            <a:r>
              <a:rPr lang="en-GB" sz="1400" dirty="0">
                <a:solidFill>
                  <a:srgbClr val="002060"/>
                </a:solidFill>
              </a:rPr>
              <a:t>of Practical Work as a Teaching and Learning Method in School Science.” International</a:t>
            </a:r>
          </a:p>
          <a:p>
            <a:pPr marL="400050" lvl="1" indent="0">
              <a:buNone/>
            </a:pPr>
            <a:r>
              <a:rPr lang="en-GB" sz="1400" dirty="0">
                <a:solidFill>
                  <a:srgbClr val="002060"/>
                </a:solidFill>
              </a:rPr>
              <a:t>Journal of Science Education 30 (14): 1945–1969.</a:t>
            </a:r>
          </a:p>
          <a:p>
            <a:pPr marL="0" indent="0">
              <a:buNone/>
            </a:pPr>
            <a:r>
              <a:rPr lang="en-GB" sz="1400" dirty="0">
                <a:solidFill>
                  <a:srgbClr val="002060"/>
                </a:solidFill>
              </a:rPr>
              <a:t>Abrahams, I. and Reiss, M. J. (2012) Practical work: its effectiveness in primary and secondary </a:t>
            </a:r>
          </a:p>
          <a:p>
            <a:pPr marL="400050" lvl="1" indent="0">
              <a:buNone/>
            </a:pPr>
            <a:r>
              <a:rPr lang="en-GB" sz="1400" dirty="0">
                <a:solidFill>
                  <a:srgbClr val="002060"/>
                </a:solidFill>
              </a:rPr>
              <a:t>schools in England. Journal of Research in Science Teaching, 49(8), 1035–1055. </a:t>
            </a:r>
          </a:p>
          <a:p>
            <a:pPr marL="0" indent="0">
              <a:buNone/>
            </a:pPr>
            <a:r>
              <a:rPr lang="en-GB" sz="1400" dirty="0">
                <a:solidFill>
                  <a:srgbClr val="002060"/>
                </a:solidFill>
              </a:rPr>
              <a:t>CBI (2014). </a:t>
            </a:r>
            <a:r>
              <a:rPr lang="en-GB" sz="1400" i="1" dirty="0">
                <a:solidFill>
                  <a:srgbClr val="002060"/>
                </a:solidFill>
              </a:rPr>
              <a:t>Gateway to growth CBI/Pearson education and skills survey 2014</a:t>
            </a:r>
            <a:r>
              <a:rPr lang="en-GB" sz="1400" dirty="0">
                <a:solidFill>
                  <a:srgbClr val="002060"/>
                </a:solidFill>
              </a:rPr>
              <a:t>. </a:t>
            </a:r>
          </a:p>
          <a:p>
            <a:pPr marL="400050" lvl="1" indent="0">
              <a:buNone/>
            </a:pPr>
            <a:r>
              <a:rPr lang="en-GB" sz="1400" dirty="0">
                <a:solidFill>
                  <a:srgbClr val="002060"/>
                </a:solidFill>
              </a:rPr>
              <a:t>London: Pearson. Available at: http://www.ucml.ac.uk/sites/default/files/shapingthefuture/101/gateway-to-growth.pdf [Accessed 7 Jan. 2017].</a:t>
            </a:r>
          </a:p>
          <a:p>
            <a:pPr marL="0" indent="0">
              <a:spcBef>
                <a:spcPts val="335"/>
              </a:spcBef>
              <a:spcAft>
                <a:spcPts val="0"/>
              </a:spcAft>
              <a:buNone/>
            </a:pPr>
            <a:r>
              <a:rPr lang="en-US" sz="1400" dirty="0">
                <a:solidFill>
                  <a:srgbClr val="002060"/>
                </a:solidFill>
              </a:rPr>
              <a:t>Gatsby Charitable Foundation (2017). Good practical science. </a:t>
            </a:r>
            <a:endParaRPr lang="en-GB" sz="1400" dirty="0">
              <a:solidFill>
                <a:srgbClr val="002060"/>
              </a:solidFill>
            </a:endParaRPr>
          </a:p>
          <a:p>
            <a:pPr marL="514350" lvl="1" indent="0">
              <a:spcBef>
                <a:spcPts val="335"/>
              </a:spcBef>
              <a:spcAft>
                <a:spcPts val="0"/>
              </a:spcAft>
              <a:buNone/>
            </a:pPr>
            <a:r>
              <a:rPr lang="en-US" sz="1400" dirty="0">
                <a:solidFill>
                  <a:srgbClr val="002060"/>
                </a:solidFill>
              </a:rPr>
              <a:t>[online] London: Gatsby. Available at: https://www.gatsby.org.uk/education/programmes/support-for-practical-science-in-schools [Accessed 6 Oct. 2017].</a:t>
            </a:r>
            <a:endParaRPr lang="en-GB" sz="1400" dirty="0">
              <a:solidFill>
                <a:srgbClr val="002060"/>
              </a:solidFill>
            </a:endParaRPr>
          </a:p>
          <a:p>
            <a:pPr marL="0" indent="0">
              <a:buNone/>
            </a:pPr>
            <a:r>
              <a:rPr lang="en-GB" sz="1400" dirty="0">
                <a:solidFill>
                  <a:srgbClr val="002060"/>
                </a:solidFill>
              </a:rPr>
              <a:t>Gatsby Charitable Foundation, the Nuffield Foundation and the Wellcome Trust </a:t>
            </a:r>
          </a:p>
          <a:p>
            <a:pPr marL="400050" lvl="1" indent="0">
              <a:buNone/>
            </a:pPr>
            <a:r>
              <a:rPr lang="en-GB" sz="1400" dirty="0">
                <a:solidFill>
                  <a:srgbClr val="002060"/>
                </a:solidFill>
              </a:rPr>
              <a:t>CONSULTATION RESPONSE. (2015). GCSE Science: Consultation on Conditions and Guidance. [online] Available at: https://wellcome.ac.uk/sites/default/files/wtp059205.pdf [Accessed 11 May 2017].</a:t>
            </a:r>
          </a:p>
          <a:p>
            <a:pPr marL="0" indent="0">
              <a:buNone/>
            </a:pPr>
            <a:r>
              <a:rPr lang="en-GB" sz="1400" dirty="0">
                <a:solidFill>
                  <a:srgbClr val="002060"/>
                </a:solidFill>
              </a:rPr>
              <a:t>Millar, R., J.-F. Le Maréchal, and A. Tiberghien. 1999. “‘Mapping’ the Domain: Varieties of</a:t>
            </a:r>
          </a:p>
          <a:p>
            <a:pPr marL="400050" lvl="1" indent="0">
              <a:buNone/>
            </a:pPr>
            <a:r>
              <a:rPr lang="en-GB" sz="1400" dirty="0">
                <a:solidFill>
                  <a:srgbClr val="002060"/>
                </a:solidFill>
              </a:rPr>
              <a:t>Practical Work.” In Practical Work in Science Education – Recent Research Studies, edited</a:t>
            </a:r>
          </a:p>
          <a:p>
            <a:pPr marL="400050" lvl="1" indent="0">
              <a:buNone/>
            </a:pPr>
            <a:r>
              <a:rPr lang="en-GB" sz="1400" dirty="0">
                <a:solidFill>
                  <a:srgbClr val="002060"/>
                </a:solidFill>
              </a:rPr>
              <a:t>by J. Leach and A. Paulsen, 33–59. Roskilde/Dordrecht: Roskilde University Press/</a:t>
            </a:r>
          </a:p>
          <a:p>
            <a:pPr marL="400050" lvl="1" indent="0">
              <a:buNone/>
            </a:pPr>
            <a:r>
              <a:rPr lang="en-GB" sz="1400" dirty="0">
                <a:solidFill>
                  <a:srgbClr val="002060"/>
                </a:solidFill>
              </a:rPr>
              <a:t>Kluwer.</a:t>
            </a:r>
          </a:p>
        </p:txBody>
      </p:sp>
    </p:spTree>
    <p:extLst>
      <p:ext uri="{BB962C8B-B14F-4D97-AF65-F5344CB8AC3E}">
        <p14:creationId xmlns:p14="http://schemas.microsoft.com/office/powerpoint/2010/main" val="330069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16832"/>
            <a:ext cx="8229600" cy="1143000"/>
          </a:xfrm>
        </p:spPr>
        <p:txBody>
          <a:bodyPr/>
          <a:lstStyle/>
          <a:p>
            <a:br>
              <a:rPr lang="en-GB" dirty="0"/>
            </a:br>
            <a:br>
              <a:rPr lang="en-GB" dirty="0"/>
            </a:br>
            <a:br>
              <a:rPr lang="en-GB" dirty="0"/>
            </a:br>
            <a:r>
              <a:rPr lang="en-GB" dirty="0"/>
              <a:t>What is meant by ‘effectiveness of practical work’? </a:t>
            </a:r>
            <a:br>
              <a:rPr lang="en-GB" dirty="0"/>
            </a:br>
            <a:endParaRPr lang="en-GB" dirty="0"/>
          </a:p>
        </p:txBody>
      </p:sp>
    </p:spTree>
    <p:extLst>
      <p:ext uri="{BB962C8B-B14F-4D97-AF65-F5344CB8AC3E}">
        <p14:creationId xmlns:p14="http://schemas.microsoft.com/office/powerpoint/2010/main" val="159456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GB" sz="3600" dirty="0"/>
              <a:t>Purpose of practical work?</a:t>
            </a:r>
            <a:endParaRPr lang="en-GB" sz="4000" dirty="0"/>
          </a:p>
        </p:txBody>
      </p:sp>
      <p:pic>
        <p:nvPicPr>
          <p:cNvPr id="9218" name="Picture 2" descr="Image result for bridge brick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886" y="1772816"/>
            <a:ext cx="5715000" cy="14859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1187624" y="3386014"/>
            <a:ext cx="6769100" cy="1447800"/>
            <a:chOff x="1135485" y="3706689"/>
            <a:chExt cx="6769100" cy="1447800"/>
          </a:xfrm>
        </p:grpSpPr>
        <p:grpSp>
          <p:nvGrpSpPr>
            <p:cNvPr id="8199" name="Group 11"/>
            <p:cNvGrpSpPr>
              <a:grpSpLocks/>
            </p:cNvGrpSpPr>
            <p:nvPr/>
          </p:nvGrpSpPr>
          <p:grpSpPr bwMode="auto">
            <a:xfrm>
              <a:off x="1135485" y="3706689"/>
              <a:ext cx="2286000" cy="1447800"/>
              <a:chOff x="1187450" y="2438400"/>
              <a:chExt cx="2286000" cy="1447800"/>
            </a:xfrm>
          </p:grpSpPr>
          <p:sp>
            <p:nvSpPr>
              <p:cNvPr id="8206" name="AutoShape 5"/>
              <p:cNvSpPr>
                <a:spLocks noChangeArrowheads="1"/>
              </p:cNvSpPr>
              <p:nvPr/>
            </p:nvSpPr>
            <p:spPr bwMode="auto">
              <a:xfrm>
                <a:off x="1187450" y="2438400"/>
                <a:ext cx="2286000" cy="1447800"/>
              </a:xfrm>
              <a:prstGeom prst="roundRect">
                <a:avLst>
                  <a:gd name="adj" fmla="val 16667"/>
                </a:avLst>
              </a:prstGeom>
              <a:solidFill>
                <a:srgbClr val="00B0F0"/>
              </a:solidFill>
              <a:ln w="9525">
                <a:solidFill>
                  <a:schemeClr val="tx1"/>
                </a:solidFill>
                <a:round/>
                <a:headEnd/>
                <a:tailEnd/>
              </a:ln>
            </p:spPr>
            <p:txBody>
              <a:bodyPr wrap="none" anchor="ctr"/>
              <a:lstStyle/>
              <a:p>
                <a:endParaRPr lang="en-US"/>
              </a:p>
            </p:txBody>
          </p:sp>
          <p:sp>
            <p:nvSpPr>
              <p:cNvPr id="8207" name="Text Box 7"/>
              <p:cNvSpPr txBox="1">
                <a:spLocks noChangeArrowheads="1"/>
              </p:cNvSpPr>
              <p:nvPr/>
            </p:nvSpPr>
            <p:spPr bwMode="auto">
              <a:xfrm>
                <a:off x="1187450" y="2590800"/>
                <a:ext cx="2133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pPr>
                <a:r>
                  <a:rPr lang="en-GB" dirty="0">
                    <a:latin typeface="Arial" charset="0"/>
                  </a:rPr>
                  <a:t>domain of objects and observables</a:t>
                </a:r>
              </a:p>
            </p:txBody>
          </p:sp>
        </p:grpSp>
        <p:grpSp>
          <p:nvGrpSpPr>
            <p:cNvPr id="8200" name="Group 12"/>
            <p:cNvGrpSpPr>
              <a:grpSpLocks/>
            </p:cNvGrpSpPr>
            <p:nvPr/>
          </p:nvGrpSpPr>
          <p:grpSpPr bwMode="auto">
            <a:xfrm>
              <a:off x="5618585" y="3706689"/>
              <a:ext cx="2286000" cy="1447800"/>
              <a:chOff x="5670550" y="2438400"/>
              <a:chExt cx="2286000" cy="1447800"/>
            </a:xfrm>
          </p:grpSpPr>
          <p:sp>
            <p:nvSpPr>
              <p:cNvPr id="8204" name="AutoShape 6"/>
              <p:cNvSpPr>
                <a:spLocks noChangeArrowheads="1"/>
              </p:cNvSpPr>
              <p:nvPr/>
            </p:nvSpPr>
            <p:spPr bwMode="auto">
              <a:xfrm>
                <a:off x="5670550" y="2438400"/>
                <a:ext cx="2286000" cy="14478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8205" name="Text Box 8"/>
              <p:cNvSpPr txBox="1">
                <a:spLocks noChangeArrowheads="1"/>
              </p:cNvSpPr>
              <p:nvPr/>
            </p:nvSpPr>
            <p:spPr bwMode="auto">
              <a:xfrm>
                <a:off x="5746750" y="2743200"/>
                <a:ext cx="2133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pPr>
                <a:r>
                  <a:rPr lang="en-GB" dirty="0">
                    <a:latin typeface="Arial" charset="0"/>
                  </a:rPr>
                  <a:t>domain of ideas</a:t>
                </a:r>
              </a:p>
            </p:txBody>
          </p:sp>
        </p:grpSp>
      </p:grpSp>
      <p:grpSp>
        <p:nvGrpSpPr>
          <p:cNvPr id="8201" name="Group 13"/>
          <p:cNvGrpSpPr>
            <a:grpSpLocks/>
          </p:cNvGrpSpPr>
          <p:nvPr/>
        </p:nvGrpSpPr>
        <p:grpSpPr bwMode="auto">
          <a:xfrm>
            <a:off x="1783119" y="1196752"/>
            <a:ext cx="6045266" cy="2709144"/>
            <a:chOff x="1835084" y="432519"/>
            <a:chExt cx="6045266" cy="2709144"/>
          </a:xfrm>
        </p:grpSpPr>
        <p:sp>
          <p:nvSpPr>
            <p:cNvPr id="8202" name="Line 9"/>
            <p:cNvSpPr>
              <a:spLocks noChangeShapeType="1"/>
            </p:cNvSpPr>
            <p:nvPr/>
          </p:nvSpPr>
          <p:spPr bwMode="auto">
            <a:xfrm>
              <a:off x="3492500" y="3141663"/>
              <a:ext cx="2159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03" name="Text Box 11"/>
            <p:cNvSpPr txBox="1">
              <a:spLocks noChangeArrowheads="1"/>
            </p:cNvSpPr>
            <p:nvPr/>
          </p:nvSpPr>
          <p:spPr bwMode="auto">
            <a:xfrm>
              <a:off x="1835084" y="432519"/>
              <a:ext cx="60452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en-GB" sz="1800" dirty="0">
                  <a:latin typeface="Arial" charset="0"/>
                  <a:cs typeface="Arial" charset="0"/>
                </a:rPr>
                <a:t>Practical work is the bridge between these two domains</a:t>
              </a:r>
            </a:p>
          </p:txBody>
        </p:sp>
      </p:grpSp>
      <p:sp>
        <p:nvSpPr>
          <p:cNvPr id="15" name="TextBox 14"/>
          <p:cNvSpPr txBox="1">
            <a:spLocks noChangeArrowheads="1"/>
          </p:cNvSpPr>
          <p:nvPr/>
        </p:nvSpPr>
        <p:spPr bwMode="auto">
          <a:xfrm>
            <a:off x="1802877" y="5468452"/>
            <a:ext cx="176101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r>
              <a:rPr lang="en-GB" b="1" dirty="0">
                <a:solidFill>
                  <a:srgbClr val="FF0000"/>
                </a:solidFill>
                <a:latin typeface="Arial" charset="0"/>
                <a:cs typeface="Arial" charset="0"/>
              </a:rPr>
              <a:t>Hands-on</a:t>
            </a:r>
          </a:p>
        </p:txBody>
      </p:sp>
      <p:sp>
        <p:nvSpPr>
          <p:cNvPr id="16" name="TextBox 15"/>
          <p:cNvSpPr txBox="1">
            <a:spLocks noChangeArrowheads="1"/>
          </p:cNvSpPr>
          <p:nvPr/>
        </p:nvSpPr>
        <p:spPr bwMode="auto">
          <a:xfrm>
            <a:off x="7279509" y="5099423"/>
            <a:ext cx="1875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r>
              <a:rPr lang="en-GB" b="1" dirty="0">
                <a:solidFill>
                  <a:srgbClr val="FF0000"/>
                </a:solidFill>
                <a:latin typeface="Arial" charset="0"/>
                <a:cs typeface="Arial" charset="0"/>
              </a:rPr>
              <a:t>Minds-on</a:t>
            </a:r>
          </a:p>
        </p:txBody>
      </p:sp>
      <p:grpSp>
        <p:nvGrpSpPr>
          <p:cNvPr id="6" name="Group 5"/>
          <p:cNvGrpSpPr/>
          <p:nvPr/>
        </p:nvGrpSpPr>
        <p:grpSpPr>
          <a:xfrm>
            <a:off x="528275" y="4795372"/>
            <a:ext cx="2268570" cy="1759605"/>
            <a:chOff x="543030" y="5171735"/>
            <a:chExt cx="2268570" cy="1759605"/>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984" y="5171735"/>
              <a:ext cx="1480727" cy="1628800"/>
            </a:xfrm>
            <a:prstGeom prst="rect">
              <a:avLst/>
            </a:prstGeom>
          </p:spPr>
        </p:pic>
        <p:sp>
          <p:nvSpPr>
            <p:cNvPr id="5" name="Rectangle 4"/>
            <p:cNvSpPr/>
            <p:nvPr/>
          </p:nvSpPr>
          <p:spPr>
            <a:xfrm>
              <a:off x="543030" y="6669730"/>
              <a:ext cx="2268570" cy="261610"/>
            </a:xfrm>
            <a:prstGeom prst="rect">
              <a:avLst/>
            </a:prstGeom>
          </p:spPr>
          <p:txBody>
            <a:bodyPr wrap="none">
              <a:spAutoFit/>
            </a:bodyPr>
            <a:lstStyle/>
            <a:p>
              <a:r>
                <a:rPr lang="en-GB" sz="1100" dirty="0"/>
                <a:t>http://toreto.co/chemistry-titration/</a:t>
              </a:r>
            </a:p>
          </p:txBody>
        </p:sp>
      </p:grpSp>
      <p:grpSp>
        <p:nvGrpSpPr>
          <p:cNvPr id="9" name="Group 8"/>
          <p:cNvGrpSpPr/>
          <p:nvPr/>
        </p:nvGrpSpPr>
        <p:grpSpPr>
          <a:xfrm>
            <a:off x="5507694" y="4833814"/>
            <a:ext cx="3544465" cy="1876878"/>
            <a:chOff x="5599535" y="5154489"/>
            <a:chExt cx="3544465" cy="1876878"/>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71778" y="5154489"/>
              <a:ext cx="1562894" cy="1487722"/>
            </a:xfrm>
            <a:prstGeom prst="rect">
              <a:avLst/>
            </a:prstGeom>
          </p:spPr>
        </p:pic>
        <p:sp>
          <p:nvSpPr>
            <p:cNvPr id="8" name="Rectangle 7"/>
            <p:cNvSpPr/>
            <p:nvPr/>
          </p:nvSpPr>
          <p:spPr>
            <a:xfrm>
              <a:off x="5599535" y="6569702"/>
              <a:ext cx="3544465" cy="461665"/>
            </a:xfrm>
            <a:prstGeom prst="rect">
              <a:avLst/>
            </a:prstGeom>
          </p:spPr>
          <p:txBody>
            <a:bodyPr wrap="square">
              <a:spAutoFit/>
            </a:bodyPr>
            <a:lstStyle/>
            <a:p>
              <a:r>
                <a:rPr lang="en-GB" sz="1200" dirty="0"/>
                <a:t>https://www.chronicle.com/article/Beyond-Critical-Thinking/63288</a:t>
              </a:r>
            </a:p>
          </p:txBody>
        </p:sp>
      </p:grpSp>
      <p:sp>
        <p:nvSpPr>
          <p:cNvPr id="2" name="Rectangle 1"/>
          <p:cNvSpPr/>
          <p:nvPr/>
        </p:nvSpPr>
        <p:spPr>
          <a:xfrm>
            <a:off x="395536" y="6558638"/>
            <a:ext cx="7992888" cy="369332"/>
          </a:xfrm>
          <a:prstGeom prst="rect">
            <a:avLst/>
          </a:prstGeom>
        </p:spPr>
        <p:txBody>
          <a:bodyPr wrap="square">
            <a:spAutoFit/>
          </a:bodyPr>
          <a:lstStyle/>
          <a:p>
            <a:r>
              <a:rPr lang="en-GB" b="1" dirty="0">
                <a:solidFill>
                  <a:srgbClr val="002060"/>
                </a:solidFill>
              </a:rPr>
              <a:t>Practical work: linking two domains (from Tiberghien, 2000)</a:t>
            </a:r>
          </a:p>
        </p:txBody>
      </p:sp>
    </p:spTree>
    <p:extLst>
      <p:ext uri="{BB962C8B-B14F-4D97-AF65-F5344CB8AC3E}">
        <p14:creationId xmlns:p14="http://schemas.microsoft.com/office/powerpoint/2010/main" val="307455722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103188"/>
            <a:ext cx="8424862" cy="647700"/>
          </a:xfrm>
        </p:spPr>
        <p:txBody>
          <a:bodyPr/>
          <a:lstStyle/>
          <a:p>
            <a:pPr eaLnBrk="1" hangingPunct="1"/>
            <a:r>
              <a:rPr lang="en-GB" sz="3600" dirty="0">
                <a:solidFill>
                  <a:schemeClr val="accent2"/>
                </a:solidFill>
              </a:rPr>
              <a:t>What is ‘effectiveness’? </a:t>
            </a:r>
          </a:p>
        </p:txBody>
      </p:sp>
      <p:sp>
        <p:nvSpPr>
          <p:cNvPr id="4117" name="Line 21"/>
          <p:cNvSpPr>
            <a:spLocks noChangeShapeType="1"/>
          </p:cNvSpPr>
          <p:nvPr/>
        </p:nvSpPr>
        <p:spPr bwMode="auto">
          <a:xfrm flipH="1">
            <a:off x="3875088" y="6119813"/>
            <a:ext cx="1728787"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 name="Line 22"/>
          <p:cNvSpPr>
            <a:spLocks noChangeShapeType="1"/>
          </p:cNvSpPr>
          <p:nvPr/>
        </p:nvSpPr>
        <p:spPr bwMode="auto">
          <a:xfrm>
            <a:off x="3875088" y="1439863"/>
            <a:ext cx="1728787" cy="0"/>
          </a:xfrm>
          <a:prstGeom prst="line">
            <a:avLst/>
          </a:prstGeom>
          <a:noFill/>
          <a:ln w="28575" cap="rnd">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nvGrpSpPr>
          <p:cNvPr id="3" name="Group 73"/>
          <p:cNvGrpSpPr>
            <a:grpSpLocks/>
          </p:cNvGrpSpPr>
          <p:nvPr/>
        </p:nvGrpSpPr>
        <p:grpSpPr bwMode="auto">
          <a:xfrm>
            <a:off x="4595813" y="3024188"/>
            <a:ext cx="1008062" cy="1584325"/>
            <a:chOff x="1917700" y="3024188"/>
            <a:chExt cx="1008062" cy="1584325"/>
          </a:xfrm>
        </p:grpSpPr>
        <p:sp>
          <p:nvSpPr>
            <p:cNvPr id="9244" name="Line 25"/>
            <p:cNvSpPr>
              <a:spLocks noChangeShapeType="1"/>
            </p:cNvSpPr>
            <p:nvPr/>
          </p:nvSpPr>
          <p:spPr bwMode="auto">
            <a:xfrm flipH="1">
              <a:off x="1917700" y="4608513"/>
              <a:ext cx="100806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5" name="Line 26"/>
            <p:cNvSpPr>
              <a:spLocks noChangeShapeType="1"/>
            </p:cNvSpPr>
            <p:nvPr/>
          </p:nvSpPr>
          <p:spPr bwMode="auto">
            <a:xfrm flipV="1">
              <a:off x="1917700" y="3024188"/>
              <a:ext cx="0" cy="15843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6" name="Line 27"/>
            <p:cNvSpPr>
              <a:spLocks noChangeShapeType="1"/>
            </p:cNvSpPr>
            <p:nvPr/>
          </p:nvSpPr>
          <p:spPr bwMode="auto">
            <a:xfrm>
              <a:off x="1917700" y="3024188"/>
              <a:ext cx="100806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27" name="Line 31"/>
          <p:cNvSpPr>
            <a:spLocks noChangeShapeType="1"/>
          </p:cNvSpPr>
          <p:nvPr/>
        </p:nvSpPr>
        <p:spPr bwMode="auto">
          <a:xfrm flipV="1">
            <a:off x="3875088" y="1439863"/>
            <a:ext cx="0" cy="1368425"/>
          </a:xfrm>
          <a:prstGeom prst="line">
            <a:avLst/>
          </a:prstGeom>
          <a:ln w="28575">
            <a:solidFill>
              <a:schemeClr val="accent2"/>
            </a:solidFill>
            <a:headEnd/>
            <a:tailEnd type="triangle" w="med" len="med"/>
          </a:ln>
        </p:spPr>
        <p:style>
          <a:lnRef idx="1">
            <a:schemeClr val="dk1"/>
          </a:lnRef>
          <a:fillRef idx="0">
            <a:schemeClr val="dk1"/>
          </a:fillRef>
          <a:effectRef idx="0">
            <a:schemeClr val="dk1"/>
          </a:effectRef>
          <a:fontRef idx="minor">
            <a:schemeClr val="tx1"/>
          </a:fontRef>
        </p:style>
        <p:txBody>
          <a:bodyPr/>
          <a:lstStyle/>
          <a:p>
            <a:pPr>
              <a:defRPr/>
            </a:pPr>
            <a:endParaRPr lang="en-GB" sz="1800">
              <a:solidFill>
                <a:srgbClr val="000000"/>
              </a:solidFill>
            </a:endParaRPr>
          </a:p>
        </p:txBody>
      </p:sp>
      <p:sp>
        <p:nvSpPr>
          <p:cNvPr id="4128" name="Line 32"/>
          <p:cNvSpPr>
            <a:spLocks noChangeShapeType="1"/>
          </p:cNvSpPr>
          <p:nvPr/>
        </p:nvSpPr>
        <p:spPr bwMode="auto">
          <a:xfrm flipV="1">
            <a:off x="3875088" y="2808288"/>
            <a:ext cx="0" cy="3311525"/>
          </a:xfrm>
          <a:prstGeom prst="line">
            <a:avLst/>
          </a:prstGeom>
          <a:ln w="28575">
            <a:solidFill>
              <a:schemeClr val="accent2"/>
            </a:solidFill>
            <a:headEnd/>
            <a:tailEnd/>
          </a:ln>
        </p:spPr>
        <p:style>
          <a:lnRef idx="1">
            <a:schemeClr val="dk1"/>
          </a:lnRef>
          <a:fillRef idx="0">
            <a:schemeClr val="dk1"/>
          </a:fillRef>
          <a:effectRef idx="0">
            <a:schemeClr val="dk1"/>
          </a:effectRef>
          <a:fontRef idx="minor">
            <a:schemeClr val="tx1"/>
          </a:fontRef>
        </p:style>
        <p:txBody>
          <a:bodyPr/>
          <a:lstStyle/>
          <a:p>
            <a:pPr>
              <a:defRPr/>
            </a:pPr>
            <a:endParaRPr lang="en-GB" sz="1800">
              <a:solidFill>
                <a:srgbClr val="000000"/>
              </a:solidFill>
            </a:endParaRPr>
          </a:p>
        </p:txBody>
      </p:sp>
      <p:grpSp>
        <p:nvGrpSpPr>
          <p:cNvPr id="9240" name="Group 6"/>
          <p:cNvGrpSpPr>
            <a:grpSpLocks/>
          </p:cNvGrpSpPr>
          <p:nvPr/>
        </p:nvGrpSpPr>
        <p:grpSpPr bwMode="auto">
          <a:xfrm>
            <a:off x="5532438" y="2592388"/>
            <a:ext cx="1944687" cy="1017587"/>
            <a:chOff x="1927" y="1026"/>
            <a:chExt cx="1225" cy="641"/>
          </a:xfrm>
        </p:grpSpPr>
        <p:sp>
          <p:nvSpPr>
            <p:cNvPr id="9242" name="AutoShape 7"/>
            <p:cNvSpPr>
              <a:spLocks noChangeArrowheads="1"/>
            </p:cNvSpPr>
            <p:nvPr/>
          </p:nvSpPr>
          <p:spPr bwMode="auto">
            <a:xfrm>
              <a:off x="1973" y="1026"/>
              <a:ext cx="1134" cy="63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cs typeface="Arial" charset="0"/>
              </a:endParaRPr>
            </a:p>
          </p:txBody>
        </p:sp>
        <p:sp>
          <p:nvSpPr>
            <p:cNvPr id="9243" name="Text Box 8"/>
            <p:cNvSpPr txBox="1">
              <a:spLocks noChangeArrowheads="1"/>
            </p:cNvSpPr>
            <p:nvPr/>
          </p:nvSpPr>
          <p:spPr bwMode="auto">
            <a:xfrm>
              <a:off x="1927" y="1039"/>
              <a:ext cx="1225"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lnSpc>
                  <a:spcPct val="80000"/>
                </a:lnSpc>
                <a:spcBef>
                  <a:spcPct val="50000"/>
                </a:spcBef>
              </a:pPr>
              <a:r>
                <a:rPr lang="en-GB" sz="1800" dirty="0">
                  <a:solidFill>
                    <a:srgbClr val="0000CC"/>
                  </a:solidFill>
                  <a:latin typeface="Arial" charset="0"/>
                  <a:cs typeface="Arial" charset="0"/>
                </a:rPr>
                <a:t>Task specification</a:t>
              </a:r>
            </a:p>
            <a:p>
              <a:pPr algn="ctr" eaLnBrk="1" hangingPunct="1">
                <a:spcBef>
                  <a:spcPct val="50000"/>
                </a:spcBef>
              </a:pPr>
              <a:r>
                <a:rPr lang="en-GB" sz="1200" dirty="0">
                  <a:solidFill>
                    <a:srgbClr val="000000"/>
                  </a:solidFill>
                  <a:latin typeface="Arial" charset="0"/>
                  <a:cs typeface="Arial" charset="0"/>
                </a:rPr>
                <a:t>(what the pupils are meant to do)</a:t>
              </a:r>
            </a:p>
          </p:txBody>
        </p:sp>
      </p:grpSp>
      <p:grpSp>
        <p:nvGrpSpPr>
          <p:cNvPr id="9" name="Group 8"/>
          <p:cNvGrpSpPr/>
          <p:nvPr/>
        </p:nvGrpSpPr>
        <p:grpSpPr>
          <a:xfrm>
            <a:off x="5532438" y="1008063"/>
            <a:ext cx="1944687" cy="1584325"/>
            <a:chOff x="5532438" y="1008063"/>
            <a:chExt cx="1944687" cy="1584325"/>
          </a:xfrm>
        </p:grpSpPr>
        <p:grpSp>
          <p:nvGrpSpPr>
            <p:cNvPr id="2" name="Group 3"/>
            <p:cNvGrpSpPr>
              <a:grpSpLocks/>
            </p:cNvGrpSpPr>
            <p:nvPr/>
          </p:nvGrpSpPr>
          <p:grpSpPr bwMode="auto">
            <a:xfrm>
              <a:off x="5532438" y="1008063"/>
              <a:ext cx="1944687" cy="1017587"/>
              <a:chOff x="1927" y="1026"/>
              <a:chExt cx="1225" cy="641"/>
            </a:xfrm>
          </p:grpSpPr>
          <p:sp>
            <p:nvSpPr>
              <p:cNvPr id="9247" name="AutoShape 4"/>
              <p:cNvSpPr>
                <a:spLocks noChangeArrowheads="1"/>
              </p:cNvSpPr>
              <p:nvPr/>
            </p:nvSpPr>
            <p:spPr bwMode="auto">
              <a:xfrm>
                <a:off x="1973" y="1026"/>
                <a:ext cx="1134" cy="63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cs typeface="Arial" charset="0"/>
                </a:endParaRPr>
              </a:p>
            </p:txBody>
          </p:sp>
          <p:sp>
            <p:nvSpPr>
              <p:cNvPr id="9248" name="Text Box 5"/>
              <p:cNvSpPr txBox="1">
                <a:spLocks noChangeArrowheads="1"/>
              </p:cNvSpPr>
              <p:nvPr/>
            </p:nvSpPr>
            <p:spPr bwMode="auto">
              <a:xfrm>
                <a:off x="1927" y="1039"/>
                <a:ext cx="1225"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lnSpc>
                    <a:spcPct val="80000"/>
                  </a:lnSpc>
                  <a:spcBef>
                    <a:spcPct val="50000"/>
                  </a:spcBef>
                </a:pPr>
                <a:r>
                  <a:rPr lang="en-GB" sz="1800" dirty="0">
                    <a:solidFill>
                      <a:srgbClr val="0000CC"/>
                    </a:solidFill>
                    <a:latin typeface="Arial" charset="0"/>
                    <a:cs typeface="Arial" charset="0"/>
                  </a:rPr>
                  <a:t>Teacher’s objectives</a:t>
                </a:r>
              </a:p>
              <a:p>
                <a:pPr algn="ctr" eaLnBrk="1" hangingPunct="1">
                  <a:spcBef>
                    <a:spcPct val="50000"/>
                  </a:spcBef>
                </a:pPr>
                <a:r>
                  <a:rPr lang="en-GB" sz="1200" dirty="0">
                    <a:solidFill>
                      <a:srgbClr val="000000"/>
                    </a:solidFill>
                    <a:latin typeface="Arial" charset="0"/>
                    <a:cs typeface="Arial" charset="0"/>
                  </a:rPr>
                  <a:t>(what the pupils are meant to learn)</a:t>
                </a:r>
              </a:p>
            </p:txBody>
          </p:sp>
        </p:grpSp>
        <p:sp>
          <p:nvSpPr>
            <p:cNvPr id="9241" name="Line 61"/>
            <p:cNvSpPr>
              <a:spLocks noChangeShapeType="1"/>
            </p:cNvSpPr>
            <p:nvPr/>
          </p:nvSpPr>
          <p:spPr bwMode="auto">
            <a:xfrm>
              <a:off x="6467476" y="2016125"/>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71"/>
          <p:cNvGrpSpPr>
            <a:grpSpLocks/>
          </p:cNvGrpSpPr>
          <p:nvPr/>
        </p:nvGrpSpPr>
        <p:grpSpPr bwMode="auto">
          <a:xfrm>
            <a:off x="5532438" y="3600450"/>
            <a:ext cx="1944687" cy="1520825"/>
            <a:chOff x="2854325" y="3600450"/>
            <a:chExt cx="1944687" cy="1520826"/>
          </a:xfrm>
        </p:grpSpPr>
        <p:grpSp>
          <p:nvGrpSpPr>
            <p:cNvPr id="9236" name="Group 9"/>
            <p:cNvGrpSpPr>
              <a:grpSpLocks/>
            </p:cNvGrpSpPr>
            <p:nvPr/>
          </p:nvGrpSpPr>
          <p:grpSpPr bwMode="auto">
            <a:xfrm>
              <a:off x="2854325" y="4103688"/>
              <a:ext cx="1944687" cy="1017588"/>
              <a:chOff x="1927" y="1026"/>
              <a:chExt cx="1225" cy="641"/>
            </a:xfrm>
          </p:grpSpPr>
          <p:sp>
            <p:nvSpPr>
              <p:cNvPr id="9238" name="AutoShape 10"/>
              <p:cNvSpPr>
                <a:spLocks noChangeArrowheads="1"/>
              </p:cNvSpPr>
              <p:nvPr/>
            </p:nvSpPr>
            <p:spPr bwMode="auto">
              <a:xfrm>
                <a:off x="1973" y="1026"/>
                <a:ext cx="1134" cy="63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cs typeface="Arial" charset="0"/>
                </a:endParaRPr>
              </a:p>
            </p:txBody>
          </p:sp>
          <p:sp>
            <p:nvSpPr>
              <p:cNvPr id="9239" name="Text Box 11"/>
              <p:cNvSpPr txBox="1">
                <a:spLocks noChangeArrowheads="1"/>
              </p:cNvSpPr>
              <p:nvPr/>
            </p:nvSpPr>
            <p:spPr bwMode="auto">
              <a:xfrm>
                <a:off x="1927" y="1039"/>
                <a:ext cx="1225"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lnSpc>
                    <a:spcPct val="80000"/>
                  </a:lnSpc>
                  <a:spcBef>
                    <a:spcPct val="50000"/>
                  </a:spcBef>
                </a:pPr>
                <a:r>
                  <a:rPr lang="en-GB" sz="1800" dirty="0">
                    <a:solidFill>
                      <a:srgbClr val="0000CC"/>
                    </a:solidFill>
                    <a:latin typeface="Arial" charset="0"/>
                    <a:cs typeface="Arial" charset="0"/>
                  </a:rPr>
                  <a:t>Classroom activities</a:t>
                </a:r>
              </a:p>
              <a:p>
                <a:pPr algn="ctr" eaLnBrk="1" hangingPunct="1">
                  <a:spcBef>
                    <a:spcPct val="50000"/>
                  </a:spcBef>
                </a:pPr>
                <a:r>
                  <a:rPr lang="en-GB" sz="1200" dirty="0">
                    <a:solidFill>
                      <a:srgbClr val="000000"/>
                    </a:solidFill>
                    <a:latin typeface="Arial" charset="0"/>
                    <a:cs typeface="Arial" charset="0"/>
                  </a:rPr>
                  <a:t>(what the pupils actually do)</a:t>
                </a:r>
              </a:p>
            </p:txBody>
          </p:sp>
        </p:grpSp>
        <p:sp>
          <p:nvSpPr>
            <p:cNvPr id="9237" name="Line 62"/>
            <p:cNvSpPr>
              <a:spLocks noChangeShapeType="1"/>
            </p:cNvSpPr>
            <p:nvPr/>
          </p:nvSpPr>
          <p:spPr bwMode="auto">
            <a:xfrm>
              <a:off x="3789363" y="3600450"/>
              <a:ext cx="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8" name="Group 72"/>
          <p:cNvGrpSpPr>
            <a:grpSpLocks/>
          </p:cNvGrpSpPr>
          <p:nvPr/>
        </p:nvGrpSpPr>
        <p:grpSpPr bwMode="auto">
          <a:xfrm>
            <a:off x="5532438" y="5111750"/>
            <a:ext cx="1944687" cy="1522413"/>
            <a:chOff x="2854325" y="5111750"/>
            <a:chExt cx="1944687" cy="1522413"/>
          </a:xfrm>
        </p:grpSpPr>
        <p:grpSp>
          <p:nvGrpSpPr>
            <p:cNvPr id="9232" name="Group 12"/>
            <p:cNvGrpSpPr>
              <a:grpSpLocks/>
            </p:cNvGrpSpPr>
            <p:nvPr/>
          </p:nvGrpSpPr>
          <p:grpSpPr bwMode="auto">
            <a:xfrm>
              <a:off x="2854325" y="5616575"/>
              <a:ext cx="1944687" cy="1017588"/>
              <a:chOff x="1927" y="3385"/>
              <a:chExt cx="1225" cy="641"/>
            </a:xfrm>
          </p:grpSpPr>
          <p:sp>
            <p:nvSpPr>
              <p:cNvPr id="9234" name="AutoShape 13"/>
              <p:cNvSpPr>
                <a:spLocks noChangeArrowheads="1"/>
              </p:cNvSpPr>
              <p:nvPr/>
            </p:nvSpPr>
            <p:spPr bwMode="auto">
              <a:xfrm>
                <a:off x="1973" y="3385"/>
                <a:ext cx="1134" cy="63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cs typeface="Arial" charset="0"/>
                </a:endParaRPr>
              </a:p>
            </p:txBody>
          </p:sp>
          <p:sp>
            <p:nvSpPr>
              <p:cNvPr id="9235" name="Text Box 14"/>
              <p:cNvSpPr txBox="1">
                <a:spLocks noChangeArrowheads="1"/>
              </p:cNvSpPr>
              <p:nvPr/>
            </p:nvSpPr>
            <p:spPr bwMode="auto">
              <a:xfrm>
                <a:off x="1927" y="3398"/>
                <a:ext cx="1225"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lnSpc>
                    <a:spcPct val="80000"/>
                  </a:lnSpc>
                  <a:spcBef>
                    <a:spcPct val="50000"/>
                  </a:spcBef>
                </a:pPr>
                <a:r>
                  <a:rPr lang="en-GB" sz="1800" dirty="0">
                    <a:solidFill>
                      <a:srgbClr val="0000CC"/>
                    </a:solidFill>
                    <a:latin typeface="Arial" charset="0"/>
                    <a:cs typeface="Arial" charset="0"/>
                  </a:rPr>
                  <a:t>Learning outcomes</a:t>
                </a:r>
              </a:p>
              <a:p>
                <a:pPr algn="ctr" eaLnBrk="1" hangingPunct="1">
                  <a:spcBef>
                    <a:spcPct val="50000"/>
                  </a:spcBef>
                </a:pPr>
                <a:r>
                  <a:rPr lang="en-GB" sz="1200" dirty="0">
                    <a:solidFill>
                      <a:srgbClr val="000000"/>
                    </a:solidFill>
                    <a:latin typeface="Arial" charset="0"/>
                    <a:cs typeface="Arial" charset="0"/>
                  </a:rPr>
                  <a:t>(what the pupils actually learn)</a:t>
                </a:r>
              </a:p>
            </p:txBody>
          </p:sp>
        </p:grpSp>
        <p:sp>
          <p:nvSpPr>
            <p:cNvPr id="9233" name="Line 63"/>
            <p:cNvSpPr>
              <a:spLocks noChangeShapeType="1"/>
            </p:cNvSpPr>
            <p:nvPr/>
          </p:nvSpPr>
          <p:spPr bwMode="auto">
            <a:xfrm>
              <a:off x="3789363" y="5111750"/>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4160" name="Text Box 64"/>
          <p:cNvSpPr txBox="1">
            <a:spLocks noChangeArrowheads="1"/>
          </p:cNvSpPr>
          <p:nvPr/>
        </p:nvSpPr>
        <p:spPr bwMode="auto">
          <a:xfrm>
            <a:off x="3106738" y="3527425"/>
            <a:ext cx="142875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en-GB" sz="1600" dirty="0">
                <a:solidFill>
                  <a:srgbClr val="333399"/>
                </a:solidFill>
                <a:latin typeface="Arial" charset="0"/>
                <a:cs typeface="Arial" charset="0"/>
              </a:rPr>
              <a:t>effectiveness</a:t>
            </a:r>
          </a:p>
        </p:txBody>
      </p:sp>
      <p:sp>
        <p:nvSpPr>
          <p:cNvPr id="4161" name="Text Box 65"/>
          <p:cNvSpPr txBox="1">
            <a:spLocks noChangeArrowheads="1"/>
          </p:cNvSpPr>
          <p:nvPr/>
        </p:nvSpPr>
        <p:spPr bwMode="auto">
          <a:xfrm>
            <a:off x="4164013" y="3743325"/>
            <a:ext cx="503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en-GB" sz="1800" dirty="0">
                <a:solidFill>
                  <a:srgbClr val="333399"/>
                </a:solidFill>
                <a:latin typeface="Arial" charset="0"/>
                <a:cs typeface="Arial" charset="0"/>
              </a:rPr>
              <a:t>(1)</a:t>
            </a:r>
          </a:p>
        </p:txBody>
      </p:sp>
      <p:sp>
        <p:nvSpPr>
          <p:cNvPr id="4162" name="Text Box 66"/>
          <p:cNvSpPr txBox="1">
            <a:spLocks noChangeArrowheads="1"/>
          </p:cNvSpPr>
          <p:nvPr/>
        </p:nvSpPr>
        <p:spPr bwMode="auto">
          <a:xfrm>
            <a:off x="3444875" y="3743325"/>
            <a:ext cx="503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pPr>
            <a:r>
              <a:rPr lang="en-GB" sz="1800">
                <a:solidFill>
                  <a:srgbClr val="333399"/>
                </a:solidFill>
                <a:latin typeface="Arial" charset="0"/>
                <a:cs typeface="Arial" charset="0"/>
              </a:rPr>
              <a:t>(2)</a:t>
            </a:r>
          </a:p>
        </p:txBody>
      </p:sp>
      <p:sp>
        <p:nvSpPr>
          <p:cNvPr id="32" name="TextBox 31"/>
          <p:cNvSpPr txBox="1">
            <a:spLocks noChangeArrowheads="1"/>
          </p:cNvSpPr>
          <p:nvPr/>
        </p:nvSpPr>
        <p:spPr bwMode="auto">
          <a:xfrm>
            <a:off x="471488" y="1179513"/>
            <a:ext cx="25368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GB" dirty="0">
                <a:solidFill>
                  <a:srgbClr val="0000CC"/>
                </a:solidFill>
                <a:latin typeface="Arial" charset="0"/>
                <a:cs typeface="Arial" charset="0"/>
              </a:rPr>
              <a:t>‘Effectiveness’, relates to how well the objectives are met.</a:t>
            </a:r>
          </a:p>
        </p:txBody>
      </p:sp>
      <p:sp>
        <p:nvSpPr>
          <p:cNvPr id="5" name="Rectangle 4"/>
          <p:cNvSpPr/>
          <p:nvPr/>
        </p:nvSpPr>
        <p:spPr>
          <a:xfrm>
            <a:off x="258416" y="6488668"/>
            <a:ext cx="9138120" cy="369332"/>
          </a:xfrm>
          <a:prstGeom prst="rect">
            <a:avLst/>
          </a:prstGeom>
        </p:spPr>
        <p:txBody>
          <a:bodyPr wrap="square">
            <a:spAutoFit/>
          </a:bodyPr>
          <a:lstStyle/>
          <a:p>
            <a:r>
              <a:rPr lang="en-GB" b="1" dirty="0">
                <a:solidFill>
                  <a:srgbClr val="002060"/>
                </a:solidFill>
              </a:rPr>
              <a:t>Two-level model of effectiveness (adapted from Millar et al, 1999, p.37) </a:t>
            </a:r>
          </a:p>
        </p:txBody>
      </p:sp>
    </p:spTree>
    <p:extLst>
      <p:ext uri="{BB962C8B-B14F-4D97-AF65-F5344CB8AC3E}">
        <p14:creationId xmlns:p14="http://schemas.microsoft.com/office/powerpoint/2010/main" val="191325358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dissolve">
                                      <p:cBhvr>
                                        <p:cTn id="7" dur="500"/>
                                        <p:tgtEl>
                                          <p:spTgt spid="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240"/>
                                        </p:tgtEl>
                                        <p:attrNameLst>
                                          <p:attrName>style.visibility</p:attrName>
                                        </p:attrNameLst>
                                      </p:cBhvr>
                                      <p:to>
                                        <p:strVal val="visible"/>
                                      </p:to>
                                    </p:set>
                                    <p:animEffect transition="in" filter="randombar(horizontal)">
                                      <p:cBhvr>
                                        <p:cTn id="12" dur="500"/>
                                        <p:tgtEl>
                                          <p:spTgt spid="924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4160"/>
                                        </p:tgtEl>
                                        <p:attrNameLst>
                                          <p:attrName>style.visibility</p:attrName>
                                        </p:attrNameLst>
                                      </p:cBhvr>
                                      <p:to>
                                        <p:strVal val="visible"/>
                                      </p:to>
                                    </p:set>
                                    <p:animEffect transition="in" filter="dissolve">
                                      <p:cBhvr>
                                        <p:cTn id="26" dur="2000"/>
                                        <p:tgtEl>
                                          <p:spTgt spid="416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4161"/>
                                        </p:tgtEl>
                                        <p:attrNameLst>
                                          <p:attrName>style.visibility</p:attrName>
                                        </p:attrNameLst>
                                      </p:cBhvr>
                                      <p:to>
                                        <p:strVal val="visible"/>
                                      </p:to>
                                    </p:set>
                                    <p:animEffect transition="in" filter="dissolve">
                                      <p:cBhvr>
                                        <p:cTn id="31" dur="500"/>
                                        <p:tgtEl>
                                          <p:spTgt spid="416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4" presetClass="entr" presetSubtype="1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randombar(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dissolv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117"/>
                                        </p:tgtEl>
                                        <p:attrNameLst>
                                          <p:attrName>style.visibility</p:attrName>
                                        </p:attrNameLst>
                                      </p:cBhvr>
                                      <p:to>
                                        <p:strVal val="visible"/>
                                      </p:to>
                                    </p:set>
                                    <p:animEffect transition="in" filter="dissolve">
                                      <p:cBhvr>
                                        <p:cTn id="46" dur="500"/>
                                        <p:tgtEl>
                                          <p:spTgt spid="4117"/>
                                        </p:tgtEl>
                                      </p:cBhvr>
                                    </p:animEffect>
                                  </p:childTnLst>
                                </p:cTn>
                              </p:par>
                              <p:par>
                                <p:cTn id="47" presetID="9" presetClass="entr" presetSubtype="0" fill="hold" nodeType="withEffect">
                                  <p:stCondLst>
                                    <p:cond delay="0"/>
                                  </p:stCondLst>
                                  <p:childTnLst>
                                    <p:set>
                                      <p:cBhvr>
                                        <p:cTn id="48" dur="1" fill="hold">
                                          <p:stCondLst>
                                            <p:cond delay="0"/>
                                          </p:stCondLst>
                                        </p:cTn>
                                        <p:tgtEl>
                                          <p:spTgt spid="4127"/>
                                        </p:tgtEl>
                                        <p:attrNameLst>
                                          <p:attrName>style.visibility</p:attrName>
                                        </p:attrNameLst>
                                      </p:cBhvr>
                                      <p:to>
                                        <p:strVal val="visible"/>
                                      </p:to>
                                    </p:set>
                                    <p:animEffect transition="in" filter="dissolve">
                                      <p:cBhvr>
                                        <p:cTn id="49" dur="500"/>
                                        <p:tgtEl>
                                          <p:spTgt spid="4127"/>
                                        </p:tgtEl>
                                      </p:cBhvr>
                                    </p:animEffect>
                                  </p:childTnLst>
                                </p:cTn>
                              </p:par>
                              <p:par>
                                <p:cTn id="50" presetID="9" presetClass="entr" presetSubtype="0" fill="hold" nodeType="withEffect">
                                  <p:stCondLst>
                                    <p:cond delay="0"/>
                                  </p:stCondLst>
                                  <p:childTnLst>
                                    <p:set>
                                      <p:cBhvr>
                                        <p:cTn id="51" dur="1" fill="hold">
                                          <p:stCondLst>
                                            <p:cond delay="0"/>
                                          </p:stCondLst>
                                        </p:cTn>
                                        <p:tgtEl>
                                          <p:spTgt spid="4128"/>
                                        </p:tgtEl>
                                        <p:attrNameLst>
                                          <p:attrName>style.visibility</p:attrName>
                                        </p:attrNameLst>
                                      </p:cBhvr>
                                      <p:to>
                                        <p:strVal val="visible"/>
                                      </p:to>
                                    </p:set>
                                    <p:animEffect transition="in" filter="dissolve">
                                      <p:cBhvr>
                                        <p:cTn id="52" dur="500"/>
                                        <p:tgtEl>
                                          <p:spTgt spid="4128"/>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118"/>
                                        </p:tgtEl>
                                        <p:attrNameLst>
                                          <p:attrName>style.visibility</p:attrName>
                                        </p:attrNameLst>
                                      </p:cBhvr>
                                      <p:to>
                                        <p:strVal val="visible"/>
                                      </p:to>
                                    </p:set>
                                    <p:animEffect transition="in" filter="dissolve">
                                      <p:cBhvr>
                                        <p:cTn id="55" dur="500"/>
                                        <p:tgtEl>
                                          <p:spTgt spid="4118"/>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162"/>
                                        </p:tgtEl>
                                        <p:attrNameLst>
                                          <p:attrName>style.visibility</p:attrName>
                                        </p:attrNameLst>
                                      </p:cBhvr>
                                      <p:to>
                                        <p:strVal val="visible"/>
                                      </p:to>
                                    </p:set>
                                    <p:animEffect transition="in" filter="dissolve">
                                      <p:cBhvr>
                                        <p:cTn id="58" dur="500"/>
                                        <p:tgtEl>
                                          <p:spTgt spid="416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7" grpId="0" animBg="1"/>
      <p:bldP spid="4118" grpId="0" animBg="1"/>
      <p:bldP spid="4160" grpId="0" animBg="1"/>
      <p:bldP spid="4161" grpId="0"/>
      <p:bldP spid="416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96888" y="376238"/>
            <a:ext cx="7961312" cy="868362"/>
          </a:xfrm>
        </p:spPr>
        <p:txBody>
          <a:bodyPr/>
          <a:lstStyle/>
          <a:p>
            <a:pPr eaLnBrk="1" hangingPunct="1"/>
            <a:r>
              <a:rPr lang="en-GB" sz="4000" dirty="0"/>
              <a:t>Effectiveness of a practical activity</a:t>
            </a:r>
          </a:p>
        </p:txBody>
      </p:sp>
      <p:graphicFrame>
        <p:nvGraphicFramePr>
          <p:cNvPr id="120876" name="Group 44"/>
          <p:cNvGraphicFramePr>
            <a:graphicFrameLocks noGrp="1"/>
          </p:cNvGraphicFramePr>
          <p:nvPr>
            <p:ph type="tbl" idx="1"/>
            <p:extLst>
              <p:ext uri="{D42A27DB-BD31-4B8C-83A1-F6EECF244321}">
                <p14:modId xmlns:p14="http://schemas.microsoft.com/office/powerpoint/2010/main" val="2814939167"/>
              </p:ext>
            </p:extLst>
          </p:nvPr>
        </p:nvGraphicFramePr>
        <p:xfrm>
          <a:off x="550863" y="1852613"/>
          <a:ext cx="7907337" cy="3771964"/>
        </p:xfrm>
        <a:graphic>
          <a:graphicData uri="http://schemas.openxmlformats.org/drawingml/2006/table">
            <a:tbl>
              <a:tblPr/>
              <a:tblGrid>
                <a:gridCol w="2725737">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99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chemeClr val="tx1"/>
                          </a:solidFill>
                          <a:effectLst/>
                          <a:latin typeface="Arial" charset="0"/>
                          <a:cs typeface="Times New Roman" pitchFamily="18" charset="0"/>
                        </a:rPr>
                        <a:t>Effective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Times New Roman" pitchFamily="18" charset="0"/>
                        </a:rPr>
                        <a:t>in the domain of objects and observables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Arial" charset="0"/>
                          <a:cs typeface="Times New Roman" pitchFamily="18" charset="0"/>
                        </a:rPr>
                        <a:t>in the domain of ideas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charset="0"/>
                          <a:cs typeface="Times New Roman" pitchFamily="18" charset="0"/>
                        </a:rPr>
                        <a:t>at level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kern="1200" cap="none" normalizeH="0" baseline="0" dirty="0">
                          <a:ln>
                            <a:noFill/>
                          </a:ln>
                          <a:solidFill>
                            <a:srgbClr val="FF0000"/>
                          </a:solidFill>
                          <a:effectLst/>
                          <a:latin typeface="Arial" charset="0"/>
                          <a:ea typeface="+mn-ea"/>
                          <a:cs typeface="Times New Roman" pitchFamily="18" charset="0"/>
                        </a:rPr>
                        <a:t>(While they carry out the practical task)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GB" sz="1600" kern="1200" dirty="0">
                          <a:solidFill>
                            <a:srgbClr val="0000CC"/>
                          </a:solidFill>
                          <a:latin typeface="Arial" charset="0"/>
                          <a:ea typeface="+mn-ea"/>
                          <a:cs typeface="Arial" charset="0"/>
                        </a:rPr>
                        <a:t>What I want pupils to do in the task..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00B0F0"/>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cs typeface="Times New Roman" pitchFamily="18" charset="0"/>
                        </a:rPr>
                        <a:t>Can they do this?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GB" sz="1600" kern="1200" dirty="0">
                          <a:solidFill>
                            <a:srgbClr val="0000CC"/>
                          </a:solidFill>
                          <a:latin typeface="Arial" charset="0"/>
                          <a:ea typeface="+mn-ea"/>
                          <a:cs typeface="Arial" charset="0"/>
                        </a:rPr>
                        <a:t>What concepts/ideas I want pupils to think about during the task….</a:t>
                      </a:r>
                    </a:p>
                    <a:p>
                      <a:pPr marL="0" marR="0" lvl="0" indent="0" algn="l" defTabSz="914400" rtl="0" eaLnBrk="1" fontAlgn="base" latinLnBrk="0" hangingPunct="1">
                        <a:lnSpc>
                          <a:spcPct val="100000"/>
                        </a:lnSpc>
                        <a:spcBef>
                          <a:spcPct val="20000"/>
                        </a:spcBef>
                        <a:spcAft>
                          <a:spcPct val="0"/>
                        </a:spcAft>
                        <a:buClrTx/>
                        <a:buSzTx/>
                        <a:buFontTx/>
                        <a:buNone/>
                        <a:tabLst/>
                      </a:pPr>
                      <a:endParaRPr lang="en-GB" sz="1600" kern="1200" dirty="0">
                        <a:solidFill>
                          <a:srgbClr val="0000CC"/>
                        </a:solidFill>
                        <a:latin typeface="Arial" charset="0"/>
                        <a:ea typeface="+mn-ea"/>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cs typeface="Times New Roman" pitchFamily="18" charset="0"/>
                        </a:rPr>
                        <a:t>Are they doing this?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charset="0"/>
                          <a:cs typeface="Times New Roman" pitchFamily="18" charset="0"/>
                        </a:rPr>
                        <a:t>at level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kern="1200" cap="none" normalizeH="0" baseline="0" dirty="0">
                          <a:ln>
                            <a:noFill/>
                          </a:ln>
                          <a:solidFill>
                            <a:srgbClr val="FF0000"/>
                          </a:solidFill>
                          <a:effectLst/>
                          <a:latin typeface="Arial" charset="0"/>
                          <a:ea typeface="+mn-ea"/>
                          <a:cs typeface="Times New Roman" pitchFamily="18" charset="0"/>
                        </a:rPr>
                        <a:t>(post-practical)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GB" sz="1600" kern="1200" dirty="0">
                          <a:solidFill>
                            <a:srgbClr val="0000CC"/>
                          </a:solidFill>
                          <a:latin typeface="Arial" charset="0"/>
                          <a:ea typeface="+mn-ea"/>
                          <a:cs typeface="Arial" charset="0"/>
                        </a:rPr>
                        <a:t>Can pupils later recall what they did in the task?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00B0F0"/>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cs typeface="Times New Roman" pitchFamily="18" charset="0"/>
                        </a:rPr>
                        <a:t>Do they do this?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GB" sz="1600" kern="1200" dirty="0">
                          <a:solidFill>
                            <a:srgbClr val="0000CC"/>
                          </a:solidFill>
                          <a:latin typeface="Arial" charset="0"/>
                          <a:ea typeface="+mn-ea"/>
                          <a:cs typeface="Arial" charset="0"/>
                        </a:rPr>
                        <a:t>Do pupils later show understanding of the ideas the task meant to help them learn…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charset="0"/>
                          <a:cs typeface="Times New Roman" pitchFamily="18" charset="0"/>
                        </a:rPr>
                        <a:t>Do they do this? </a:t>
                      </a:r>
                      <a:endParaRPr kumimoji="0" lang="en-GB" sz="2800" b="0" i="0" u="none" strike="noStrike" cap="none" normalizeH="0" baseline="0" dirty="0">
                        <a:ln>
                          <a:noFill/>
                        </a:ln>
                        <a:solidFill>
                          <a:srgbClr val="FF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Rectangle 1"/>
          <p:cNvSpPr/>
          <p:nvPr/>
        </p:nvSpPr>
        <p:spPr>
          <a:xfrm>
            <a:off x="4139952" y="1196752"/>
            <a:ext cx="4536504" cy="523220"/>
          </a:xfrm>
          <a:prstGeom prst="rect">
            <a:avLst/>
          </a:prstGeom>
        </p:spPr>
        <p:txBody>
          <a:bodyPr wrap="square">
            <a:spAutoFit/>
          </a:bodyPr>
          <a:lstStyle/>
          <a:p>
            <a:r>
              <a:rPr lang="en-GB" sz="2800" dirty="0">
                <a:solidFill>
                  <a:srgbClr val="FF0000"/>
                </a:solidFill>
              </a:rPr>
              <a:t>2x 2 effectiveness matrix</a:t>
            </a:r>
          </a:p>
        </p:txBody>
      </p:sp>
      <p:sp>
        <p:nvSpPr>
          <p:cNvPr id="3" name="Rectangle 2"/>
          <p:cNvSpPr/>
          <p:nvPr/>
        </p:nvSpPr>
        <p:spPr>
          <a:xfrm>
            <a:off x="107504" y="5934670"/>
            <a:ext cx="8712968" cy="923330"/>
          </a:xfrm>
          <a:prstGeom prst="rect">
            <a:avLst/>
          </a:prstGeom>
        </p:spPr>
        <p:txBody>
          <a:bodyPr wrap="square">
            <a:spAutoFit/>
          </a:bodyPr>
          <a:lstStyle/>
          <a:p>
            <a:r>
              <a:rPr lang="en-GB" dirty="0"/>
              <a:t>2x 2 effectiveness matrix :Analytical framework for considering the effectiveness of a practical task (adapted from Abrahams and Millar, 2008, p.1949)</a:t>
            </a:r>
          </a:p>
          <a:p>
            <a:endParaRPr lang="en-GB" dirty="0"/>
          </a:p>
        </p:txBody>
      </p:sp>
    </p:spTree>
    <p:extLst>
      <p:ext uri="{BB962C8B-B14F-4D97-AF65-F5344CB8AC3E}">
        <p14:creationId xmlns:p14="http://schemas.microsoft.com/office/powerpoint/2010/main" val="388124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GB" dirty="0">
                <a:solidFill>
                  <a:srgbClr val="002060"/>
                </a:solidFill>
                <a:ea typeface="Calibri"/>
              </a:rPr>
              <a:t>Previous research findings(Abrahams &amp; Millar, 2008) have highlighted the </a:t>
            </a:r>
            <a:r>
              <a:rPr lang="en-GB" dirty="0">
                <a:solidFill>
                  <a:srgbClr val="FF0000"/>
                </a:solidFill>
                <a:ea typeface="Calibri"/>
              </a:rPr>
              <a:t>ineffectiveness</a:t>
            </a:r>
            <a:r>
              <a:rPr lang="en-GB" dirty="0">
                <a:solidFill>
                  <a:srgbClr val="002060"/>
                </a:solidFill>
                <a:ea typeface="Calibri"/>
              </a:rPr>
              <a:t> of practical work in the </a:t>
            </a:r>
            <a:r>
              <a:rPr lang="en-GB" dirty="0">
                <a:solidFill>
                  <a:srgbClr val="FF0000"/>
                </a:solidFill>
                <a:ea typeface="Calibri"/>
              </a:rPr>
              <a:t>domain of ideas</a:t>
            </a:r>
            <a:r>
              <a:rPr lang="en-GB" dirty="0">
                <a:solidFill>
                  <a:srgbClr val="002060"/>
                </a:solidFill>
                <a:ea typeface="Calibri"/>
              </a:rPr>
              <a:t>. </a:t>
            </a:r>
            <a:endParaRPr lang="en-GB" dirty="0">
              <a:solidFill>
                <a:srgbClr val="002060"/>
              </a:solidFill>
            </a:endParaRPr>
          </a:p>
        </p:txBody>
      </p:sp>
    </p:spTree>
    <p:extLst>
      <p:ext uri="{BB962C8B-B14F-4D97-AF65-F5344CB8AC3E}">
        <p14:creationId xmlns:p14="http://schemas.microsoft.com/office/powerpoint/2010/main" val="15991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lstStyle/>
          <a:p>
            <a:pPr>
              <a:lnSpc>
                <a:spcPct val="150000"/>
              </a:lnSpc>
            </a:pPr>
            <a:r>
              <a:rPr lang="en-GB" dirty="0">
                <a:solidFill>
                  <a:srgbClr val="002060"/>
                </a:solidFill>
              </a:rPr>
              <a:t>The practical work that teachers opt to do is influenced by the </a:t>
            </a:r>
            <a:r>
              <a:rPr lang="en-GB" dirty="0">
                <a:solidFill>
                  <a:srgbClr val="FF0000"/>
                </a:solidFill>
              </a:rPr>
              <a:t>science curriculum </a:t>
            </a:r>
            <a:r>
              <a:rPr lang="en-GB" dirty="0">
                <a:solidFill>
                  <a:srgbClr val="002060"/>
                </a:solidFill>
              </a:rPr>
              <a:t>particularly by the  </a:t>
            </a:r>
            <a:r>
              <a:rPr lang="en-GB" dirty="0">
                <a:solidFill>
                  <a:srgbClr val="FF0000"/>
                </a:solidFill>
              </a:rPr>
              <a:t>method of assessment of the practical work</a:t>
            </a:r>
            <a:r>
              <a:rPr lang="en-GB" dirty="0">
                <a:solidFill>
                  <a:srgbClr val="002060"/>
                </a:solidFill>
              </a:rPr>
              <a:t>, as highlighted in the studies on practical work (Abrahams and Reiss, 2012) and in the assessment of science education (Bernholt, Neumann and Nentwig, 2012).</a:t>
            </a:r>
          </a:p>
        </p:txBody>
      </p:sp>
    </p:spTree>
    <p:extLst>
      <p:ext uri="{BB962C8B-B14F-4D97-AF65-F5344CB8AC3E}">
        <p14:creationId xmlns:p14="http://schemas.microsoft.com/office/powerpoint/2010/main" val="23980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lstStyle/>
          <a:p>
            <a:pPr marL="0" indent="0" fontAlgn="auto">
              <a:lnSpc>
                <a:spcPct val="200000"/>
              </a:lnSpc>
              <a:spcBef>
                <a:spcPts val="0"/>
              </a:spcBef>
              <a:spcAft>
                <a:spcPts val="0"/>
              </a:spcAft>
              <a:buNone/>
              <a:defRPr/>
            </a:pPr>
            <a:r>
              <a:rPr lang="en-GB" dirty="0">
                <a:solidFill>
                  <a:srgbClr val="002060"/>
                </a:solidFill>
                <a:ea typeface="Calibri"/>
              </a:rPr>
              <a:t>The new GCSE science curriculum has removed the internal assessment of practical work in the schools but the exam papers will include </a:t>
            </a:r>
            <a:r>
              <a:rPr lang="en-GB" dirty="0">
                <a:solidFill>
                  <a:srgbClr val="FF0000"/>
                </a:solidFill>
                <a:ea typeface="Calibri"/>
              </a:rPr>
              <a:t>15% worth questions </a:t>
            </a:r>
            <a:r>
              <a:rPr lang="en-GB" dirty="0">
                <a:solidFill>
                  <a:srgbClr val="002060"/>
                </a:solidFill>
                <a:ea typeface="Calibri"/>
              </a:rPr>
              <a:t>on understanding of practical work in both domains. </a:t>
            </a:r>
            <a:endParaRPr lang="en-GB" dirty="0">
              <a:solidFill>
                <a:srgbClr val="002060"/>
              </a:solidFill>
              <a:latin typeface="Times New Roman"/>
              <a:ea typeface="Times New Roman"/>
            </a:endParaRPr>
          </a:p>
        </p:txBody>
      </p:sp>
    </p:spTree>
    <p:extLst>
      <p:ext uri="{BB962C8B-B14F-4D97-AF65-F5344CB8AC3E}">
        <p14:creationId xmlns:p14="http://schemas.microsoft.com/office/powerpoint/2010/main" val="425088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928992" cy="4525963"/>
          </a:xfrm>
        </p:spPr>
        <p:txBody>
          <a:bodyPr/>
          <a:lstStyle/>
          <a:p>
            <a:pPr marL="0" indent="0">
              <a:buNone/>
            </a:pPr>
            <a:r>
              <a:rPr lang="en-GB" sz="2800" b="1" dirty="0">
                <a:solidFill>
                  <a:srgbClr val="FF0000"/>
                </a:solidFill>
                <a:ea typeface="Calibri"/>
              </a:rPr>
              <a:t>There are concerns</a:t>
            </a:r>
            <a:r>
              <a:rPr lang="en-GB" sz="2800" dirty="0">
                <a:solidFill>
                  <a:srgbClr val="FF0000"/>
                </a:solidFill>
                <a:ea typeface="Calibri"/>
              </a:rPr>
              <a:t>..</a:t>
            </a:r>
            <a:endParaRPr lang="en-GB" sz="2800" dirty="0">
              <a:solidFill>
                <a:srgbClr val="002060"/>
              </a:solidFill>
              <a:ea typeface="Calibri"/>
            </a:endParaRPr>
          </a:p>
          <a:p>
            <a:r>
              <a:rPr lang="en-GB" sz="2800" dirty="0">
                <a:solidFill>
                  <a:srgbClr val="002060"/>
                </a:solidFill>
                <a:ea typeface="Calibri"/>
              </a:rPr>
              <a:t>..that schools will </a:t>
            </a:r>
            <a:r>
              <a:rPr lang="en-GB" sz="2800" b="1" dirty="0">
                <a:solidFill>
                  <a:srgbClr val="002060"/>
                </a:solidFill>
                <a:ea typeface="Calibri"/>
              </a:rPr>
              <a:t>reduce funding </a:t>
            </a:r>
            <a:r>
              <a:rPr lang="en-GB" sz="2800" dirty="0">
                <a:solidFill>
                  <a:srgbClr val="002060"/>
                </a:solidFill>
                <a:ea typeface="Calibri"/>
              </a:rPr>
              <a:t>for practical work in school (Gatsby Charitable Foundation, the Nuffield Foundation and the Wellcome Trust Consultation Response, 2015). </a:t>
            </a:r>
          </a:p>
          <a:p>
            <a:r>
              <a:rPr lang="en-GB" sz="2800" dirty="0">
                <a:solidFill>
                  <a:srgbClr val="002060"/>
                </a:solidFill>
                <a:ea typeface="Calibri"/>
              </a:rPr>
              <a:t>..that students will be shown demonstrations or watch videos of the practical at a fraction of the cost, resulting in </a:t>
            </a:r>
            <a:r>
              <a:rPr lang="en-GB" sz="2800" b="1" dirty="0">
                <a:solidFill>
                  <a:srgbClr val="002060"/>
                </a:solidFill>
                <a:ea typeface="Calibri"/>
              </a:rPr>
              <a:t>weaker</a:t>
            </a:r>
            <a:r>
              <a:rPr lang="en-GB" sz="2800" dirty="0">
                <a:solidFill>
                  <a:srgbClr val="002060"/>
                </a:solidFill>
                <a:ea typeface="Calibri"/>
              </a:rPr>
              <a:t> </a:t>
            </a:r>
            <a:r>
              <a:rPr lang="en-GB" sz="2800" b="1" dirty="0">
                <a:solidFill>
                  <a:srgbClr val="002060"/>
                </a:solidFill>
                <a:ea typeface="Calibri"/>
              </a:rPr>
              <a:t>manipulative skills </a:t>
            </a:r>
            <a:r>
              <a:rPr lang="en-GB" sz="2800" dirty="0">
                <a:solidFill>
                  <a:srgbClr val="002060"/>
                </a:solidFill>
                <a:ea typeface="Calibri"/>
              </a:rPr>
              <a:t>gained by students.  </a:t>
            </a:r>
          </a:p>
          <a:p>
            <a:r>
              <a:rPr lang="en-GB" sz="2800" dirty="0">
                <a:solidFill>
                  <a:srgbClr val="002060"/>
                </a:solidFill>
                <a:ea typeface="Calibri"/>
              </a:rPr>
              <a:t>..that universities already struggle with the </a:t>
            </a:r>
            <a:r>
              <a:rPr lang="en-GB" sz="2800" b="1" dirty="0">
                <a:solidFill>
                  <a:srgbClr val="002060"/>
                </a:solidFill>
                <a:ea typeface="Calibri"/>
              </a:rPr>
              <a:t>weak practical skills of their first year students</a:t>
            </a:r>
            <a:r>
              <a:rPr lang="en-GB" sz="2800" dirty="0">
                <a:solidFill>
                  <a:srgbClr val="002060"/>
                </a:solidFill>
                <a:ea typeface="Calibri"/>
              </a:rPr>
              <a:t> (Grant, 2011) and 39% of businesses say they had difficulty in recruiting staff with good STEM skills (CBI, 2014). </a:t>
            </a:r>
          </a:p>
        </p:txBody>
      </p:sp>
    </p:spTree>
    <p:extLst>
      <p:ext uri="{BB962C8B-B14F-4D97-AF65-F5344CB8AC3E}">
        <p14:creationId xmlns:p14="http://schemas.microsoft.com/office/powerpoint/2010/main" val="275498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Education">
      <a:dk1>
        <a:srgbClr val="6C0633"/>
      </a:dk1>
      <a:lt1>
        <a:srgbClr val="FFFFFF"/>
      </a:lt1>
      <a:dk2>
        <a:srgbClr val="EE1F60"/>
      </a:dk2>
      <a:lt2>
        <a:srgbClr val="FFFFFF"/>
      </a:lt2>
      <a:accent1>
        <a:srgbClr val="F6A6B8"/>
      </a:accent1>
      <a:accent2>
        <a:srgbClr val="C0504D"/>
      </a:accent2>
      <a:accent3>
        <a:srgbClr val="9BBB59"/>
      </a:accent3>
      <a:accent4>
        <a:srgbClr val="8064A2"/>
      </a:accent4>
      <a:accent5>
        <a:srgbClr val="4BACC6"/>
      </a:accent5>
      <a:accent6>
        <a:srgbClr val="F79646"/>
      </a:accent6>
      <a:hlink>
        <a:srgbClr val="005058"/>
      </a:hlink>
      <a:folHlink>
        <a:srgbClr val="005058"/>
      </a:folHlink>
    </a:clrScheme>
    <a:fontScheme name="U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TotalTime>
  <Words>1236</Words>
  <Application>Microsoft Office PowerPoint</Application>
  <PresentationFormat>On-screen Show (4:3)</PresentationFormat>
  <Paragraphs>128</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Quattrocento Sans</vt:lpstr>
      <vt:lpstr>Times New Roman</vt:lpstr>
      <vt:lpstr>1_Office Theme</vt:lpstr>
      <vt:lpstr>PowerPoint Presentation</vt:lpstr>
      <vt:lpstr>   What is meant by ‘effectiveness of practical work’?  </vt:lpstr>
      <vt:lpstr>Purpose of practical work?</vt:lpstr>
      <vt:lpstr>What is ‘effectiveness’? </vt:lpstr>
      <vt:lpstr>Effectiveness of a practical activity</vt:lpstr>
      <vt:lpstr>PowerPoint Presentation</vt:lpstr>
      <vt:lpstr>PowerPoint Presentation</vt:lpstr>
      <vt:lpstr>PowerPoint Presentation</vt:lpstr>
      <vt:lpstr>PowerPoint Presentation</vt:lpstr>
      <vt:lpstr>PowerPoint Presentation</vt:lpstr>
      <vt:lpstr>PowerPoint Presentation</vt:lpstr>
      <vt:lpstr>Research methods:</vt:lpstr>
      <vt:lpstr>PowerPoint Presentation</vt:lpstr>
      <vt:lpstr>Initial findings  </vt:lpstr>
      <vt:lpstr>References </vt:lpstr>
    </vt:vector>
  </TitlesOfParts>
  <Company>London Borough of Redbridge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effectiveness of practical work-             re-thinking about the associated manipulative skills as well as the underpinning scientific concepts?</dc:title>
  <dc:creator>public_access</dc:creator>
  <cp:lastModifiedBy>Sheeba Viswarajan</cp:lastModifiedBy>
  <cp:revision>73</cp:revision>
  <cp:lastPrinted>2018-06-19T05:24:43Z</cp:lastPrinted>
  <dcterms:created xsi:type="dcterms:W3CDTF">2018-01-26T14:59:08Z</dcterms:created>
  <dcterms:modified xsi:type="dcterms:W3CDTF">2019-05-06T08:03:49Z</dcterms:modified>
</cp:coreProperties>
</file>