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9"/>
  </p:notesMasterIdLst>
  <p:handoutMasterIdLst>
    <p:handoutMasterId r:id="rId40"/>
  </p:handoutMasterIdLst>
  <p:sldIdLst>
    <p:sldId id="427" r:id="rId2"/>
    <p:sldId id="573" r:id="rId3"/>
    <p:sldId id="546" r:id="rId4"/>
    <p:sldId id="569" r:id="rId5"/>
    <p:sldId id="578" r:id="rId6"/>
    <p:sldId id="552" r:id="rId7"/>
    <p:sldId id="553" r:id="rId8"/>
    <p:sldId id="565" r:id="rId9"/>
    <p:sldId id="479" r:id="rId10"/>
    <p:sldId id="561" r:id="rId11"/>
    <p:sldId id="570" r:id="rId12"/>
    <p:sldId id="549" r:id="rId13"/>
    <p:sldId id="554" r:id="rId14"/>
    <p:sldId id="555" r:id="rId15"/>
    <p:sldId id="548" r:id="rId16"/>
    <p:sldId id="559" r:id="rId17"/>
    <p:sldId id="560" r:id="rId18"/>
    <p:sldId id="577" r:id="rId19"/>
    <p:sldId id="575" r:id="rId20"/>
    <p:sldId id="574" r:id="rId21"/>
    <p:sldId id="571" r:id="rId22"/>
    <p:sldId id="576" r:id="rId23"/>
    <p:sldId id="579" r:id="rId24"/>
    <p:sldId id="580" r:id="rId25"/>
    <p:sldId id="543" r:id="rId26"/>
    <p:sldId id="540" r:id="rId27"/>
    <p:sldId id="567" r:id="rId28"/>
    <p:sldId id="566" r:id="rId29"/>
    <p:sldId id="564" r:id="rId30"/>
    <p:sldId id="544" r:id="rId31"/>
    <p:sldId id="572" r:id="rId32"/>
    <p:sldId id="541" r:id="rId33"/>
    <p:sldId id="537" r:id="rId34"/>
    <p:sldId id="539" r:id="rId35"/>
    <p:sldId id="556" r:id="rId36"/>
    <p:sldId id="538" r:id="rId37"/>
    <p:sldId id="535" r:id="rId38"/>
  </p:sldIdLst>
  <p:sldSz cx="12192000" cy="6858000"/>
  <p:notesSz cx="6858000" cy="9144000"/>
  <p:custDataLst>
    <p:tags r:id="rId41"/>
  </p:custDataLst>
  <p:defaultTextStyle>
    <a:defPPr>
      <a:defRPr lang="en-GB"/>
    </a:defPPr>
    <a:lvl1pPr algn="l" rtl="0" fontAlgn="base">
      <a:spcBef>
        <a:spcPct val="0"/>
      </a:spcBef>
      <a:spcAft>
        <a:spcPct val="0"/>
      </a:spcAft>
      <a:defRPr sz="2800" kern="1200">
        <a:solidFill>
          <a:srgbClr val="004D75"/>
        </a:solidFill>
        <a:latin typeface="Verdana" pitchFamily="34" charset="0"/>
        <a:ea typeface="+mn-ea"/>
        <a:cs typeface="Arial" charset="0"/>
      </a:defRPr>
    </a:lvl1pPr>
    <a:lvl2pPr marL="457200" algn="l" rtl="0" fontAlgn="base">
      <a:spcBef>
        <a:spcPct val="0"/>
      </a:spcBef>
      <a:spcAft>
        <a:spcPct val="0"/>
      </a:spcAft>
      <a:defRPr sz="2800" kern="1200">
        <a:solidFill>
          <a:srgbClr val="004D75"/>
        </a:solidFill>
        <a:latin typeface="Verdana" pitchFamily="34" charset="0"/>
        <a:ea typeface="+mn-ea"/>
        <a:cs typeface="Arial" charset="0"/>
      </a:defRPr>
    </a:lvl2pPr>
    <a:lvl3pPr marL="914400" algn="l" rtl="0" fontAlgn="base">
      <a:spcBef>
        <a:spcPct val="0"/>
      </a:spcBef>
      <a:spcAft>
        <a:spcPct val="0"/>
      </a:spcAft>
      <a:defRPr sz="2800" kern="1200">
        <a:solidFill>
          <a:srgbClr val="004D75"/>
        </a:solidFill>
        <a:latin typeface="Verdana" pitchFamily="34" charset="0"/>
        <a:ea typeface="+mn-ea"/>
        <a:cs typeface="Arial" charset="0"/>
      </a:defRPr>
    </a:lvl3pPr>
    <a:lvl4pPr marL="1371600" algn="l" rtl="0" fontAlgn="base">
      <a:spcBef>
        <a:spcPct val="0"/>
      </a:spcBef>
      <a:spcAft>
        <a:spcPct val="0"/>
      </a:spcAft>
      <a:defRPr sz="2800" kern="1200">
        <a:solidFill>
          <a:srgbClr val="004D75"/>
        </a:solidFill>
        <a:latin typeface="Verdana" pitchFamily="34" charset="0"/>
        <a:ea typeface="+mn-ea"/>
        <a:cs typeface="Arial" charset="0"/>
      </a:defRPr>
    </a:lvl4pPr>
    <a:lvl5pPr marL="1828800" algn="l" rtl="0" fontAlgn="base">
      <a:spcBef>
        <a:spcPct val="0"/>
      </a:spcBef>
      <a:spcAft>
        <a:spcPct val="0"/>
      </a:spcAft>
      <a:defRPr sz="2800" kern="1200">
        <a:solidFill>
          <a:srgbClr val="004D75"/>
        </a:solidFill>
        <a:latin typeface="Verdana" pitchFamily="34" charset="0"/>
        <a:ea typeface="+mn-ea"/>
        <a:cs typeface="Arial" charset="0"/>
      </a:defRPr>
    </a:lvl5pPr>
    <a:lvl6pPr marL="2286000" algn="l" defTabSz="914400" rtl="0" eaLnBrk="1" latinLnBrk="0" hangingPunct="1">
      <a:defRPr sz="2800" kern="1200">
        <a:solidFill>
          <a:srgbClr val="004D75"/>
        </a:solidFill>
        <a:latin typeface="Verdana" pitchFamily="34" charset="0"/>
        <a:ea typeface="+mn-ea"/>
        <a:cs typeface="Arial" charset="0"/>
      </a:defRPr>
    </a:lvl6pPr>
    <a:lvl7pPr marL="2743200" algn="l" defTabSz="914400" rtl="0" eaLnBrk="1" latinLnBrk="0" hangingPunct="1">
      <a:defRPr sz="2800" kern="1200">
        <a:solidFill>
          <a:srgbClr val="004D75"/>
        </a:solidFill>
        <a:latin typeface="Verdana" pitchFamily="34" charset="0"/>
        <a:ea typeface="+mn-ea"/>
        <a:cs typeface="Arial" charset="0"/>
      </a:defRPr>
    </a:lvl7pPr>
    <a:lvl8pPr marL="3200400" algn="l" defTabSz="914400" rtl="0" eaLnBrk="1" latinLnBrk="0" hangingPunct="1">
      <a:defRPr sz="2800" kern="1200">
        <a:solidFill>
          <a:srgbClr val="004D75"/>
        </a:solidFill>
        <a:latin typeface="Verdana" pitchFamily="34" charset="0"/>
        <a:ea typeface="+mn-ea"/>
        <a:cs typeface="Arial" charset="0"/>
      </a:defRPr>
    </a:lvl8pPr>
    <a:lvl9pPr marL="3657600" algn="l" defTabSz="914400" rtl="0" eaLnBrk="1" latinLnBrk="0" hangingPunct="1">
      <a:defRPr sz="2800" kern="1200">
        <a:solidFill>
          <a:srgbClr val="004D75"/>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799"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572" userDrawn="1">
          <p15:clr>
            <a:srgbClr val="A4A3A4"/>
          </p15:clr>
        </p15:guide>
        <p15:guide id="6" pos="2026" userDrawn="1">
          <p15:clr>
            <a:srgbClr val="A4A3A4"/>
          </p15:clr>
        </p15:guide>
        <p15:guide id="7" orient="horz" pos="2160" userDrawn="1">
          <p15:clr>
            <a:srgbClr val="A4A3A4"/>
          </p15:clr>
        </p15:guide>
        <p15:guide id="8" orient="horz" pos="3566"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FEF4E8"/>
    <a:srgbClr val="FF9900"/>
    <a:srgbClr val="9362B6"/>
    <a:srgbClr val="CC99FF"/>
    <a:srgbClr val="FFCC33"/>
    <a:srgbClr val="9933FF"/>
    <a:srgbClr val="00B05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9" autoAdjust="0"/>
    <p:restoredTop sz="88889" autoAdjust="0"/>
  </p:normalViewPr>
  <p:slideViewPr>
    <p:cSldViewPr>
      <p:cViewPr varScale="1">
        <p:scale>
          <a:sx n="117" d="100"/>
          <a:sy n="117" d="100"/>
        </p:scale>
        <p:origin x="-654" y="-102"/>
      </p:cViewPr>
      <p:guideLst>
        <p:guide orient="horz" pos="799"/>
        <p:guide orient="horz" pos="572"/>
        <p:guide orient="horz" pos="2160"/>
        <p:guide orient="horz" pos="3566"/>
        <p:guide pos="3840"/>
        <p:guide pos="211"/>
        <p:guide pos="7469"/>
        <p:guide pos="20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6"/>
    </p:cViewPr>
  </p:sorterViewPr>
  <p:notesViewPr>
    <p:cSldViewPr>
      <p:cViewPr varScale="1">
        <p:scale>
          <a:sx n="67" d="100"/>
          <a:sy n="67" d="100"/>
        </p:scale>
        <p:origin x="32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Arial" charset="0"/>
              </a:defRPr>
            </a:lvl1pPr>
          </a:lstStyle>
          <a:p>
            <a:pPr>
              <a:defRPr/>
            </a:pPr>
            <a:fld id="{DDBA8B60-2DE2-450E-9DD6-6B7032A660BC}" type="datetimeFigureOut">
              <a:rPr lang="en-US"/>
              <a:pPr>
                <a:defRPr/>
              </a:pPr>
              <a:t>6/27/2018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Arial" charset="0"/>
              </a:defRPr>
            </a:lvl1pPr>
          </a:lstStyle>
          <a:p>
            <a:pPr>
              <a:defRPr/>
            </a:pPr>
            <a:fld id="{A5810BBA-5F3B-4ED6-81EE-01226928679E}" type="slidenum">
              <a:rPr lang="en-GB"/>
              <a:pPr>
                <a:defRPr/>
              </a:pPr>
              <a:t>‹#›</a:t>
            </a:fld>
            <a:endParaRPr lang="en-GB"/>
          </a:p>
        </p:txBody>
      </p:sp>
    </p:spTree>
    <p:extLst>
      <p:ext uri="{BB962C8B-B14F-4D97-AF65-F5344CB8AC3E}">
        <p14:creationId xmlns:p14="http://schemas.microsoft.com/office/powerpoint/2010/main" val="286144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GB"/>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E95CF2BA-EC72-4CEF-A7D5-015F88D108C5}" type="slidenum">
              <a:rPr lang="en-GB"/>
              <a:pPr>
                <a:defRPr/>
              </a:pPr>
              <a:t>‹#›</a:t>
            </a:fld>
            <a:endParaRPr lang="en-GB"/>
          </a:p>
        </p:txBody>
      </p:sp>
    </p:spTree>
    <p:extLst>
      <p:ext uri="{BB962C8B-B14F-4D97-AF65-F5344CB8AC3E}">
        <p14:creationId xmlns:p14="http://schemas.microsoft.com/office/powerpoint/2010/main" val="89787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42900"/>
            <a:ext cx="6845300" cy="3851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1231D2-C2A1-4C19-A8D8-037E6BF42FAD}" type="slidenum">
              <a:rPr lang="en-GB" smtClean="0"/>
              <a:pPr>
                <a:defRPr/>
              </a:pPr>
              <a:t>1</a:t>
            </a:fld>
            <a:endParaRPr lang="en-GB"/>
          </a:p>
        </p:txBody>
      </p:sp>
    </p:spTree>
    <p:extLst>
      <p:ext uri="{BB962C8B-B14F-4D97-AF65-F5344CB8AC3E}">
        <p14:creationId xmlns:p14="http://schemas.microsoft.com/office/powerpoint/2010/main" val="25303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17</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47082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42900"/>
            <a:ext cx="6845300" cy="3851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1231D2-C2A1-4C19-A8D8-037E6BF42FAD}" type="slidenum">
              <a:rPr lang="en-GB" smtClean="0"/>
              <a:pPr>
                <a:defRPr/>
              </a:pPr>
              <a:t>25</a:t>
            </a:fld>
            <a:endParaRPr lang="en-GB"/>
          </a:p>
        </p:txBody>
      </p:sp>
    </p:spTree>
    <p:extLst>
      <p:ext uri="{BB962C8B-B14F-4D97-AF65-F5344CB8AC3E}">
        <p14:creationId xmlns:p14="http://schemas.microsoft.com/office/powerpoint/2010/main" val="399452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r>
              <a:rPr lang="en-GB" sz="1200" b="0" i="0" u="none" strike="noStrike" kern="1200" dirty="0">
                <a:solidFill>
                  <a:schemeClr val="tx1"/>
                </a:solidFill>
                <a:effectLst/>
                <a:latin typeface="Arial" charset="0"/>
                <a:ea typeface="+mn-ea"/>
                <a:cs typeface="+mn-cs"/>
              </a:rPr>
              <a:t>0.608</a:t>
            </a:r>
            <a:r>
              <a:rPr lang="en-GB" dirty="0"/>
              <a:t> </a:t>
            </a:r>
            <a:r>
              <a:rPr lang="en-GB" sz="1200" b="0" i="0" u="none" strike="noStrike" kern="1200" dirty="0">
                <a:solidFill>
                  <a:schemeClr val="tx1"/>
                </a:solidFill>
                <a:effectLst/>
                <a:latin typeface="Arial" charset="0"/>
                <a:ea typeface="+mn-ea"/>
                <a:cs typeface="+mn-cs"/>
              </a:rPr>
              <a:t>0.478788</a:t>
            </a:r>
            <a:r>
              <a:rPr lang="en-GB" dirty="0"/>
              <a:t> </a:t>
            </a:r>
            <a:r>
              <a:rPr lang="en-GB" sz="1200" b="0" i="0" u="none" strike="noStrike" kern="1200" dirty="0">
                <a:solidFill>
                  <a:schemeClr val="tx1"/>
                </a:solidFill>
                <a:effectLst/>
                <a:latin typeface="Arial" charset="0"/>
                <a:ea typeface="+mn-ea"/>
                <a:cs typeface="+mn-cs"/>
              </a:rPr>
              <a:t>0.109091</a:t>
            </a:r>
            <a:r>
              <a:rPr lang="en-GB" dirty="0"/>
              <a:t> </a:t>
            </a:r>
            <a:r>
              <a:rPr lang="en-GB" sz="1200" b="0" i="0" u="none" strike="noStrike" kern="1200" dirty="0">
                <a:solidFill>
                  <a:schemeClr val="tx1"/>
                </a:solidFill>
                <a:effectLst/>
                <a:latin typeface="Arial" charset="0"/>
                <a:ea typeface="+mn-ea"/>
                <a:cs typeface="+mn-cs"/>
              </a:rPr>
              <a:t>1.55</a:t>
            </a:r>
            <a:r>
              <a:rPr lang="en-GB" dirty="0"/>
              <a:t> </a:t>
            </a:r>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27</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8244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r>
              <a:rPr lang="en-GB" sz="1200" b="0" i="0" u="none" strike="noStrike" kern="1200" dirty="0">
                <a:solidFill>
                  <a:schemeClr val="tx1"/>
                </a:solidFill>
                <a:effectLst/>
                <a:latin typeface="Arial" charset="0"/>
                <a:ea typeface="+mn-ea"/>
                <a:cs typeface="+mn-cs"/>
              </a:rPr>
              <a:t>0.608</a:t>
            </a:r>
            <a:r>
              <a:rPr lang="en-GB" dirty="0"/>
              <a:t> </a:t>
            </a:r>
            <a:r>
              <a:rPr lang="en-GB" sz="1200" b="0" i="0" u="none" strike="noStrike" kern="1200" dirty="0">
                <a:solidFill>
                  <a:schemeClr val="tx1"/>
                </a:solidFill>
                <a:effectLst/>
                <a:latin typeface="Arial" charset="0"/>
                <a:ea typeface="+mn-ea"/>
                <a:cs typeface="+mn-cs"/>
              </a:rPr>
              <a:t>0.478788</a:t>
            </a:r>
            <a:r>
              <a:rPr lang="en-GB" dirty="0"/>
              <a:t> </a:t>
            </a:r>
            <a:r>
              <a:rPr lang="en-GB" sz="1200" b="0" i="0" u="none" strike="noStrike" kern="1200" dirty="0">
                <a:solidFill>
                  <a:schemeClr val="tx1"/>
                </a:solidFill>
                <a:effectLst/>
                <a:latin typeface="Arial" charset="0"/>
                <a:ea typeface="+mn-ea"/>
                <a:cs typeface="+mn-cs"/>
              </a:rPr>
              <a:t>0.109091</a:t>
            </a:r>
            <a:r>
              <a:rPr lang="en-GB" dirty="0"/>
              <a:t> </a:t>
            </a:r>
            <a:r>
              <a:rPr lang="en-GB" sz="1200" b="0" i="0" u="none" strike="noStrike" kern="1200" dirty="0">
                <a:solidFill>
                  <a:schemeClr val="tx1"/>
                </a:solidFill>
                <a:effectLst/>
                <a:latin typeface="Arial" charset="0"/>
                <a:ea typeface="+mn-ea"/>
                <a:cs typeface="+mn-cs"/>
              </a:rPr>
              <a:t>1.55</a:t>
            </a:r>
            <a:r>
              <a:rPr lang="en-GB" dirty="0"/>
              <a:t> </a:t>
            </a:r>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28</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76754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r>
              <a:rPr lang="en-GB" sz="1200" b="0" i="0" u="none" strike="noStrike" kern="1200" dirty="0">
                <a:solidFill>
                  <a:schemeClr val="tx1"/>
                </a:solidFill>
                <a:effectLst/>
                <a:latin typeface="Arial" charset="0"/>
                <a:ea typeface="+mn-ea"/>
                <a:cs typeface="+mn-cs"/>
              </a:rPr>
              <a:t>0.608</a:t>
            </a:r>
            <a:r>
              <a:rPr lang="en-GB" dirty="0"/>
              <a:t> </a:t>
            </a:r>
            <a:r>
              <a:rPr lang="en-GB" sz="1200" b="0" i="0" u="none" strike="noStrike" kern="1200" dirty="0">
                <a:solidFill>
                  <a:schemeClr val="tx1"/>
                </a:solidFill>
                <a:effectLst/>
                <a:latin typeface="Arial" charset="0"/>
                <a:ea typeface="+mn-ea"/>
                <a:cs typeface="+mn-cs"/>
              </a:rPr>
              <a:t>0.478788</a:t>
            </a:r>
            <a:r>
              <a:rPr lang="en-GB" dirty="0"/>
              <a:t> </a:t>
            </a:r>
            <a:r>
              <a:rPr lang="en-GB" sz="1200" b="0" i="0" u="none" strike="noStrike" kern="1200" dirty="0">
                <a:solidFill>
                  <a:schemeClr val="tx1"/>
                </a:solidFill>
                <a:effectLst/>
                <a:latin typeface="Arial" charset="0"/>
                <a:ea typeface="+mn-ea"/>
                <a:cs typeface="+mn-cs"/>
              </a:rPr>
              <a:t>0.109091</a:t>
            </a:r>
            <a:r>
              <a:rPr lang="en-GB" dirty="0"/>
              <a:t> </a:t>
            </a:r>
            <a:r>
              <a:rPr lang="en-GB" sz="1200" b="0" i="0" u="none" strike="noStrike" kern="1200" dirty="0">
                <a:solidFill>
                  <a:schemeClr val="tx1"/>
                </a:solidFill>
                <a:effectLst/>
                <a:latin typeface="Arial" charset="0"/>
                <a:ea typeface="+mn-ea"/>
                <a:cs typeface="+mn-cs"/>
              </a:rPr>
              <a:t>1.55</a:t>
            </a:r>
            <a:r>
              <a:rPr lang="en-GB" dirty="0"/>
              <a:t> </a:t>
            </a:r>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29</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288716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273050"/>
            <a:ext cx="7829551"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37</a:t>
            </a:fld>
            <a:endParaRPr lang="en-GB"/>
          </a:p>
        </p:txBody>
      </p:sp>
    </p:spTree>
    <p:extLst>
      <p:ext uri="{BB962C8B-B14F-4D97-AF65-F5344CB8AC3E}">
        <p14:creationId xmlns:p14="http://schemas.microsoft.com/office/powerpoint/2010/main" val="15728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95CF2BA-EC72-4CEF-A7D5-015F88D108C5}" type="slidenum">
              <a:rPr lang="en-GB" smtClean="0"/>
              <a:pPr>
                <a:defRPr/>
              </a:pPr>
              <a:t>3</a:t>
            </a:fld>
            <a:endParaRPr lang="en-GB"/>
          </a:p>
        </p:txBody>
      </p:sp>
    </p:spTree>
    <p:extLst>
      <p:ext uri="{BB962C8B-B14F-4D97-AF65-F5344CB8AC3E}">
        <p14:creationId xmlns:p14="http://schemas.microsoft.com/office/powerpoint/2010/main" val="250396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fringe meeting at the Conservative Party conference, organised by the free market thinktank Policy </a:t>
            </a:r>
            <a:r>
              <a:rPr lang="en-GB" dirty="0" err="1"/>
              <a:t>Exchang</a:t>
            </a:r>
            <a:endParaRPr lang="en-GB" dirty="0"/>
          </a:p>
          <a:p>
            <a:endParaRPr lang="en-GB" dirty="0"/>
          </a:p>
          <a:p>
            <a:r>
              <a:rPr lang="en-GB" dirty="0"/>
              <a:t>https://www.tes.com/news/school-news/breaking-news/nick-gibb-now-a-good-time-become-a-teacher</a:t>
            </a:r>
          </a:p>
          <a:p>
            <a:endParaRPr lang="en-GB" dirty="0"/>
          </a:p>
        </p:txBody>
      </p:sp>
      <p:sp>
        <p:nvSpPr>
          <p:cNvPr id="4" name="Slide Number Placeholder 3"/>
          <p:cNvSpPr>
            <a:spLocks noGrp="1"/>
          </p:cNvSpPr>
          <p:nvPr>
            <p:ph type="sldNum" sz="quarter" idx="10"/>
          </p:nvPr>
        </p:nvSpPr>
        <p:spPr/>
        <p:txBody>
          <a:bodyPr/>
          <a:lstStyle/>
          <a:p>
            <a:pPr>
              <a:defRPr/>
            </a:pPr>
            <a:fld id="{E95CF2BA-EC72-4CEF-A7D5-015F88D108C5}" type="slidenum">
              <a:rPr lang="en-GB" smtClean="0"/>
              <a:pPr>
                <a:defRPr/>
              </a:pPr>
              <a:t>5</a:t>
            </a:fld>
            <a:endParaRPr lang="en-GB"/>
          </a:p>
        </p:txBody>
      </p:sp>
    </p:spTree>
    <p:extLst>
      <p:ext uri="{BB962C8B-B14F-4D97-AF65-F5344CB8AC3E}">
        <p14:creationId xmlns:p14="http://schemas.microsoft.com/office/powerpoint/2010/main" val="427806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9</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421703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10</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43930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UCAS open dates were 27 Oct 2015, 18 Oct 2016 and 26 Oct 2017</a:t>
            </a:r>
          </a:p>
        </p:txBody>
      </p:sp>
      <p:sp>
        <p:nvSpPr>
          <p:cNvPr id="4" name="Slide Number Placeholder 3"/>
          <p:cNvSpPr>
            <a:spLocks noGrp="1"/>
          </p:cNvSpPr>
          <p:nvPr>
            <p:ph type="sldNum" sz="quarter" idx="10"/>
          </p:nvPr>
        </p:nvSpPr>
        <p:spPr/>
        <p:txBody>
          <a:bodyPr/>
          <a:lstStyle/>
          <a:p>
            <a:pPr>
              <a:defRPr/>
            </a:pPr>
            <a:fld id="{E95CF2BA-EC72-4CEF-A7D5-015F88D108C5}" type="slidenum">
              <a:rPr lang="en-GB" smtClean="0"/>
              <a:pPr>
                <a:defRPr/>
              </a:pPr>
              <a:t>13</a:t>
            </a:fld>
            <a:endParaRPr lang="en-GB"/>
          </a:p>
        </p:txBody>
      </p:sp>
    </p:spTree>
    <p:extLst>
      <p:ext uri="{BB962C8B-B14F-4D97-AF65-F5344CB8AC3E}">
        <p14:creationId xmlns:p14="http://schemas.microsoft.com/office/powerpoint/2010/main" val="315430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95CF2BA-EC72-4CEF-A7D5-015F88D108C5}" type="slidenum">
              <a:rPr lang="en-GB" smtClean="0"/>
              <a:pPr>
                <a:defRPr/>
              </a:pPr>
              <a:t>14</a:t>
            </a:fld>
            <a:endParaRPr lang="en-GB"/>
          </a:p>
        </p:txBody>
      </p:sp>
    </p:spTree>
    <p:extLst>
      <p:ext uri="{BB962C8B-B14F-4D97-AF65-F5344CB8AC3E}">
        <p14:creationId xmlns:p14="http://schemas.microsoft.com/office/powerpoint/2010/main" val="124900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15</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96297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8E74CB-CCFD-4908-BDE3-DC4BDDDCD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B9DE40C-2E5D-4875-B884-CAC701EDA91E}"/>
              </a:ext>
            </a:extLst>
          </p:cNvPr>
          <p:cNvSpPr>
            <a:spLocks noGrp="1"/>
          </p:cNvSpPr>
          <p:nvPr>
            <p:ph type="body" idx="1"/>
          </p:nvPr>
        </p:nvSpPr>
        <p:spPr/>
        <p:txBody>
          <a:bodyPr/>
          <a:lstStyle/>
          <a:p>
            <a:pPr>
              <a:defRPr/>
            </a:pPr>
            <a:endParaRPr lang="en-GB" dirty="0"/>
          </a:p>
        </p:txBody>
      </p:sp>
      <p:sp>
        <p:nvSpPr>
          <p:cNvPr id="11268" name="Slide Number Placeholder 3">
            <a:extLst>
              <a:ext uri="{FF2B5EF4-FFF2-40B4-BE49-F238E27FC236}">
                <a16:creationId xmlns:a16="http://schemas.microsoft.com/office/drawing/2014/main" xmlns="" id="{132BE677-3171-4891-9C15-6056294BBD8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8908C85-1788-404D-B50B-2540EE8C2130}" type="slidenum">
              <a:rPr lang="en-GB" altLang="en-US" sz="1200" smtClean="0">
                <a:solidFill>
                  <a:schemeClr val="tx1"/>
                </a:solidFill>
                <a:latin typeface="Arial" panose="020B0604020202020204" pitchFamily="34" charset="0"/>
              </a:rPr>
              <a:pPr/>
              <a:t>16</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378763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43000"/>
            <a:ext cx="12192000" cy="5715000"/>
          </a:xfrm>
          <a:prstGeom prst="rect">
            <a:avLst/>
          </a:prstGeom>
          <a:solidFill>
            <a:srgbClr val="F7941D"/>
          </a:solidFill>
          <a:ln w="9525">
            <a:noFill/>
            <a:miter lim="800000"/>
            <a:headEnd/>
            <a:tailEnd/>
          </a:ln>
          <a:effectLst/>
        </p:spPr>
        <p:txBody>
          <a:bodyPr wrap="none" anchor="ctr"/>
          <a:lstStyle/>
          <a:p>
            <a:pPr algn="ctr" eaLnBrk="0" hangingPunct="0">
              <a:defRPr/>
            </a:pPr>
            <a:endParaRPr lang="en-US" sz="2400">
              <a:solidFill>
                <a:schemeClr val="tx1"/>
              </a:solidFill>
              <a:latin typeface="Times" pitchFamily="48" charset="0"/>
            </a:endParaRPr>
          </a:p>
        </p:txBody>
      </p:sp>
      <p:pic>
        <p:nvPicPr>
          <p:cNvPr id="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06983" y="323850"/>
            <a:ext cx="248708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p:spPr>
        <p:txBody>
          <a:bodyPr/>
          <a:lstStyle>
            <a:lvl1pPr>
              <a:defRPr sz="2400">
                <a:solidFill>
                  <a:schemeClr val="bg1"/>
                </a:solidFill>
              </a:defRPr>
            </a:lvl1pPr>
          </a:lstStyle>
          <a:p>
            <a:r>
              <a:rPr lang="en-US"/>
              <a:t>Click to edit Master title style</a:t>
            </a:r>
            <a:endParaRPr lang="en-GB" dirty="0"/>
          </a:p>
        </p:txBody>
      </p:sp>
      <p:sp>
        <p:nvSpPr>
          <p:cNvPr id="349188" name="Rectangle 4"/>
          <p:cNvSpPr>
            <a:spLocks noGrp="1" noChangeArrowheads="1"/>
          </p:cNvSpPr>
          <p:nvPr>
            <p:ph type="subTitle" idx="1"/>
          </p:nvPr>
        </p:nvSpPr>
        <p:spPr>
          <a:xfrm>
            <a:off x="914400" y="3276600"/>
            <a:ext cx="10363200" cy="498598"/>
          </a:xfrm>
        </p:spPr>
        <p:txBody>
          <a:bodyPr/>
          <a:lstStyle>
            <a:lvl1pPr marL="0" indent="0">
              <a:buFontTx/>
              <a:buNone/>
              <a:defRPr>
                <a:solidFill>
                  <a:schemeClr val="bg1"/>
                </a:solidFill>
              </a:defRPr>
            </a:lvl1pPr>
          </a:lstStyle>
          <a:p>
            <a:r>
              <a:rPr lang="en-US"/>
              <a:t>Click to edit Master subtitle style</a:t>
            </a:r>
            <a:endParaRPr lang="en-GB" dirty="0"/>
          </a:p>
        </p:txBody>
      </p:sp>
      <p:pic>
        <p:nvPicPr>
          <p:cNvPr id="24" name="Picture 23"/>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564" y="411326"/>
            <a:ext cx="2224912" cy="516849"/>
          </a:xfrm>
          <a:prstGeom prst="rect">
            <a:avLst/>
          </a:prstGeom>
        </p:spPr>
      </p:pic>
    </p:spTree>
    <p:extLst>
      <p:ext uri="{BB962C8B-B14F-4D97-AF65-F5344CB8AC3E}">
        <p14:creationId xmlns:p14="http://schemas.microsoft.com/office/powerpoint/2010/main" val="219887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3" name="Rectangle 3"/>
          <p:cNvSpPr>
            <a:spLocks noGrp="1" noChangeArrowheads="1"/>
          </p:cNvSpPr>
          <p:nvPr>
            <p:ph idx="1"/>
          </p:nvPr>
        </p:nvSpPr>
        <p:spPr bwMode="auto">
          <a:xfrm>
            <a:off x="335359" y="908050"/>
            <a:ext cx="11396912" cy="50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a:lnSpc>
                <a:spcPct val="114000"/>
              </a:lnSpc>
              <a:spcAft>
                <a:spcPts val="600"/>
              </a:spcAft>
              <a:defRPr sz="2000"/>
            </a:lvl1pPr>
            <a:lvl2pPr>
              <a:lnSpc>
                <a:spcPct val="114000"/>
              </a:lnSpc>
              <a:spcAft>
                <a:spcPts val="600"/>
              </a:spcAft>
              <a:defRPr sz="2000"/>
            </a:lvl2pPr>
            <a:lvl3pPr>
              <a:lnSpc>
                <a:spcPct val="114000"/>
              </a:lnSpc>
              <a:spcAft>
                <a:spcPts val="600"/>
              </a:spcAft>
              <a:defRPr sz="2000"/>
            </a:lvl3pPr>
          </a:lstStyle>
          <a:p>
            <a:pPr lvl="0"/>
            <a:r>
              <a:rPr lang="en-US" dirty="0"/>
              <a:t>Edit Master text styles</a:t>
            </a:r>
          </a:p>
          <a:p>
            <a:pPr lvl="1"/>
            <a:r>
              <a:rPr lang="en-US" dirty="0"/>
              <a:t>Second level</a:t>
            </a:r>
          </a:p>
          <a:p>
            <a:pPr lvl="2"/>
            <a:r>
              <a:rPr lang="en-US" dirty="0"/>
              <a:t>Third level</a:t>
            </a:r>
            <a:endParaRPr lang="en-GB" dirty="0"/>
          </a:p>
        </p:txBody>
      </p:sp>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Tree>
    <p:extLst>
      <p:ext uri="{BB962C8B-B14F-4D97-AF65-F5344CB8AC3E}">
        <p14:creationId xmlns:p14="http://schemas.microsoft.com/office/powerpoint/2010/main" val="355862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1" y="292100"/>
            <a:ext cx="10807700" cy="444500"/>
          </a:xfrm>
        </p:spPr>
        <p:txBody>
          <a:bodyPr/>
          <a:lstStyle>
            <a:lvl1pPr>
              <a:defRPr sz="24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66751" y="919164"/>
            <a:ext cx="10807700" cy="1465263"/>
          </a:xfrm>
        </p:spPr>
        <p:txBody>
          <a:bodyPr/>
          <a:lstStyle>
            <a:lvl1pPr>
              <a:spcBef>
                <a:spcPts val="0"/>
              </a:spcBef>
              <a:spcAft>
                <a:spcPts val="0"/>
              </a:spcAft>
              <a:defRPr>
                <a:solidFill>
                  <a:schemeClr val="tx1"/>
                </a:solidFill>
              </a:defRPr>
            </a:lvl1pPr>
          </a:lstStyle>
          <a:p>
            <a:pPr lvl="0"/>
            <a:r>
              <a:rPr lang="en-US" dirty="0"/>
              <a:t>Click to edit Master text styles</a:t>
            </a:r>
          </a:p>
          <a:p>
            <a:pPr lvl="0"/>
            <a:r>
              <a:rPr lang="en-US" dirty="0"/>
              <a:t>Second level</a:t>
            </a:r>
            <a:endParaRPr lang="en-GB" dirty="0"/>
          </a:p>
        </p:txBody>
      </p:sp>
      <p:sp>
        <p:nvSpPr>
          <p:cNvPr id="4" name="Date Placeholder 3"/>
          <p:cNvSpPr>
            <a:spLocks noGrp="1"/>
          </p:cNvSpPr>
          <p:nvPr>
            <p:ph type="dt" sz="half" idx="10"/>
          </p:nvPr>
        </p:nvSpPr>
        <p:spPr>
          <a:xfrm>
            <a:off x="609600" y="6205538"/>
            <a:ext cx="3699933" cy="182562"/>
          </a:xfrm>
          <a:prstGeom prst="rect">
            <a:avLst/>
          </a:prstGeom>
        </p:spPr>
        <p:txBody>
          <a:bodyPr/>
          <a:lstStyle>
            <a:lvl1pPr>
              <a:defRPr/>
            </a:lvl1pPr>
          </a:lstStyle>
          <a:p>
            <a:endParaRPr lang="en-GB" dirty="0"/>
          </a:p>
        </p:txBody>
      </p:sp>
    </p:spTree>
    <p:extLst>
      <p:ext uri="{BB962C8B-B14F-4D97-AF65-F5344CB8AC3E}">
        <p14:creationId xmlns:p14="http://schemas.microsoft.com/office/powerpoint/2010/main" val="3713750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22A299A-CF01-41E1-BBBC-930775870B9F}"/>
              </a:ext>
            </a:extLst>
          </p:cNvPr>
          <p:cNvSpPr/>
          <p:nvPr userDrawn="1"/>
        </p:nvSpPr>
        <p:spPr bwMode="auto">
          <a:xfrm>
            <a:off x="334963" y="908050"/>
            <a:ext cx="11522075" cy="5041230"/>
          </a:xfrm>
          <a:prstGeom prst="rect">
            <a:avLst/>
          </a:prstGeom>
          <a:solidFill>
            <a:srgbClr val="F5951D">
              <a:alpha val="10000"/>
            </a:srgbClr>
          </a:solidFill>
          <a:ln w="9525" cap="flat" cmpd="sng" algn="ctr">
            <a:noFill/>
            <a:prstDash val="solid"/>
            <a:round/>
            <a:headEnd type="none" w="med" len="med"/>
            <a:tailEnd type="none" w="med" len="med"/>
          </a:ln>
          <a:effectLst/>
        </p:spPr>
        <p:txBody>
          <a:bodyPr vert="horz" wrap="square" lIns="144000" tIns="144000" rIns="144000" bIns="144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3" name="Text Placeholder 5"/>
          <p:cNvSpPr txBox="1">
            <a:spLocks/>
          </p:cNvSpPr>
          <p:nvPr userDrawn="1"/>
        </p:nvSpPr>
        <p:spPr>
          <a:xfrm>
            <a:off x="-24680" y="0"/>
            <a:ext cx="12192000" cy="692696"/>
          </a:xfrm>
          <a:prstGeom prst="rect">
            <a:avLst/>
          </a:prstGeom>
          <a:solidFill>
            <a:srgbClr val="F5951D"/>
          </a:solidFill>
          <a:ln>
            <a:noFill/>
          </a:ln>
        </p:spPr>
        <p:txBody>
          <a:bodyPr lIns="360000" anchor="ctr">
            <a:noAutofit/>
          </a:bodyPr>
          <a:lstStyle>
            <a:lvl1pPr marL="0" indent="0" algn="l" rtl="0" eaLnBrk="1" fontAlgn="base" hangingPunct="1">
              <a:lnSpc>
                <a:spcPct val="110000"/>
              </a:lnSpc>
              <a:spcBef>
                <a:spcPct val="30000"/>
              </a:spcBef>
              <a:spcAft>
                <a:spcPct val="20000"/>
              </a:spcAft>
              <a:buNone/>
              <a:defRPr lang="en-US" sz="3200" smtClean="0">
                <a:solidFill>
                  <a:schemeClr val="bg1"/>
                </a:solidFill>
                <a:latin typeface="Calibri" pitchFamily="34" charset="0"/>
                <a:ea typeface="+mj-ea"/>
                <a:cs typeface="+mj-cs"/>
              </a:defRPr>
            </a:lvl1pPr>
            <a:lvl2pPr marL="379413" indent="-188913" algn="l" rtl="0" eaLnBrk="1" fontAlgn="base" hangingPunct="1">
              <a:lnSpc>
                <a:spcPct val="90000"/>
              </a:lnSpc>
              <a:spcBef>
                <a:spcPct val="20000"/>
              </a:spcBef>
              <a:spcAft>
                <a:spcPct val="10000"/>
              </a:spcAft>
              <a:buChar char="–"/>
              <a:defRPr lang="en-US" sz="3200" smtClean="0">
                <a:solidFill>
                  <a:srgbClr val="004D75"/>
                </a:solidFill>
                <a:latin typeface="Calibri" pitchFamily="34" charset="0"/>
              </a:defRPr>
            </a:lvl2pPr>
            <a:lvl3pPr marL="530225" indent="-149225" algn="l" rtl="0" eaLnBrk="1" fontAlgn="base" hangingPunct="1">
              <a:lnSpc>
                <a:spcPct val="90000"/>
              </a:lnSpc>
              <a:spcBef>
                <a:spcPct val="20000"/>
              </a:spcBef>
              <a:spcAft>
                <a:spcPct val="20000"/>
              </a:spcAft>
              <a:buChar char="•"/>
              <a:defRPr lang="en-US" sz="3200" smtClean="0">
                <a:solidFill>
                  <a:srgbClr val="004D75"/>
                </a:solidFill>
                <a:latin typeface="Calibri" pitchFamily="34" charset="0"/>
              </a:defRPr>
            </a:lvl3pPr>
            <a:lvl4pPr marL="862013" indent="-141288" algn="l" rtl="0" eaLnBrk="1" fontAlgn="base" hangingPunct="1">
              <a:lnSpc>
                <a:spcPct val="90000"/>
              </a:lnSpc>
              <a:spcBef>
                <a:spcPct val="20000"/>
              </a:spcBef>
              <a:spcAft>
                <a:spcPct val="20000"/>
              </a:spcAft>
              <a:buChar char="–"/>
              <a:defRPr lang="en-US" sz="3200" smtClean="0">
                <a:solidFill>
                  <a:srgbClr val="004D75"/>
                </a:solidFill>
                <a:latin typeface="Calibri" pitchFamily="34" charset="0"/>
              </a:defRPr>
            </a:lvl4pPr>
            <a:lvl5pPr marL="1235075" indent="-182563" algn="l" rtl="0" eaLnBrk="1" fontAlgn="base" hangingPunct="1">
              <a:lnSpc>
                <a:spcPct val="90000"/>
              </a:lnSpc>
              <a:spcBef>
                <a:spcPct val="20000"/>
              </a:spcBef>
              <a:spcAft>
                <a:spcPct val="20000"/>
              </a:spcAft>
              <a:buChar char="»"/>
              <a:defRPr lang="en-GB" sz="3200">
                <a:solidFill>
                  <a:srgbClr val="004D75"/>
                </a:solidFill>
                <a:latin typeface="Calibri"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endParaRPr lang="en-GB" kern="0" dirty="0"/>
          </a:p>
        </p:txBody>
      </p:sp>
      <p:sp>
        <p:nvSpPr>
          <p:cNvPr id="1026" name="Rectangle 2"/>
          <p:cNvSpPr>
            <a:spLocks noGrp="1" noChangeArrowheads="1"/>
          </p:cNvSpPr>
          <p:nvPr>
            <p:ph type="title"/>
          </p:nvPr>
        </p:nvSpPr>
        <p:spPr bwMode="auto">
          <a:xfrm>
            <a:off x="335359" y="116632"/>
            <a:ext cx="1132490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350876" y="908720"/>
            <a:ext cx="1150616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endParaRPr lang="en-GB" dirty="0"/>
          </a:p>
        </p:txBody>
      </p:sp>
      <p:sp>
        <p:nvSpPr>
          <p:cNvPr id="8" name="TextBox 7"/>
          <p:cNvSpPr txBox="1"/>
          <p:nvPr userDrawn="1"/>
        </p:nvSpPr>
        <p:spPr>
          <a:xfrm>
            <a:off x="0" y="6237312"/>
            <a:ext cx="12192000" cy="620688"/>
          </a:xfrm>
          <a:prstGeom prst="rect">
            <a:avLst/>
          </a:prstGeom>
          <a:solidFill>
            <a:srgbClr val="F7941D">
              <a:alpha val="52000"/>
            </a:srgbClr>
          </a:solidFill>
        </p:spPr>
        <p:txBody>
          <a:bodyPr wrap="square" lIns="180000" tIns="0" rIns="0" bIns="0" rtlCol="0" anchor="ctr" anchorCtr="0">
            <a:noAutofit/>
          </a:bodyPr>
          <a:lstStyle/>
          <a:p>
            <a:pPr marL="266700" marR="0" indent="0" algn="l" defTabSz="914400" rtl="0" eaLnBrk="1" fontAlgn="base" latinLnBrk="0" hangingPunct="1">
              <a:lnSpc>
                <a:spcPct val="100000"/>
              </a:lnSpc>
              <a:spcBef>
                <a:spcPct val="0"/>
              </a:spcBef>
              <a:spcAft>
                <a:spcPct val="0"/>
              </a:spcAft>
              <a:buClrTx/>
              <a:buSzTx/>
              <a:buFontTx/>
              <a:buNone/>
              <a:tabLst>
                <a:tab pos="11385550" algn="r"/>
              </a:tabLst>
              <a:defRPr/>
            </a:pPr>
            <a:endParaRPr lang="en-GB" sz="1200" i="0" kern="1200" dirty="0">
              <a:solidFill>
                <a:schemeClr val="tx1"/>
              </a:solidFill>
              <a:latin typeface="Calibri" panose="020F0502020204030204" pitchFamily="34" charset="0"/>
              <a:ea typeface="+mn-ea"/>
              <a:cs typeface="Arial" charset="0"/>
            </a:endParaRPr>
          </a:p>
        </p:txBody>
      </p:sp>
      <p:grpSp>
        <p:nvGrpSpPr>
          <p:cNvPr id="9" name="Group 8"/>
          <p:cNvGrpSpPr/>
          <p:nvPr userDrawn="1"/>
        </p:nvGrpSpPr>
        <p:grpSpPr>
          <a:xfrm>
            <a:off x="11640616" y="6309320"/>
            <a:ext cx="360040" cy="433090"/>
            <a:chOff x="11709906" y="6536456"/>
            <a:chExt cx="232712" cy="277962"/>
          </a:xfrm>
        </p:grpSpPr>
        <p:sp>
          <p:nvSpPr>
            <p:cNvPr id="10" name="Rectangle 9"/>
            <p:cNvSpPr/>
            <p:nvPr userDrawn="1"/>
          </p:nvSpPr>
          <p:spPr bwMode="auto">
            <a:xfrm>
              <a:off x="11722606" y="6584950"/>
              <a:ext cx="202694" cy="12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pic>
          <p:nvPicPr>
            <p:cNvPr id="11" name="Picture 4"/>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709906" y="6536456"/>
              <a:ext cx="232712" cy="2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bwMode="auto">
          <a:xfrm>
            <a:off x="165015" y="6309320"/>
            <a:ext cx="458377" cy="473346"/>
          </a:xfrm>
          <a:prstGeom prst="ellipse">
            <a:avLst/>
          </a:prstGeom>
          <a:solidFill>
            <a:srgbClr val="F5951D"/>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fld id="{960C078A-EBC2-4239-9891-493BA5ED2D5D}" type="slidenum">
              <a:rPr kumimoji="0" lang="en-GB" sz="1200" b="1" i="0" u="none" strike="noStrike" cap="none" normalizeH="0" baseline="0" smtClean="0">
                <a:ln>
                  <a:noFill/>
                </a:ln>
                <a:solidFill>
                  <a:schemeClr val="bg1"/>
                </a:solidFill>
                <a:effectLst/>
                <a:latin typeface="Calibri" panose="020F0502020204030204" pitchFamily="34" charset="0"/>
                <a:cs typeface="Arial" charset="0"/>
              </a:rPr>
              <a:pPr marL="0" marR="0" indent="0" algn="ctr" defTabSz="914400" rtl="0" eaLnBrk="0" fontAlgn="base" latinLnBrk="0" hangingPunct="0">
                <a:lnSpc>
                  <a:spcPct val="100000"/>
                </a:lnSpc>
                <a:spcBef>
                  <a:spcPct val="0"/>
                </a:spcBef>
                <a:spcAft>
                  <a:spcPct val="0"/>
                </a:spcAft>
                <a:buClrTx/>
                <a:buSzTx/>
                <a:buFontTx/>
                <a:buNone/>
                <a:tabLst/>
              </a:pPr>
              <a:t>‹#›</a:t>
            </a:fld>
            <a:endParaRPr kumimoji="0" lang="en-GB" sz="1200" b="1" i="0" u="none" strike="noStrike" cap="none" normalizeH="0" baseline="0" dirty="0">
              <a:ln>
                <a:noFill/>
              </a:ln>
              <a:solidFill>
                <a:schemeClr val="bg1"/>
              </a:solidFill>
              <a:effectLst/>
              <a:latin typeface="Calibri" panose="020F0502020204030204"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904" r:id="rId1"/>
    <p:sldLayoutId id="2147483907" r:id="rId2"/>
    <p:sldLayoutId id="2147483908" r:id="rId3"/>
  </p:sldLayoutIdLst>
  <p:hf hdr="0"/>
  <p:txStyles>
    <p:titleStyle>
      <a:lvl1pPr algn="l" rtl="0" eaLnBrk="1" fontAlgn="base" hangingPunct="1">
        <a:spcBef>
          <a:spcPct val="0"/>
        </a:spcBef>
        <a:spcAft>
          <a:spcPct val="0"/>
        </a:spcAft>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00">
          <a:solidFill>
            <a:srgbClr val="004D75"/>
          </a:solidFill>
          <a:latin typeface="Calibri" pitchFamily="34" charset="0"/>
        </a:defRPr>
      </a:lvl2pPr>
      <a:lvl3pPr algn="l" rtl="0" eaLnBrk="1" fontAlgn="base" hangingPunct="1">
        <a:spcBef>
          <a:spcPct val="0"/>
        </a:spcBef>
        <a:spcAft>
          <a:spcPct val="0"/>
        </a:spcAft>
        <a:defRPr sz="3200">
          <a:solidFill>
            <a:srgbClr val="004D75"/>
          </a:solidFill>
          <a:latin typeface="Calibri" pitchFamily="34" charset="0"/>
        </a:defRPr>
      </a:lvl3pPr>
      <a:lvl4pPr algn="l" rtl="0" eaLnBrk="1" fontAlgn="base" hangingPunct="1">
        <a:spcBef>
          <a:spcPct val="0"/>
        </a:spcBef>
        <a:spcAft>
          <a:spcPct val="0"/>
        </a:spcAft>
        <a:defRPr sz="3200">
          <a:solidFill>
            <a:srgbClr val="004D75"/>
          </a:solidFill>
          <a:latin typeface="Calibri" pitchFamily="34" charset="0"/>
        </a:defRPr>
      </a:lvl4pPr>
      <a:lvl5pPr algn="l" rtl="0" eaLnBrk="1" fontAlgn="base" hangingPunct="1">
        <a:spcBef>
          <a:spcPct val="0"/>
        </a:spcBef>
        <a:spcAft>
          <a:spcPct val="0"/>
        </a:spcAft>
        <a:defRPr sz="3200">
          <a:solidFill>
            <a:srgbClr val="004D75"/>
          </a:solidFill>
          <a:latin typeface="Calibri" pitchFamily="34" charset="0"/>
        </a:defRPr>
      </a:lvl5pPr>
      <a:lvl6pPr marL="457200" algn="l" rtl="0" eaLnBrk="1" fontAlgn="base" hangingPunct="1">
        <a:spcBef>
          <a:spcPct val="0"/>
        </a:spcBef>
        <a:spcAft>
          <a:spcPct val="0"/>
        </a:spcAft>
        <a:defRPr sz="2800">
          <a:solidFill>
            <a:srgbClr val="004D75"/>
          </a:solidFill>
          <a:latin typeface="Verdana" pitchFamily="34" charset="0"/>
        </a:defRPr>
      </a:lvl6pPr>
      <a:lvl7pPr marL="914400" algn="l" rtl="0" eaLnBrk="1" fontAlgn="base" hangingPunct="1">
        <a:spcBef>
          <a:spcPct val="0"/>
        </a:spcBef>
        <a:spcAft>
          <a:spcPct val="0"/>
        </a:spcAft>
        <a:defRPr sz="2800">
          <a:solidFill>
            <a:srgbClr val="004D75"/>
          </a:solidFill>
          <a:latin typeface="Verdana" pitchFamily="34" charset="0"/>
        </a:defRPr>
      </a:lvl7pPr>
      <a:lvl8pPr marL="1371600" algn="l" rtl="0" eaLnBrk="1" fontAlgn="base" hangingPunct="1">
        <a:spcBef>
          <a:spcPct val="0"/>
        </a:spcBef>
        <a:spcAft>
          <a:spcPct val="0"/>
        </a:spcAft>
        <a:defRPr sz="2800">
          <a:solidFill>
            <a:srgbClr val="004D75"/>
          </a:solidFill>
          <a:latin typeface="Verdana" pitchFamily="34" charset="0"/>
        </a:defRPr>
      </a:lvl8pPr>
      <a:lvl9pPr marL="1828800" algn="l" rtl="0" eaLnBrk="1" fontAlgn="base" hangingPunct="1">
        <a:spcBef>
          <a:spcPct val="0"/>
        </a:spcBef>
        <a:spcAft>
          <a:spcPct val="0"/>
        </a:spcAft>
        <a:defRPr sz="2800">
          <a:solidFill>
            <a:srgbClr val="004D75"/>
          </a:solidFill>
          <a:latin typeface="Verdana" pitchFamily="34" charset="0"/>
        </a:defRPr>
      </a:lvl9pPr>
    </p:titleStyle>
    <p:bodyStyle>
      <a:lvl1pPr marL="0" indent="0" algn="l" rtl="0" eaLnBrk="1" fontAlgn="base" hangingPunct="1">
        <a:lnSpc>
          <a:spcPct val="114000"/>
        </a:lnSpc>
        <a:spcBef>
          <a:spcPct val="30000"/>
        </a:spcBef>
        <a:spcAft>
          <a:spcPts val="600"/>
        </a:spcAft>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79376" y="1900238"/>
            <a:ext cx="11305256" cy="2320850"/>
          </a:xfrm>
        </p:spPr>
        <p:txBody>
          <a:bodyPr/>
          <a:lstStyle/>
          <a:p>
            <a:r>
              <a:rPr lang="en-GB" sz="4000" dirty="0"/>
              <a:t>ITT and SKE Recruitment</a:t>
            </a:r>
            <a:br>
              <a:rPr lang="en-GB" sz="4000" dirty="0"/>
            </a:br>
            <a:r>
              <a:rPr lang="en-GB" sz="3200" dirty="0"/>
              <a:t/>
            </a:r>
            <a:br>
              <a:rPr lang="en-GB" sz="3200" dirty="0"/>
            </a:br>
            <a:r>
              <a:rPr lang="en-GB" sz="3200" dirty="0"/>
              <a:t>Mark Crowley</a:t>
            </a:r>
            <a:r>
              <a:rPr lang="en-GB" dirty="0"/>
              <a:t/>
            </a:r>
            <a:br>
              <a:rPr lang="en-GB" dirty="0"/>
            </a:br>
            <a:r>
              <a:rPr lang="en-GB" sz="1600" dirty="0"/>
              <a:t>mark.crowley@ntu.ac.uk</a:t>
            </a:r>
          </a:p>
        </p:txBody>
      </p:sp>
      <p:sp>
        <p:nvSpPr>
          <p:cNvPr id="3075" name="Subtitle 2"/>
          <p:cNvSpPr>
            <a:spLocks noGrp="1"/>
          </p:cNvSpPr>
          <p:nvPr>
            <p:ph type="subTitle" idx="1"/>
          </p:nvPr>
        </p:nvSpPr>
        <p:spPr>
          <a:xfrm>
            <a:off x="479377" y="5857876"/>
            <a:ext cx="11233247" cy="422488"/>
          </a:xfrm>
        </p:spPr>
        <p:txBody>
          <a:bodyPr/>
          <a:lstStyle/>
          <a:p>
            <a:pPr algn="r"/>
            <a:r>
              <a:rPr lang="en-GB" sz="2000" dirty="0"/>
              <a:t>April 2018</a:t>
            </a:r>
          </a:p>
        </p:txBody>
      </p:sp>
      <p:cxnSp>
        <p:nvCxnSpPr>
          <p:cNvPr id="5" name="Straight Connector 4"/>
          <p:cNvCxnSpPr/>
          <p:nvPr/>
        </p:nvCxnSpPr>
        <p:spPr bwMode="auto">
          <a:xfrm>
            <a:off x="551385" y="2500313"/>
            <a:ext cx="11233247" cy="0"/>
          </a:xfrm>
          <a:prstGeom prst="line">
            <a:avLst/>
          </a:prstGeom>
          <a:solidFill>
            <a:schemeClr val="accent1"/>
          </a:solidFill>
          <a:ln w="9525" cap="flat" cmpd="sng" algn="ctr">
            <a:solidFill>
              <a:schemeClr val="accent5">
                <a:lumMod val="90000"/>
              </a:schemeClr>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407245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97855C5-0FDF-492E-A30C-C0EED4FC4C21}"/>
              </a:ext>
            </a:extLst>
          </p:cNvPr>
          <p:cNvSpPr/>
          <p:nvPr/>
        </p:nvSpPr>
        <p:spPr bwMode="auto">
          <a:xfrm>
            <a:off x="1966788" y="1006605"/>
            <a:ext cx="8899111" cy="4616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800"/>
              </a:spcAft>
              <a:buClrTx/>
              <a:buSzTx/>
              <a:buFontTx/>
              <a:buNone/>
              <a:tabLst/>
            </a:pPr>
            <a:endParaRPr kumimoji="0" lang="en-GB" sz="2200" b="0" i="0" u="none" strike="noStrike" cap="none" normalizeH="0" baseline="0" dirty="0">
              <a:ln>
                <a:noFill/>
              </a:ln>
              <a:solidFill>
                <a:schemeClr val="bg1"/>
              </a:solidFill>
              <a:effectLst/>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Recruitment cycle</a:t>
            </a:r>
          </a:p>
        </p:txBody>
      </p:sp>
      <p:grpSp>
        <p:nvGrpSpPr>
          <p:cNvPr id="5" name="Group 4">
            <a:extLst>
              <a:ext uri="{FF2B5EF4-FFF2-40B4-BE49-F238E27FC236}">
                <a16:creationId xmlns:a16="http://schemas.microsoft.com/office/drawing/2014/main" xmlns="" id="{04357342-CB0C-434F-AF4E-E31EB83AADB4}"/>
              </a:ext>
            </a:extLst>
          </p:cNvPr>
          <p:cNvGrpSpPr/>
          <p:nvPr/>
        </p:nvGrpSpPr>
        <p:grpSpPr>
          <a:xfrm>
            <a:off x="7338714" y="116632"/>
            <a:ext cx="4518324" cy="448848"/>
            <a:chOff x="2238758" y="249238"/>
            <a:chExt cx="4518324" cy="448848"/>
          </a:xfrm>
        </p:grpSpPr>
        <p:pic>
          <p:nvPicPr>
            <p:cNvPr id="6" name="Picture 5">
              <a:extLst>
                <a:ext uri="{FF2B5EF4-FFF2-40B4-BE49-F238E27FC236}">
                  <a16:creationId xmlns:a16="http://schemas.microsoft.com/office/drawing/2014/main" xmlns="" id="{34BA1CC9-4533-433E-958E-5A562E6D3853}"/>
                </a:ext>
              </a:extLst>
            </p:cNvPr>
            <p:cNvPicPr>
              <a:picLocks noChangeAspect="1"/>
            </p:cNvPicPr>
            <p:nvPr/>
          </p:nvPicPr>
          <p:blipFill>
            <a:blip r:embed="rId4"/>
            <a:stretch>
              <a:fillRect/>
            </a:stretch>
          </p:blipFill>
          <p:spPr>
            <a:xfrm>
              <a:off x="3265488" y="249238"/>
              <a:ext cx="3491594" cy="448848"/>
            </a:xfrm>
            <a:prstGeom prst="rect">
              <a:avLst/>
            </a:prstGeom>
          </p:spPr>
        </p:pic>
        <p:sp>
          <p:nvSpPr>
            <p:cNvPr id="7" name="TextBox 6">
              <a:extLst>
                <a:ext uri="{FF2B5EF4-FFF2-40B4-BE49-F238E27FC236}">
                  <a16:creationId xmlns:a16="http://schemas.microsoft.com/office/drawing/2014/main" xmlns="" id="{4760652C-3643-41E4-B152-79E5EBC5F404}"/>
                </a:ext>
              </a:extLst>
            </p:cNvPr>
            <p:cNvSpPr txBox="1"/>
            <p:nvPr/>
          </p:nvSpPr>
          <p:spPr>
            <a:xfrm>
              <a:off x="2238758" y="253956"/>
              <a:ext cx="998992" cy="400110"/>
            </a:xfrm>
            <a:prstGeom prst="rect">
              <a:avLst/>
            </a:prstGeom>
            <a:noFill/>
          </p:spPr>
          <p:txBody>
            <a:bodyPr wrap="none" rtlCol="0">
              <a:spAutoFit/>
            </a:bodyPr>
            <a:lstStyle/>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Placed+</a:t>
              </a:r>
            </a:p>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Conditional</a:t>
              </a:r>
            </a:p>
          </p:txBody>
        </p:sp>
      </p:grpSp>
      <p:sp>
        <p:nvSpPr>
          <p:cNvPr id="8" name="Content Placeholder 4">
            <a:extLst>
              <a:ext uri="{FF2B5EF4-FFF2-40B4-BE49-F238E27FC236}">
                <a16:creationId xmlns:a16="http://schemas.microsoft.com/office/drawing/2014/main" xmlns="" id="{AC3CE05F-FB79-434E-844D-3BC33646F0DF}"/>
              </a:ext>
            </a:extLst>
          </p:cNvPr>
          <p:cNvSpPr txBox="1">
            <a:spLocks/>
          </p:cNvSpPr>
          <p:nvPr/>
        </p:nvSpPr>
        <p:spPr bwMode="auto">
          <a:xfrm>
            <a:off x="2063692" y="3048416"/>
            <a:ext cx="8712829"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marL="0" indent="0" algn="l" rtl="0" eaLnBrk="1" fontAlgn="base" hangingPunct="1">
              <a:lnSpc>
                <a:spcPct val="114000"/>
              </a:lnSpc>
              <a:spcBef>
                <a:spcPct val="30000"/>
              </a:spcBef>
              <a:spcAft>
                <a:spcPts val="600"/>
              </a:spcAft>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r>
              <a:rPr lang="en-GB" kern="0" dirty="0"/>
              <a:t>Last year there was a significant difference between the number of people recorded by UCAS as having accepted an ITT place at the end of the recruitment cycle and the number who later appeared in the ITT census.</a:t>
            </a:r>
          </a:p>
          <a:p>
            <a:r>
              <a:rPr lang="en-GB" dirty="0"/>
              <a:t>Any person who is not going to enrol should be withdrawn from the UCAS teacher training system</a:t>
            </a:r>
            <a:endParaRPr lang="en-GB" kern="0" dirty="0"/>
          </a:p>
        </p:txBody>
      </p:sp>
      <p:sp>
        <p:nvSpPr>
          <p:cNvPr id="13" name="Rectangle 12">
            <a:extLst>
              <a:ext uri="{FF2B5EF4-FFF2-40B4-BE49-F238E27FC236}">
                <a16:creationId xmlns:a16="http://schemas.microsoft.com/office/drawing/2014/main" xmlns="" id="{D4BF69DE-5803-4D88-9780-81291641D5F7}"/>
              </a:ext>
            </a:extLst>
          </p:cNvPr>
          <p:cNvSpPr/>
          <p:nvPr/>
        </p:nvSpPr>
        <p:spPr bwMode="auto">
          <a:xfrm>
            <a:off x="2063693" y="2014572"/>
            <a:ext cx="8712828" cy="936104"/>
          </a:xfrm>
          <a:prstGeom prst="rect">
            <a:avLst/>
          </a:prstGeom>
          <a:solidFill>
            <a:srgbClr val="2B8C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800"/>
              </a:spcAft>
              <a:buClrTx/>
              <a:buSzTx/>
              <a:buFontTx/>
              <a:buNone/>
              <a:tabLst/>
            </a:pPr>
            <a:r>
              <a:rPr kumimoji="0" lang="en-GB" sz="1500" b="0" i="0" u="none" strike="noStrike" cap="none" normalizeH="0" baseline="0" dirty="0">
                <a:ln>
                  <a:noFill/>
                </a:ln>
                <a:solidFill>
                  <a:schemeClr val="bg1"/>
                </a:solidFill>
                <a:effectLst/>
                <a:latin typeface="Verdana" pitchFamily="34" charset="0"/>
                <a:cs typeface="Arial" charset="0"/>
              </a:rPr>
              <a:t>Correspondence</a:t>
            </a:r>
          </a:p>
          <a:p>
            <a:pPr marL="0" marR="0" indent="0" algn="l" defTabSz="914400" rtl="0" eaLnBrk="0" fontAlgn="base" latinLnBrk="0" hangingPunct="0">
              <a:lnSpc>
                <a:spcPct val="100000"/>
              </a:lnSpc>
              <a:spcBef>
                <a:spcPct val="0"/>
              </a:spcBef>
              <a:spcAft>
                <a:spcPts val="800"/>
              </a:spcAft>
              <a:buClrTx/>
              <a:buSzTx/>
              <a:buFontTx/>
              <a:buNone/>
              <a:tabLst/>
            </a:pPr>
            <a:r>
              <a:rPr lang="en-GB" sz="2400" dirty="0">
                <a:solidFill>
                  <a:schemeClr val="bg1"/>
                </a:solidFill>
              </a:rPr>
              <a:t>Teacher Recruitment Bulletin: 19 January 2017</a:t>
            </a:r>
            <a:endParaRPr kumimoji="0" lang="en-GB" sz="2400" b="0" i="0" u="none" strike="noStrike" cap="none" normalizeH="0" baseline="0" dirty="0">
              <a:ln>
                <a:noFill/>
              </a:ln>
              <a:solidFill>
                <a:schemeClr val="bg1"/>
              </a:solidFill>
              <a:effectLst/>
            </a:endParaRPr>
          </a:p>
        </p:txBody>
      </p:sp>
      <p:pic>
        <p:nvPicPr>
          <p:cNvPr id="1026" name="Picture 2" descr="Image result for nctl logo">
            <a:extLst>
              <a:ext uri="{FF2B5EF4-FFF2-40B4-BE49-F238E27FC236}">
                <a16:creationId xmlns:a16="http://schemas.microsoft.com/office/drawing/2014/main" xmlns="" id="{E666EA55-B1DE-41B6-995E-DA87B4FCF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692" y="1104345"/>
            <a:ext cx="2232108" cy="8124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D1197631-4F02-4DF8-9B6E-3CA59D7535F4}"/>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http://dera.ioe.ac.uk/28393/</a:t>
            </a:r>
          </a:p>
        </p:txBody>
      </p:sp>
    </p:spTree>
    <p:custDataLst>
      <p:tags r:id="rId1"/>
    </p:custDataLst>
    <p:extLst>
      <p:ext uri="{BB962C8B-B14F-4D97-AF65-F5344CB8AC3E}">
        <p14:creationId xmlns:p14="http://schemas.microsoft.com/office/powerpoint/2010/main" val="3366930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xmlns="" id="{0FFB9E2E-7806-4E15-A8D5-F483C1F3879E}"/>
              </a:ext>
            </a:extLst>
          </p:cNvPr>
          <p:cNvSpPr>
            <a:spLocks noGrp="1"/>
          </p:cNvSpPr>
          <p:nvPr>
            <p:ph idx="1"/>
          </p:nvPr>
        </p:nvSpPr>
        <p:spPr>
          <a:xfrm>
            <a:off x="335359" y="908050"/>
            <a:ext cx="11396912" cy="5041230"/>
          </a:xfrm>
        </p:spPr>
        <p:txBody>
          <a:bodyPr/>
          <a:lstStyle/>
          <a:p>
            <a:r>
              <a:rPr lang="en-GB" sz="2800" b="1" dirty="0">
                <a:solidFill>
                  <a:schemeClr val="tx1">
                    <a:lumMod val="50000"/>
                    <a:lumOff val="50000"/>
                  </a:schemeClr>
                </a:solidFill>
              </a:rPr>
              <a:t>“Science”</a:t>
            </a:r>
          </a:p>
        </p:txBody>
      </p:sp>
      <p:sp>
        <p:nvSpPr>
          <p:cNvPr id="3" name="Title 2">
            <a:extLst>
              <a:ext uri="{FF2B5EF4-FFF2-40B4-BE49-F238E27FC236}">
                <a16:creationId xmlns:a16="http://schemas.microsoft.com/office/drawing/2014/main" xmlns="" id="{99A946E9-7947-48F3-8BDD-23DFBC04F5E3}"/>
              </a:ext>
            </a:extLst>
          </p:cNvPr>
          <p:cNvSpPr>
            <a:spLocks noGrp="1"/>
          </p:cNvSpPr>
          <p:nvPr>
            <p:ph type="title"/>
          </p:nvPr>
        </p:nvSpPr>
        <p:spPr/>
        <p:txBody>
          <a:bodyPr/>
          <a:lstStyle/>
          <a:p>
            <a:r>
              <a:rPr lang="en-GB" dirty="0"/>
              <a:t>Length of recruitment cycle</a:t>
            </a:r>
          </a:p>
        </p:txBody>
      </p:sp>
      <p:grpSp>
        <p:nvGrpSpPr>
          <p:cNvPr id="2" name="Group 1">
            <a:extLst>
              <a:ext uri="{FF2B5EF4-FFF2-40B4-BE49-F238E27FC236}">
                <a16:creationId xmlns:a16="http://schemas.microsoft.com/office/drawing/2014/main" xmlns="" id="{30A7E7D3-FF54-4D8C-A988-33A7BC663840}"/>
              </a:ext>
            </a:extLst>
          </p:cNvPr>
          <p:cNvGrpSpPr/>
          <p:nvPr/>
        </p:nvGrpSpPr>
        <p:grpSpPr>
          <a:xfrm>
            <a:off x="3243263" y="1268760"/>
            <a:ext cx="6835022" cy="4421865"/>
            <a:chOff x="3243263" y="1281705"/>
            <a:chExt cx="6835022" cy="4290112"/>
          </a:xfrm>
        </p:grpSpPr>
        <p:sp>
          <p:nvSpPr>
            <p:cNvPr id="8" name="Freeform 6">
              <a:extLst>
                <a:ext uri="{FF2B5EF4-FFF2-40B4-BE49-F238E27FC236}">
                  <a16:creationId xmlns:a16="http://schemas.microsoft.com/office/drawing/2014/main" xmlns="" id="{5CE646CC-A4BF-4300-B812-340F6B89D2A4}"/>
                </a:ext>
              </a:extLst>
            </p:cNvPr>
            <p:cNvSpPr>
              <a:spLocks noEditPoints="1"/>
            </p:cNvSpPr>
            <p:nvPr/>
          </p:nvSpPr>
          <p:spPr bwMode="auto">
            <a:xfrm>
              <a:off x="3243263" y="1281705"/>
              <a:ext cx="6835022" cy="3803479"/>
            </a:xfrm>
            <a:custGeom>
              <a:avLst/>
              <a:gdLst>
                <a:gd name="T0" fmla="*/ 0 w 3594"/>
                <a:gd name="T1" fmla="*/ 2619 h 2619"/>
                <a:gd name="T2" fmla="*/ 3594 w 3594"/>
                <a:gd name="T3" fmla="*/ 2619 h 2619"/>
                <a:gd name="T4" fmla="*/ 0 w 3594"/>
                <a:gd name="T5" fmla="*/ 2329 h 2619"/>
                <a:gd name="T6" fmla="*/ 3594 w 3594"/>
                <a:gd name="T7" fmla="*/ 2329 h 2619"/>
                <a:gd name="T8" fmla="*/ 0 w 3594"/>
                <a:gd name="T9" fmla="*/ 2040 h 2619"/>
                <a:gd name="T10" fmla="*/ 3594 w 3594"/>
                <a:gd name="T11" fmla="*/ 2040 h 2619"/>
                <a:gd name="T12" fmla="*/ 0 w 3594"/>
                <a:gd name="T13" fmla="*/ 1746 h 2619"/>
                <a:gd name="T14" fmla="*/ 3594 w 3594"/>
                <a:gd name="T15" fmla="*/ 1746 h 2619"/>
                <a:gd name="T16" fmla="*/ 0 w 3594"/>
                <a:gd name="T17" fmla="*/ 1457 h 2619"/>
                <a:gd name="T18" fmla="*/ 3594 w 3594"/>
                <a:gd name="T19" fmla="*/ 1457 h 2619"/>
                <a:gd name="T20" fmla="*/ 0 w 3594"/>
                <a:gd name="T21" fmla="*/ 1167 h 2619"/>
                <a:gd name="T22" fmla="*/ 3594 w 3594"/>
                <a:gd name="T23" fmla="*/ 1167 h 2619"/>
                <a:gd name="T24" fmla="*/ 0 w 3594"/>
                <a:gd name="T25" fmla="*/ 873 h 2619"/>
                <a:gd name="T26" fmla="*/ 3594 w 3594"/>
                <a:gd name="T27" fmla="*/ 873 h 2619"/>
                <a:gd name="T28" fmla="*/ 0 w 3594"/>
                <a:gd name="T29" fmla="*/ 584 h 2619"/>
                <a:gd name="T30" fmla="*/ 3594 w 3594"/>
                <a:gd name="T31" fmla="*/ 584 h 2619"/>
                <a:gd name="T32" fmla="*/ 0 w 3594"/>
                <a:gd name="T33" fmla="*/ 294 h 2619"/>
                <a:gd name="T34" fmla="*/ 3594 w 3594"/>
                <a:gd name="T35" fmla="*/ 294 h 2619"/>
                <a:gd name="T36" fmla="*/ 0 w 3594"/>
                <a:gd name="T37" fmla="*/ 0 h 2619"/>
                <a:gd name="T38" fmla="*/ 3594 w 3594"/>
                <a:gd name="T39" fmla="*/ 0 h 2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4" h="2619">
                  <a:moveTo>
                    <a:pt x="0" y="2619"/>
                  </a:moveTo>
                  <a:lnTo>
                    <a:pt x="3594" y="2619"/>
                  </a:lnTo>
                  <a:moveTo>
                    <a:pt x="0" y="2329"/>
                  </a:moveTo>
                  <a:lnTo>
                    <a:pt x="3594" y="2329"/>
                  </a:lnTo>
                  <a:moveTo>
                    <a:pt x="0" y="2040"/>
                  </a:moveTo>
                  <a:lnTo>
                    <a:pt x="3594" y="2040"/>
                  </a:lnTo>
                  <a:moveTo>
                    <a:pt x="0" y="1746"/>
                  </a:moveTo>
                  <a:lnTo>
                    <a:pt x="3594" y="1746"/>
                  </a:lnTo>
                  <a:moveTo>
                    <a:pt x="0" y="1457"/>
                  </a:moveTo>
                  <a:lnTo>
                    <a:pt x="3594" y="1457"/>
                  </a:lnTo>
                  <a:moveTo>
                    <a:pt x="0" y="1167"/>
                  </a:moveTo>
                  <a:lnTo>
                    <a:pt x="3594" y="1167"/>
                  </a:lnTo>
                  <a:moveTo>
                    <a:pt x="0" y="873"/>
                  </a:moveTo>
                  <a:lnTo>
                    <a:pt x="3594" y="873"/>
                  </a:lnTo>
                  <a:moveTo>
                    <a:pt x="0" y="584"/>
                  </a:moveTo>
                  <a:lnTo>
                    <a:pt x="3594" y="584"/>
                  </a:lnTo>
                  <a:moveTo>
                    <a:pt x="0" y="294"/>
                  </a:moveTo>
                  <a:lnTo>
                    <a:pt x="3594" y="294"/>
                  </a:lnTo>
                  <a:moveTo>
                    <a:pt x="0" y="0"/>
                  </a:moveTo>
                  <a:lnTo>
                    <a:pt x="3594" y="0"/>
                  </a:lnTo>
                </a:path>
              </a:pathLst>
            </a:custGeom>
            <a:noFill/>
            <a:ln w="285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ea typeface="Verdana" panose="020B0604030504040204" pitchFamily="34" charset="0"/>
                <a:cs typeface="Verdana" panose="020B0604030504040204" pitchFamily="34" charset="0"/>
              </a:endParaRPr>
            </a:p>
          </p:txBody>
        </p:sp>
        <p:sp>
          <p:nvSpPr>
            <p:cNvPr id="9" name="Line 7">
              <a:extLst>
                <a:ext uri="{FF2B5EF4-FFF2-40B4-BE49-F238E27FC236}">
                  <a16:creationId xmlns:a16="http://schemas.microsoft.com/office/drawing/2014/main" xmlns="" id="{6E87A1A3-81CF-434F-8F73-C7F7BA38BCF0}"/>
                </a:ext>
              </a:extLst>
            </p:cNvPr>
            <p:cNvSpPr>
              <a:spLocks noChangeShapeType="1"/>
            </p:cNvSpPr>
            <p:nvPr/>
          </p:nvSpPr>
          <p:spPr bwMode="auto">
            <a:xfrm>
              <a:off x="3243263" y="5545676"/>
              <a:ext cx="6835022"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ea typeface="Verdana" panose="020B0604030504040204" pitchFamily="34" charset="0"/>
                <a:cs typeface="Verdana" panose="020B0604030504040204" pitchFamily="34" charset="0"/>
              </a:endParaRPr>
            </a:p>
          </p:txBody>
        </p:sp>
        <p:sp>
          <p:nvSpPr>
            <p:cNvPr id="10" name="Freeform 8">
              <a:extLst>
                <a:ext uri="{FF2B5EF4-FFF2-40B4-BE49-F238E27FC236}">
                  <a16:creationId xmlns:a16="http://schemas.microsoft.com/office/drawing/2014/main" xmlns="" id="{4C899EC9-C475-4032-B5BD-7D9B2EB8B2E1}"/>
                </a:ext>
              </a:extLst>
            </p:cNvPr>
            <p:cNvSpPr>
              <a:spLocks noEditPoints="1"/>
            </p:cNvSpPr>
            <p:nvPr/>
          </p:nvSpPr>
          <p:spPr bwMode="auto">
            <a:xfrm>
              <a:off x="3243263" y="5545676"/>
              <a:ext cx="6559264" cy="26141"/>
            </a:xfrm>
            <a:custGeom>
              <a:avLst/>
              <a:gdLst>
                <a:gd name="T0" fmla="*/ 0 w 3449"/>
                <a:gd name="T1" fmla="*/ 0 h 18"/>
                <a:gd name="T2" fmla="*/ 0 w 3449"/>
                <a:gd name="T3" fmla="*/ 18 h 18"/>
                <a:gd name="T4" fmla="*/ 322 w 3449"/>
                <a:gd name="T5" fmla="*/ 0 h 18"/>
                <a:gd name="T6" fmla="*/ 322 w 3449"/>
                <a:gd name="T7" fmla="*/ 18 h 18"/>
                <a:gd name="T8" fmla="*/ 639 w 3449"/>
                <a:gd name="T9" fmla="*/ 0 h 18"/>
                <a:gd name="T10" fmla="*/ 639 w 3449"/>
                <a:gd name="T11" fmla="*/ 18 h 18"/>
                <a:gd name="T12" fmla="*/ 956 w 3449"/>
                <a:gd name="T13" fmla="*/ 0 h 18"/>
                <a:gd name="T14" fmla="*/ 956 w 3449"/>
                <a:gd name="T15" fmla="*/ 18 h 18"/>
                <a:gd name="T16" fmla="*/ 1255 w 3449"/>
                <a:gd name="T17" fmla="*/ 0 h 18"/>
                <a:gd name="T18" fmla="*/ 1255 w 3449"/>
                <a:gd name="T19" fmla="*/ 18 h 18"/>
                <a:gd name="T20" fmla="*/ 1573 w 3449"/>
                <a:gd name="T21" fmla="*/ 0 h 18"/>
                <a:gd name="T22" fmla="*/ 1573 w 3449"/>
                <a:gd name="T23" fmla="*/ 18 h 18"/>
                <a:gd name="T24" fmla="*/ 1881 w 3449"/>
                <a:gd name="T25" fmla="*/ 0 h 18"/>
                <a:gd name="T26" fmla="*/ 1881 w 3449"/>
                <a:gd name="T27" fmla="*/ 18 h 18"/>
                <a:gd name="T28" fmla="*/ 2198 w 3449"/>
                <a:gd name="T29" fmla="*/ 0 h 18"/>
                <a:gd name="T30" fmla="*/ 2198 w 3449"/>
                <a:gd name="T31" fmla="*/ 18 h 18"/>
                <a:gd name="T32" fmla="*/ 2506 w 3449"/>
                <a:gd name="T33" fmla="*/ 0 h 18"/>
                <a:gd name="T34" fmla="*/ 2506 w 3449"/>
                <a:gd name="T35" fmla="*/ 18 h 18"/>
                <a:gd name="T36" fmla="*/ 2823 w 3449"/>
                <a:gd name="T37" fmla="*/ 0 h 18"/>
                <a:gd name="T38" fmla="*/ 2823 w 3449"/>
                <a:gd name="T39" fmla="*/ 18 h 18"/>
                <a:gd name="T40" fmla="*/ 3140 w 3449"/>
                <a:gd name="T41" fmla="*/ 0 h 18"/>
                <a:gd name="T42" fmla="*/ 3140 w 3449"/>
                <a:gd name="T43" fmla="*/ 18 h 18"/>
                <a:gd name="T44" fmla="*/ 3449 w 3449"/>
                <a:gd name="T45" fmla="*/ 0 h 18"/>
                <a:gd name="T46" fmla="*/ 3449 w 344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9" h="18">
                  <a:moveTo>
                    <a:pt x="0" y="0"/>
                  </a:moveTo>
                  <a:lnTo>
                    <a:pt x="0" y="18"/>
                  </a:lnTo>
                  <a:moveTo>
                    <a:pt x="322" y="0"/>
                  </a:moveTo>
                  <a:lnTo>
                    <a:pt x="322" y="18"/>
                  </a:lnTo>
                  <a:moveTo>
                    <a:pt x="639" y="0"/>
                  </a:moveTo>
                  <a:lnTo>
                    <a:pt x="639" y="18"/>
                  </a:lnTo>
                  <a:moveTo>
                    <a:pt x="956" y="0"/>
                  </a:moveTo>
                  <a:lnTo>
                    <a:pt x="956" y="18"/>
                  </a:lnTo>
                  <a:moveTo>
                    <a:pt x="1255" y="0"/>
                  </a:moveTo>
                  <a:lnTo>
                    <a:pt x="1255" y="18"/>
                  </a:lnTo>
                  <a:moveTo>
                    <a:pt x="1573" y="0"/>
                  </a:moveTo>
                  <a:lnTo>
                    <a:pt x="1573" y="18"/>
                  </a:lnTo>
                  <a:moveTo>
                    <a:pt x="1881" y="0"/>
                  </a:moveTo>
                  <a:lnTo>
                    <a:pt x="1881" y="18"/>
                  </a:lnTo>
                  <a:moveTo>
                    <a:pt x="2198" y="0"/>
                  </a:moveTo>
                  <a:lnTo>
                    <a:pt x="2198" y="18"/>
                  </a:lnTo>
                  <a:moveTo>
                    <a:pt x="2506" y="0"/>
                  </a:moveTo>
                  <a:lnTo>
                    <a:pt x="2506" y="18"/>
                  </a:lnTo>
                  <a:moveTo>
                    <a:pt x="2823" y="0"/>
                  </a:moveTo>
                  <a:lnTo>
                    <a:pt x="2823" y="18"/>
                  </a:lnTo>
                  <a:moveTo>
                    <a:pt x="3140" y="0"/>
                  </a:moveTo>
                  <a:lnTo>
                    <a:pt x="3140" y="18"/>
                  </a:lnTo>
                  <a:moveTo>
                    <a:pt x="3449" y="0"/>
                  </a:moveTo>
                  <a:lnTo>
                    <a:pt x="3449" y="18"/>
                  </a:lnTo>
                </a:path>
              </a:pathLst>
            </a:custGeom>
            <a:noFill/>
            <a:ln w="190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ea typeface="Verdana" panose="020B0604030504040204" pitchFamily="34" charset="0"/>
                <a:cs typeface="Verdana" panose="020B0604030504040204" pitchFamily="34" charset="0"/>
              </a:endParaRPr>
            </a:p>
          </p:txBody>
        </p:sp>
      </p:grpSp>
      <p:sp>
        <p:nvSpPr>
          <p:cNvPr id="11" name="Freeform 9">
            <a:extLst>
              <a:ext uri="{FF2B5EF4-FFF2-40B4-BE49-F238E27FC236}">
                <a16:creationId xmlns:a16="http://schemas.microsoft.com/office/drawing/2014/main" xmlns="" id="{C64D489E-D394-41A7-B6D4-A231241CE6C5}"/>
              </a:ext>
            </a:extLst>
          </p:cNvPr>
          <p:cNvSpPr>
            <a:spLocks/>
          </p:cNvSpPr>
          <p:nvPr/>
        </p:nvSpPr>
        <p:spPr bwMode="auto">
          <a:xfrm>
            <a:off x="3257550" y="1729127"/>
            <a:ext cx="6798889" cy="3816549"/>
          </a:xfrm>
          <a:custGeom>
            <a:avLst/>
            <a:gdLst>
              <a:gd name="T0" fmla="*/ 50 w 3575"/>
              <a:gd name="T1" fmla="*/ 2628 h 2628"/>
              <a:gd name="T2" fmla="*/ 109 w 3575"/>
              <a:gd name="T3" fmla="*/ 2628 h 2628"/>
              <a:gd name="T4" fmla="*/ 173 w 3575"/>
              <a:gd name="T5" fmla="*/ 2628 h 2628"/>
              <a:gd name="T6" fmla="*/ 213 w 3575"/>
              <a:gd name="T7" fmla="*/ 2605 h 2628"/>
              <a:gd name="T8" fmla="*/ 277 w 3575"/>
              <a:gd name="T9" fmla="*/ 2583 h 2628"/>
              <a:gd name="T10" fmla="*/ 336 w 3575"/>
              <a:gd name="T11" fmla="*/ 2542 h 2628"/>
              <a:gd name="T12" fmla="*/ 399 w 3575"/>
              <a:gd name="T13" fmla="*/ 2474 h 2628"/>
              <a:gd name="T14" fmla="*/ 458 w 3575"/>
              <a:gd name="T15" fmla="*/ 2415 h 2628"/>
              <a:gd name="T16" fmla="*/ 499 w 3575"/>
              <a:gd name="T17" fmla="*/ 2388 h 2628"/>
              <a:gd name="T18" fmla="*/ 562 w 3575"/>
              <a:gd name="T19" fmla="*/ 2334 h 2628"/>
              <a:gd name="T20" fmla="*/ 707 w 3575"/>
              <a:gd name="T21" fmla="*/ 2293 h 2628"/>
              <a:gd name="T22" fmla="*/ 766 w 3575"/>
              <a:gd name="T23" fmla="*/ 2221 h 2628"/>
              <a:gd name="T24" fmla="*/ 830 w 3575"/>
              <a:gd name="T25" fmla="*/ 2176 h 2628"/>
              <a:gd name="T26" fmla="*/ 889 w 3575"/>
              <a:gd name="T27" fmla="*/ 2112 h 2628"/>
              <a:gd name="T28" fmla="*/ 934 w 3575"/>
              <a:gd name="T29" fmla="*/ 2044 h 2628"/>
              <a:gd name="T30" fmla="*/ 993 w 3575"/>
              <a:gd name="T31" fmla="*/ 1981 h 2628"/>
              <a:gd name="T32" fmla="*/ 1056 w 3575"/>
              <a:gd name="T33" fmla="*/ 1909 h 2628"/>
              <a:gd name="T34" fmla="*/ 1115 w 3575"/>
              <a:gd name="T35" fmla="*/ 1841 h 2628"/>
              <a:gd name="T36" fmla="*/ 1179 w 3575"/>
              <a:gd name="T37" fmla="*/ 1791 h 2628"/>
              <a:gd name="T38" fmla="*/ 1219 w 3575"/>
              <a:gd name="T39" fmla="*/ 1732 h 2628"/>
              <a:gd name="T40" fmla="*/ 1278 w 3575"/>
              <a:gd name="T41" fmla="*/ 1664 h 2628"/>
              <a:gd name="T42" fmla="*/ 1342 w 3575"/>
              <a:gd name="T43" fmla="*/ 1601 h 2628"/>
              <a:gd name="T44" fmla="*/ 1405 w 3575"/>
              <a:gd name="T45" fmla="*/ 1551 h 2628"/>
              <a:gd name="T46" fmla="*/ 1464 w 3575"/>
              <a:gd name="T47" fmla="*/ 1484 h 2628"/>
              <a:gd name="T48" fmla="*/ 1546 w 3575"/>
              <a:gd name="T49" fmla="*/ 1407 h 2628"/>
              <a:gd name="T50" fmla="*/ 1609 w 3575"/>
              <a:gd name="T51" fmla="*/ 1352 h 2628"/>
              <a:gd name="T52" fmla="*/ 1650 w 3575"/>
              <a:gd name="T53" fmla="*/ 1312 h 2628"/>
              <a:gd name="T54" fmla="*/ 1713 w 3575"/>
              <a:gd name="T55" fmla="*/ 1267 h 2628"/>
              <a:gd name="T56" fmla="*/ 1772 w 3575"/>
              <a:gd name="T57" fmla="*/ 1203 h 2628"/>
              <a:gd name="T58" fmla="*/ 1836 w 3575"/>
              <a:gd name="T59" fmla="*/ 1113 h 2628"/>
              <a:gd name="T60" fmla="*/ 1908 w 3575"/>
              <a:gd name="T61" fmla="*/ 1049 h 2628"/>
              <a:gd name="T62" fmla="*/ 1967 w 3575"/>
              <a:gd name="T63" fmla="*/ 1004 h 2628"/>
              <a:gd name="T64" fmla="*/ 2008 w 3575"/>
              <a:gd name="T65" fmla="*/ 932 h 2628"/>
              <a:gd name="T66" fmla="*/ 2071 w 3575"/>
              <a:gd name="T67" fmla="*/ 896 h 2628"/>
              <a:gd name="T68" fmla="*/ 2130 w 3575"/>
              <a:gd name="T69" fmla="*/ 846 h 2628"/>
              <a:gd name="T70" fmla="*/ 2203 w 3575"/>
              <a:gd name="T71" fmla="*/ 755 h 2628"/>
              <a:gd name="T72" fmla="*/ 2266 w 3575"/>
              <a:gd name="T73" fmla="*/ 706 h 2628"/>
              <a:gd name="T74" fmla="*/ 2325 w 3575"/>
              <a:gd name="T75" fmla="*/ 665 h 2628"/>
              <a:gd name="T76" fmla="*/ 2366 w 3575"/>
              <a:gd name="T77" fmla="*/ 624 h 2628"/>
              <a:gd name="T78" fmla="*/ 2429 w 3575"/>
              <a:gd name="T79" fmla="*/ 561 h 2628"/>
              <a:gd name="T80" fmla="*/ 2488 w 3575"/>
              <a:gd name="T81" fmla="*/ 516 h 2628"/>
              <a:gd name="T82" fmla="*/ 2551 w 3575"/>
              <a:gd name="T83" fmla="*/ 475 h 2628"/>
              <a:gd name="T84" fmla="*/ 2615 w 3575"/>
              <a:gd name="T85" fmla="*/ 416 h 2628"/>
              <a:gd name="T86" fmla="*/ 2656 w 3575"/>
              <a:gd name="T87" fmla="*/ 385 h 2628"/>
              <a:gd name="T88" fmla="*/ 2715 w 3575"/>
              <a:gd name="T89" fmla="*/ 348 h 2628"/>
              <a:gd name="T90" fmla="*/ 2778 w 3575"/>
              <a:gd name="T91" fmla="*/ 276 h 2628"/>
              <a:gd name="T92" fmla="*/ 2837 w 3575"/>
              <a:gd name="T93" fmla="*/ 226 h 2628"/>
              <a:gd name="T94" fmla="*/ 2900 w 3575"/>
              <a:gd name="T95" fmla="*/ 217 h 2628"/>
              <a:gd name="T96" fmla="*/ 2941 w 3575"/>
              <a:gd name="T97" fmla="*/ 190 h 2628"/>
              <a:gd name="T98" fmla="*/ 3005 w 3575"/>
              <a:gd name="T99" fmla="*/ 168 h 2628"/>
              <a:gd name="T100" fmla="*/ 3063 w 3575"/>
              <a:gd name="T101" fmla="*/ 154 h 2628"/>
              <a:gd name="T102" fmla="*/ 3136 w 3575"/>
              <a:gd name="T103" fmla="*/ 95 h 2628"/>
              <a:gd name="T104" fmla="*/ 3199 w 3575"/>
              <a:gd name="T105" fmla="*/ 32 h 2628"/>
              <a:gd name="T106" fmla="*/ 3258 w 3575"/>
              <a:gd name="T107" fmla="*/ 14 h 2628"/>
              <a:gd name="T108" fmla="*/ 3299 w 3575"/>
              <a:gd name="T109" fmla="*/ 9 h 2628"/>
              <a:gd name="T110" fmla="*/ 3362 w 3575"/>
              <a:gd name="T111" fmla="*/ 9 h 2628"/>
              <a:gd name="T112" fmla="*/ 3421 w 3575"/>
              <a:gd name="T113" fmla="*/ 14 h 2628"/>
              <a:gd name="T114" fmla="*/ 3485 w 3575"/>
              <a:gd name="T115" fmla="*/ 32 h 2628"/>
              <a:gd name="T116" fmla="*/ 3548 w 3575"/>
              <a:gd name="T117" fmla="*/ 36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5" h="2628">
                <a:moveTo>
                  <a:pt x="0" y="2628"/>
                </a:moveTo>
                <a:lnTo>
                  <a:pt x="28" y="2628"/>
                </a:lnTo>
                <a:lnTo>
                  <a:pt x="41" y="2628"/>
                </a:lnTo>
                <a:lnTo>
                  <a:pt x="50" y="2628"/>
                </a:lnTo>
                <a:lnTo>
                  <a:pt x="59" y="2628"/>
                </a:lnTo>
                <a:lnTo>
                  <a:pt x="68" y="2628"/>
                </a:lnTo>
                <a:lnTo>
                  <a:pt x="100" y="2628"/>
                </a:lnTo>
                <a:lnTo>
                  <a:pt x="109" y="2628"/>
                </a:lnTo>
                <a:lnTo>
                  <a:pt x="123" y="2628"/>
                </a:lnTo>
                <a:lnTo>
                  <a:pt x="132" y="2628"/>
                </a:lnTo>
                <a:lnTo>
                  <a:pt x="141" y="2628"/>
                </a:lnTo>
                <a:lnTo>
                  <a:pt x="173" y="2628"/>
                </a:lnTo>
                <a:lnTo>
                  <a:pt x="182" y="2619"/>
                </a:lnTo>
                <a:lnTo>
                  <a:pt x="195" y="2614"/>
                </a:lnTo>
                <a:lnTo>
                  <a:pt x="204" y="2605"/>
                </a:lnTo>
                <a:lnTo>
                  <a:pt x="213" y="2605"/>
                </a:lnTo>
                <a:lnTo>
                  <a:pt x="245" y="2592"/>
                </a:lnTo>
                <a:lnTo>
                  <a:pt x="254" y="2592"/>
                </a:lnTo>
                <a:lnTo>
                  <a:pt x="263" y="2592"/>
                </a:lnTo>
                <a:lnTo>
                  <a:pt x="277" y="2583"/>
                </a:lnTo>
                <a:lnTo>
                  <a:pt x="286" y="2578"/>
                </a:lnTo>
                <a:lnTo>
                  <a:pt x="318" y="2560"/>
                </a:lnTo>
                <a:lnTo>
                  <a:pt x="327" y="2542"/>
                </a:lnTo>
                <a:lnTo>
                  <a:pt x="336" y="2542"/>
                </a:lnTo>
                <a:lnTo>
                  <a:pt x="349" y="2524"/>
                </a:lnTo>
                <a:lnTo>
                  <a:pt x="358" y="2510"/>
                </a:lnTo>
                <a:lnTo>
                  <a:pt x="390" y="2488"/>
                </a:lnTo>
                <a:lnTo>
                  <a:pt x="399" y="2474"/>
                </a:lnTo>
                <a:lnTo>
                  <a:pt x="408" y="2465"/>
                </a:lnTo>
                <a:lnTo>
                  <a:pt x="417" y="2465"/>
                </a:lnTo>
                <a:lnTo>
                  <a:pt x="431" y="2438"/>
                </a:lnTo>
                <a:lnTo>
                  <a:pt x="458" y="2415"/>
                </a:lnTo>
                <a:lnTo>
                  <a:pt x="472" y="2415"/>
                </a:lnTo>
                <a:lnTo>
                  <a:pt x="481" y="2411"/>
                </a:lnTo>
                <a:lnTo>
                  <a:pt x="490" y="2393"/>
                </a:lnTo>
                <a:lnTo>
                  <a:pt x="499" y="2388"/>
                </a:lnTo>
                <a:lnTo>
                  <a:pt x="531" y="2365"/>
                </a:lnTo>
                <a:lnTo>
                  <a:pt x="544" y="2352"/>
                </a:lnTo>
                <a:lnTo>
                  <a:pt x="553" y="2334"/>
                </a:lnTo>
                <a:lnTo>
                  <a:pt x="562" y="2334"/>
                </a:lnTo>
                <a:lnTo>
                  <a:pt x="676" y="2298"/>
                </a:lnTo>
                <a:lnTo>
                  <a:pt x="685" y="2298"/>
                </a:lnTo>
                <a:lnTo>
                  <a:pt x="694" y="2298"/>
                </a:lnTo>
                <a:lnTo>
                  <a:pt x="707" y="2293"/>
                </a:lnTo>
                <a:lnTo>
                  <a:pt x="716" y="2261"/>
                </a:lnTo>
                <a:lnTo>
                  <a:pt x="748" y="2248"/>
                </a:lnTo>
                <a:lnTo>
                  <a:pt x="757" y="2234"/>
                </a:lnTo>
                <a:lnTo>
                  <a:pt x="766" y="2221"/>
                </a:lnTo>
                <a:lnTo>
                  <a:pt x="780" y="2212"/>
                </a:lnTo>
                <a:lnTo>
                  <a:pt x="789" y="2207"/>
                </a:lnTo>
                <a:lnTo>
                  <a:pt x="821" y="2198"/>
                </a:lnTo>
                <a:lnTo>
                  <a:pt x="830" y="2176"/>
                </a:lnTo>
                <a:lnTo>
                  <a:pt x="839" y="2166"/>
                </a:lnTo>
                <a:lnTo>
                  <a:pt x="848" y="2148"/>
                </a:lnTo>
                <a:lnTo>
                  <a:pt x="861" y="2126"/>
                </a:lnTo>
                <a:lnTo>
                  <a:pt x="889" y="2112"/>
                </a:lnTo>
                <a:lnTo>
                  <a:pt x="902" y="2094"/>
                </a:lnTo>
                <a:lnTo>
                  <a:pt x="911" y="2067"/>
                </a:lnTo>
                <a:lnTo>
                  <a:pt x="920" y="2044"/>
                </a:lnTo>
                <a:lnTo>
                  <a:pt x="934" y="2044"/>
                </a:lnTo>
                <a:lnTo>
                  <a:pt x="961" y="2022"/>
                </a:lnTo>
                <a:lnTo>
                  <a:pt x="975" y="1999"/>
                </a:lnTo>
                <a:lnTo>
                  <a:pt x="984" y="1995"/>
                </a:lnTo>
                <a:lnTo>
                  <a:pt x="993" y="1981"/>
                </a:lnTo>
                <a:lnTo>
                  <a:pt x="1002" y="1958"/>
                </a:lnTo>
                <a:lnTo>
                  <a:pt x="1034" y="1927"/>
                </a:lnTo>
                <a:lnTo>
                  <a:pt x="1043" y="1913"/>
                </a:lnTo>
                <a:lnTo>
                  <a:pt x="1056" y="1909"/>
                </a:lnTo>
                <a:lnTo>
                  <a:pt x="1065" y="1891"/>
                </a:lnTo>
                <a:lnTo>
                  <a:pt x="1074" y="1877"/>
                </a:lnTo>
                <a:lnTo>
                  <a:pt x="1106" y="1854"/>
                </a:lnTo>
                <a:lnTo>
                  <a:pt x="1115" y="1841"/>
                </a:lnTo>
                <a:lnTo>
                  <a:pt x="1129" y="1827"/>
                </a:lnTo>
                <a:lnTo>
                  <a:pt x="1138" y="1814"/>
                </a:lnTo>
                <a:lnTo>
                  <a:pt x="1147" y="1805"/>
                </a:lnTo>
                <a:lnTo>
                  <a:pt x="1179" y="1791"/>
                </a:lnTo>
                <a:lnTo>
                  <a:pt x="1188" y="1778"/>
                </a:lnTo>
                <a:lnTo>
                  <a:pt x="1197" y="1778"/>
                </a:lnTo>
                <a:lnTo>
                  <a:pt x="1210" y="1741"/>
                </a:lnTo>
                <a:lnTo>
                  <a:pt x="1219" y="1732"/>
                </a:lnTo>
                <a:lnTo>
                  <a:pt x="1251" y="1710"/>
                </a:lnTo>
                <a:lnTo>
                  <a:pt x="1260" y="1696"/>
                </a:lnTo>
                <a:lnTo>
                  <a:pt x="1269" y="1683"/>
                </a:lnTo>
                <a:lnTo>
                  <a:pt x="1278" y="1664"/>
                </a:lnTo>
                <a:lnTo>
                  <a:pt x="1292" y="1646"/>
                </a:lnTo>
                <a:lnTo>
                  <a:pt x="1324" y="1628"/>
                </a:lnTo>
                <a:lnTo>
                  <a:pt x="1333" y="1615"/>
                </a:lnTo>
                <a:lnTo>
                  <a:pt x="1342" y="1601"/>
                </a:lnTo>
                <a:lnTo>
                  <a:pt x="1351" y="1588"/>
                </a:lnTo>
                <a:lnTo>
                  <a:pt x="1364" y="1574"/>
                </a:lnTo>
                <a:lnTo>
                  <a:pt x="1391" y="1556"/>
                </a:lnTo>
                <a:lnTo>
                  <a:pt x="1405" y="1551"/>
                </a:lnTo>
                <a:lnTo>
                  <a:pt x="1414" y="1542"/>
                </a:lnTo>
                <a:lnTo>
                  <a:pt x="1423" y="1520"/>
                </a:lnTo>
                <a:lnTo>
                  <a:pt x="1432" y="1506"/>
                </a:lnTo>
                <a:lnTo>
                  <a:pt x="1464" y="1484"/>
                </a:lnTo>
                <a:lnTo>
                  <a:pt x="1473" y="1470"/>
                </a:lnTo>
                <a:lnTo>
                  <a:pt x="1487" y="1461"/>
                </a:lnTo>
                <a:lnTo>
                  <a:pt x="1496" y="1434"/>
                </a:lnTo>
                <a:lnTo>
                  <a:pt x="1546" y="1407"/>
                </a:lnTo>
                <a:lnTo>
                  <a:pt x="1559" y="1398"/>
                </a:lnTo>
                <a:lnTo>
                  <a:pt x="1568" y="1389"/>
                </a:lnTo>
                <a:lnTo>
                  <a:pt x="1577" y="1375"/>
                </a:lnTo>
                <a:lnTo>
                  <a:pt x="1609" y="1352"/>
                </a:lnTo>
                <a:lnTo>
                  <a:pt x="1618" y="1339"/>
                </a:lnTo>
                <a:lnTo>
                  <a:pt x="1627" y="1339"/>
                </a:lnTo>
                <a:lnTo>
                  <a:pt x="1641" y="1325"/>
                </a:lnTo>
                <a:lnTo>
                  <a:pt x="1650" y="1312"/>
                </a:lnTo>
                <a:lnTo>
                  <a:pt x="1681" y="1303"/>
                </a:lnTo>
                <a:lnTo>
                  <a:pt x="1691" y="1289"/>
                </a:lnTo>
                <a:lnTo>
                  <a:pt x="1700" y="1280"/>
                </a:lnTo>
                <a:lnTo>
                  <a:pt x="1713" y="1267"/>
                </a:lnTo>
                <a:lnTo>
                  <a:pt x="1722" y="1257"/>
                </a:lnTo>
                <a:lnTo>
                  <a:pt x="1754" y="1221"/>
                </a:lnTo>
                <a:lnTo>
                  <a:pt x="1763" y="1208"/>
                </a:lnTo>
                <a:lnTo>
                  <a:pt x="1772" y="1203"/>
                </a:lnTo>
                <a:lnTo>
                  <a:pt x="1781" y="1181"/>
                </a:lnTo>
                <a:lnTo>
                  <a:pt x="1795" y="1167"/>
                </a:lnTo>
                <a:lnTo>
                  <a:pt x="1822" y="1144"/>
                </a:lnTo>
                <a:lnTo>
                  <a:pt x="1836" y="1113"/>
                </a:lnTo>
                <a:lnTo>
                  <a:pt x="1845" y="1099"/>
                </a:lnTo>
                <a:lnTo>
                  <a:pt x="1854" y="1086"/>
                </a:lnTo>
                <a:lnTo>
                  <a:pt x="1863" y="1072"/>
                </a:lnTo>
                <a:lnTo>
                  <a:pt x="1908" y="1049"/>
                </a:lnTo>
                <a:lnTo>
                  <a:pt x="1917" y="1040"/>
                </a:lnTo>
                <a:lnTo>
                  <a:pt x="1926" y="1018"/>
                </a:lnTo>
                <a:lnTo>
                  <a:pt x="1935" y="1018"/>
                </a:lnTo>
                <a:lnTo>
                  <a:pt x="1967" y="1004"/>
                </a:lnTo>
                <a:lnTo>
                  <a:pt x="1976" y="991"/>
                </a:lnTo>
                <a:lnTo>
                  <a:pt x="1990" y="968"/>
                </a:lnTo>
                <a:lnTo>
                  <a:pt x="1999" y="954"/>
                </a:lnTo>
                <a:lnTo>
                  <a:pt x="2008" y="932"/>
                </a:lnTo>
                <a:lnTo>
                  <a:pt x="2039" y="923"/>
                </a:lnTo>
                <a:lnTo>
                  <a:pt x="2048" y="918"/>
                </a:lnTo>
                <a:lnTo>
                  <a:pt x="2058" y="905"/>
                </a:lnTo>
                <a:lnTo>
                  <a:pt x="2071" y="896"/>
                </a:lnTo>
                <a:lnTo>
                  <a:pt x="2080" y="887"/>
                </a:lnTo>
                <a:lnTo>
                  <a:pt x="2112" y="869"/>
                </a:lnTo>
                <a:lnTo>
                  <a:pt x="2121" y="846"/>
                </a:lnTo>
                <a:lnTo>
                  <a:pt x="2130" y="846"/>
                </a:lnTo>
                <a:lnTo>
                  <a:pt x="2144" y="846"/>
                </a:lnTo>
                <a:lnTo>
                  <a:pt x="2153" y="823"/>
                </a:lnTo>
                <a:lnTo>
                  <a:pt x="2193" y="787"/>
                </a:lnTo>
                <a:lnTo>
                  <a:pt x="2203" y="755"/>
                </a:lnTo>
                <a:lnTo>
                  <a:pt x="2212" y="751"/>
                </a:lnTo>
                <a:lnTo>
                  <a:pt x="2225" y="728"/>
                </a:lnTo>
                <a:lnTo>
                  <a:pt x="2252" y="715"/>
                </a:lnTo>
                <a:lnTo>
                  <a:pt x="2266" y="706"/>
                </a:lnTo>
                <a:lnTo>
                  <a:pt x="2275" y="692"/>
                </a:lnTo>
                <a:lnTo>
                  <a:pt x="2284" y="679"/>
                </a:lnTo>
                <a:lnTo>
                  <a:pt x="2293" y="679"/>
                </a:lnTo>
                <a:lnTo>
                  <a:pt x="2325" y="665"/>
                </a:lnTo>
                <a:lnTo>
                  <a:pt x="2338" y="656"/>
                </a:lnTo>
                <a:lnTo>
                  <a:pt x="2348" y="647"/>
                </a:lnTo>
                <a:lnTo>
                  <a:pt x="2357" y="642"/>
                </a:lnTo>
                <a:lnTo>
                  <a:pt x="2366" y="624"/>
                </a:lnTo>
                <a:lnTo>
                  <a:pt x="2397" y="611"/>
                </a:lnTo>
                <a:lnTo>
                  <a:pt x="2406" y="588"/>
                </a:lnTo>
                <a:lnTo>
                  <a:pt x="2420" y="570"/>
                </a:lnTo>
                <a:lnTo>
                  <a:pt x="2429" y="561"/>
                </a:lnTo>
                <a:lnTo>
                  <a:pt x="2438" y="561"/>
                </a:lnTo>
                <a:lnTo>
                  <a:pt x="2470" y="538"/>
                </a:lnTo>
                <a:lnTo>
                  <a:pt x="2479" y="534"/>
                </a:lnTo>
                <a:lnTo>
                  <a:pt x="2488" y="516"/>
                </a:lnTo>
                <a:lnTo>
                  <a:pt x="2502" y="511"/>
                </a:lnTo>
                <a:lnTo>
                  <a:pt x="2511" y="498"/>
                </a:lnTo>
                <a:lnTo>
                  <a:pt x="2542" y="489"/>
                </a:lnTo>
                <a:lnTo>
                  <a:pt x="2551" y="475"/>
                </a:lnTo>
                <a:lnTo>
                  <a:pt x="2560" y="457"/>
                </a:lnTo>
                <a:lnTo>
                  <a:pt x="2574" y="443"/>
                </a:lnTo>
                <a:lnTo>
                  <a:pt x="2583" y="430"/>
                </a:lnTo>
                <a:lnTo>
                  <a:pt x="2615" y="416"/>
                </a:lnTo>
                <a:lnTo>
                  <a:pt x="2624" y="407"/>
                </a:lnTo>
                <a:lnTo>
                  <a:pt x="2633" y="407"/>
                </a:lnTo>
                <a:lnTo>
                  <a:pt x="2642" y="394"/>
                </a:lnTo>
                <a:lnTo>
                  <a:pt x="2656" y="385"/>
                </a:lnTo>
                <a:lnTo>
                  <a:pt x="2683" y="367"/>
                </a:lnTo>
                <a:lnTo>
                  <a:pt x="2696" y="348"/>
                </a:lnTo>
                <a:lnTo>
                  <a:pt x="2705" y="348"/>
                </a:lnTo>
                <a:lnTo>
                  <a:pt x="2715" y="348"/>
                </a:lnTo>
                <a:lnTo>
                  <a:pt x="2728" y="321"/>
                </a:lnTo>
                <a:lnTo>
                  <a:pt x="2755" y="308"/>
                </a:lnTo>
                <a:lnTo>
                  <a:pt x="2769" y="299"/>
                </a:lnTo>
                <a:lnTo>
                  <a:pt x="2778" y="276"/>
                </a:lnTo>
                <a:lnTo>
                  <a:pt x="2787" y="276"/>
                </a:lnTo>
                <a:lnTo>
                  <a:pt x="2796" y="272"/>
                </a:lnTo>
                <a:lnTo>
                  <a:pt x="2828" y="249"/>
                </a:lnTo>
                <a:lnTo>
                  <a:pt x="2837" y="226"/>
                </a:lnTo>
                <a:lnTo>
                  <a:pt x="2850" y="240"/>
                </a:lnTo>
                <a:lnTo>
                  <a:pt x="2860" y="240"/>
                </a:lnTo>
                <a:lnTo>
                  <a:pt x="2869" y="217"/>
                </a:lnTo>
                <a:lnTo>
                  <a:pt x="2900" y="217"/>
                </a:lnTo>
                <a:lnTo>
                  <a:pt x="2909" y="213"/>
                </a:lnTo>
                <a:lnTo>
                  <a:pt x="2923" y="213"/>
                </a:lnTo>
                <a:lnTo>
                  <a:pt x="2932" y="199"/>
                </a:lnTo>
                <a:lnTo>
                  <a:pt x="2941" y="190"/>
                </a:lnTo>
                <a:lnTo>
                  <a:pt x="2973" y="181"/>
                </a:lnTo>
                <a:lnTo>
                  <a:pt x="2982" y="190"/>
                </a:lnTo>
                <a:lnTo>
                  <a:pt x="2991" y="177"/>
                </a:lnTo>
                <a:lnTo>
                  <a:pt x="3005" y="168"/>
                </a:lnTo>
                <a:lnTo>
                  <a:pt x="3014" y="177"/>
                </a:lnTo>
                <a:lnTo>
                  <a:pt x="3045" y="168"/>
                </a:lnTo>
                <a:lnTo>
                  <a:pt x="3054" y="154"/>
                </a:lnTo>
                <a:lnTo>
                  <a:pt x="3063" y="154"/>
                </a:lnTo>
                <a:lnTo>
                  <a:pt x="3073" y="131"/>
                </a:lnTo>
                <a:lnTo>
                  <a:pt x="3086" y="122"/>
                </a:lnTo>
                <a:lnTo>
                  <a:pt x="3127" y="104"/>
                </a:lnTo>
                <a:lnTo>
                  <a:pt x="3136" y="95"/>
                </a:lnTo>
                <a:lnTo>
                  <a:pt x="3145" y="82"/>
                </a:lnTo>
                <a:lnTo>
                  <a:pt x="3159" y="68"/>
                </a:lnTo>
                <a:lnTo>
                  <a:pt x="3186" y="50"/>
                </a:lnTo>
                <a:lnTo>
                  <a:pt x="3199" y="32"/>
                </a:lnTo>
                <a:lnTo>
                  <a:pt x="3208" y="32"/>
                </a:lnTo>
                <a:lnTo>
                  <a:pt x="3218" y="32"/>
                </a:lnTo>
                <a:lnTo>
                  <a:pt x="3227" y="23"/>
                </a:lnTo>
                <a:lnTo>
                  <a:pt x="3258" y="14"/>
                </a:lnTo>
                <a:lnTo>
                  <a:pt x="3267" y="14"/>
                </a:lnTo>
                <a:lnTo>
                  <a:pt x="3281" y="14"/>
                </a:lnTo>
                <a:lnTo>
                  <a:pt x="3290" y="14"/>
                </a:lnTo>
                <a:lnTo>
                  <a:pt x="3299" y="9"/>
                </a:lnTo>
                <a:lnTo>
                  <a:pt x="3331" y="0"/>
                </a:lnTo>
                <a:lnTo>
                  <a:pt x="3340" y="0"/>
                </a:lnTo>
                <a:lnTo>
                  <a:pt x="3353" y="9"/>
                </a:lnTo>
                <a:lnTo>
                  <a:pt x="3362" y="9"/>
                </a:lnTo>
                <a:lnTo>
                  <a:pt x="3372" y="14"/>
                </a:lnTo>
                <a:lnTo>
                  <a:pt x="3403" y="23"/>
                </a:lnTo>
                <a:lnTo>
                  <a:pt x="3412" y="23"/>
                </a:lnTo>
                <a:lnTo>
                  <a:pt x="3421" y="14"/>
                </a:lnTo>
                <a:lnTo>
                  <a:pt x="3435" y="14"/>
                </a:lnTo>
                <a:lnTo>
                  <a:pt x="3444" y="36"/>
                </a:lnTo>
                <a:lnTo>
                  <a:pt x="3476" y="36"/>
                </a:lnTo>
                <a:lnTo>
                  <a:pt x="3485" y="32"/>
                </a:lnTo>
                <a:lnTo>
                  <a:pt x="3494" y="36"/>
                </a:lnTo>
                <a:lnTo>
                  <a:pt x="3507" y="36"/>
                </a:lnTo>
                <a:lnTo>
                  <a:pt x="3517" y="36"/>
                </a:lnTo>
                <a:lnTo>
                  <a:pt x="3548" y="36"/>
                </a:lnTo>
                <a:lnTo>
                  <a:pt x="3557" y="122"/>
                </a:lnTo>
                <a:lnTo>
                  <a:pt x="3566" y="122"/>
                </a:lnTo>
                <a:lnTo>
                  <a:pt x="3575" y="122"/>
                </a:lnTo>
              </a:path>
            </a:pathLst>
          </a:custGeom>
          <a:noFill/>
          <a:ln w="38100" cap="rnd">
            <a:solidFill>
              <a:srgbClr val="CC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ea typeface="Verdana" panose="020B0604030504040204" pitchFamily="34" charset="0"/>
              <a:cs typeface="Verdana" panose="020B0604030504040204" pitchFamily="34" charset="0"/>
            </a:endParaRPr>
          </a:p>
        </p:txBody>
      </p:sp>
      <p:sp>
        <p:nvSpPr>
          <p:cNvPr id="12" name="Freeform 10">
            <a:extLst>
              <a:ext uri="{FF2B5EF4-FFF2-40B4-BE49-F238E27FC236}">
                <a16:creationId xmlns:a16="http://schemas.microsoft.com/office/drawing/2014/main" xmlns="" id="{742776C2-0071-42DF-8AFD-38EA0E8F244F}"/>
              </a:ext>
            </a:extLst>
          </p:cNvPr>
          <p:cNvSpPr>
            <a:spLocks/>
          </p:cNvSpPr>
          <p:nvPr/>
        </p:nvSpPr>
        <p:spPr bwMode="auto">
          <a:xfrm>
            <a:off x="3257550" y="2471234"/>
            <a:ext cx="6798889" cy="3074443"/>
          </a:xfrm>
          <a:custGeom>
            <a:avLst/>
            <a:gdLst>
              <a:gd name="T0" fmla="*/ 50 w 3575"/>
              <a:gd name="T1" fmla="*/ 2117 h 2117"/>
              <a:gd name="T2" fmla="*/ 109 w 3575"/>
              <a:gd name="T3" fmla="*/ 2117 h 2117"/>
              <a:gd name="T4" fmla="*/ 173 w 3575"/>
              <a:gd name="T5" fmla="*/ 2117 h 2117"/>
              <a:gd name="T6" fmla="*/ 213 w 3575"/>
              <a:gd name="T7" fmla="*/ 2103 h 2117"/>
              <a:gd name="T8" fmla="*/ 277 w 3575"/>
              <a:gd name="T9" fmla="*/ 2072 h 2117"/>
              <a:gd name="T10" fmla="*/ 336 w 3575"/>
              <a:gd name="T11" fmla="*/ 2035 h 2117"/>
              <a:gd name="T12" fmla="*/ 399 w 3575"/>
              <a:gd name="T13" fmla="*/ 1986 h 2117"/>
              <a:gd name="T14" fmla="*/ 458 w 3575"/>
              <a:gd name="T15" fmla="*/ 1936 h 2117"/>
              <a:gd name="T16" fmla="*/ 499 w 3575"/>
              <a:gd name="T17" fmla="*/ 1900 h 2117"/>
              <a:gd name="T18" fmla="*/ 562 w 3575"/>
              <a:gd name="T19" fmla="*/ 1868 h 2117"/>
              <a:gd name="T20" fmla="*/ 707 w 3575"/>
              <a:gd name="T21" fmla="*/ 1832 h 2117"/>
              <a:gd name="T22" fmla="*/ 766 w 3575"/>
              <a:gd name="T23" fmla="*/ 1773 h 2117"/>
              <a:gd name="T24" fmla="*/ 830 w 3575"/>
              <a:gd name="T25" fmla="*/ 1732 h 2117"/>
              <a:gd name="T26" fmla="*/ 889 w 3575"/>
              <a:gd name="T27" fmla="*/ 1665 h 2117"/>
              <a:gd name="T28" fmla="*/ 934 w 3575"/>
              <a:gd name="T29" fmla="*/ 1606 h 2117"/>
              <a:gd name="T30" fmla="*/ 993 w 3575"/>
              <a:gd name="T31" fmla="*/ 1556 h 2117"/>
              <a:gd name="T32" fmla="*/ 1056 w 3575"/>
              <a:gd name="T33" fmla="*/ 1488 h 2117"/>
              <a:gd name="T34" fmla="*/ 1115 w 3575"/>
              <a:gd name="T35" fmla="*/ 1438 h 2117"/>
              <a:gd name="T36" fmla="*/ 1179 w 3575"/>
              <a:gd name="T37" fmla="*/ 1425 h 2117"/>
              <a:gd name="T38" fmla="*/ 1219 w 3575"/>
              <a:gd name="T39" fmla="*/ 1389 h 2117"/>
              <a:gd name="T40" fmla="*/ 1278 w 3575"/>
              <a:gd name="T41" fmla="*/ 1343 h 2117"/>
              <a:gd name="T42" fmla="*/ 1342 w 3575"/>
              <a:gd name="T43" fmla="*/ 1285 h 2117"/>
              <a:gd name="T44" fmla="*/ 1405 w 3575"/>
              <a:gd name="T45" fmla="*/ 1257 h 2117"/>
              <a:gd name="T46" fmla="*/ 1464 w 3575"/>
              <a:gd name="T47" fmla="*/ 1208 h 2117"/>
              <a:gd name="T48" fmla="*/ 1546 w 3575"/>
              <a:gd name="T49" fmla="*/ 1135 h 2117"/>
              <a:gd name="T50" fmla="*/ 1609 w 3575"/>
              <a:gd name="T51" fmla="*/ 1090 h 2117"/>
              <a:gd name="T52" fmla="*/ 1650 w 3575"/>
              <a:gd name="T53" fmla="*/ 1063 h 2117"/>
              <a:gd name="T54" fmla="*/ 1713 w 3575"/>
              <a:gd name="T55" fmla="*/ 1027 h 2117"/>
              <a:gd name="T56" fmla="*/ 1772 w 3575"/>
              <a:gd name="T57" fmla="*/ 982 h 2117"/>
              <a:gd name="T58" fmla="*/ 1836 w 3575"/>
              <a:gd name="T59" fmla="*/ 932 h 2117"/>
              <a:gd name="T60" fmla="*/ 1908 w 3575"/>
              <a:gd name="T61" fmla="*/ 841 h 2117"/>
              <a:gd name="T62" fmla="*/ 1967 w 3575"/>
              <a:gd name="T63" fmla="*/ 778 h 2117"/>
              <a:gd name="T64" fmla="*/ 2008 w 3575"/>
              <a:gd name="T65" fmla="*/ 728 h 2117"/>
              <a:gd name="T66" fmla="*/ 2071 w 3575"/>
              <a:gd name="T67" fmla="*/ 670 h 2117"/>
              <a:gd name="T68" fmla="*/ 2130 w 3575"/>
              <a:gd name="T69" fmla="*/ 624 h 2117"/>
              <a:gd name="T70" fmla="*/ 2203 w 3575"/>
              <a:gd name="T71" fmla="*/ 575 h 2117"/>
              <a:gd name="T72" fmla="*/ 2266 w 3575"/>
              <a:gd name="T73" fmla="*/ 538 h 2117"/>
              <a:gd name="T74" fmla="*/ 2325 w 3575"/>
              <a:gd name="T75" fmla="*/ 502 h 2117"/>
              <a:gd name="T76" fmla="*/ 2366 w 3575"/>
              <a:gd name="T77" fmla="*/ 448 h 2117"/>
              <a:gd name="T78" fmla="*/ 2429 w 3575"/>
              <a:gd name="T79" fmla="*/ 398 h 2117"/>
              <a:gd name="T80" fmla="*/ 2488 w 3575"/>
              <a:gd name="T81" fmla="*/ 358 h 2117"/>
              <a:gd name="T82" fmla="*/ 2551 w 3575"/>
              <a:gd name="T83" fmla="*/ 299 h 2117"/>
              <a:gd name="T84" fmla="*/ 2615 w 3575"/>
              <a:gd name="T85" fmla="*/ 244 h 2117"/>
              <a:gd name="T86" fmla="*/ 2656 w 3575"/>
              <a:gd name="T87" fmla="*/ 195 h 2117"/>
              <a:gd name="T88" fmla="*/ 2715 w 3575"/>
              <a:gd name="T89" fmla="*/ 131 h 2117"/>
              <a:gd name="T90" fmla="*/ 2778 w 3575"/>
              <a:gd name="T91" fmla="*/ 86 h 2117"/>
              <a:gd name="T92" fmla="*/ 2837 w 3575"/>
              <a:gd name="T93" fmla="*/ 77 h 2117"/>
              <a:gd name="T94" fmla="*/ 2900 w 3575"/>
              <a:gd name="T95" fmla="*/ 59 h 2117"/>
              <a:gd name="T96" fmla="*/ 2941 w 3575"/>
              <a:gd name="T97" fmla="*/ 41 h 2117"/>
              <a:gd name="T98" fmla="*/ 3005 w 3575"/>
              <a:gd name="T99" fmla="*/ 0 h 2117"/>
              <a:gd name="T100" fmla="*/ 3063 w 3575"/>
              <a:gd name="T101" fmla="*/ 36 h 2117"/>
              <a:gd name="T102" fmla="*/ 3136 w 3575"/>
              <a:gd name="T103" fmla="*/ 23 h 2117"/>
              <a:gd name="T104" fmla="*/ 3199 w 3575"/>
              <a:gd name="T105" fmla="*/ 14 h 2117"/>
              <a:gd name="T106" fmla="*/ 3258 w 3575"/>
              <a:gd name="T107" fmla="*/ 14 h 2117"/>
              <a:gd name="T108" fmla="*/ 3299 w 3575"/>
              <a:gd name="T109" fmla="*/ 27 h 2117"/>
              <a:gd name="T110" fmla="*/ 3362 w 3575"/>
              <a:gd name="T111" fmla="*/ 23 h 2117"/>
              <a:gd name="T112" fmla="*/ 3421 w 3575"/>
              <a:gd name="T113" fmla="*/ 23 h 2117"/>
              <a:gd name="T114" fmla="*/ 3485 w 3575"/>
              <a:gd name="T115" fmla="*/ 14 h 2117"/>
              <a:gd name="T116" fmla="*/ 3548 w 3575"/>
              <a:gd name="T117" fmla="*/ 2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5" h="2117">
                <a:moveTo>
                  <a:pt x="0" y="2117"/>
                </a:moveTo>
                <a:lnTo>
                  <a:pt x="28" y="2117"/>
                </a:lnTo>
                <a:lnTo>
                  <a:pt x="41" y="2117"/>
                </a:lnTo>
                <a:lnTo>
                  <a:pt x="50" y="2117"/>
                </a:lnTo>
                <a:lnTo>
                  <a:pt x="59" y="2117"/>
                </a:lnTo>
                <a:lnTo>
                  <a:pt x="68" y="2117"/>
                </a:lnTo>
                <a:lnTo>
                  <a:pt x="100" y="2117"/>
                </a:lnTo>
                <a:lnTo>
                  <a:pt x="109" y="2117"/>
                </a:lnTo>
                <a:lnTo>
                  <a:pt x="123" y="2117"/>
                </a:lnTo>
                <a:lnTo>
                  <a:pt x="132" y="2117"/>
                </a:lnTo>
                <a:lnTo>
                  <a:pt x="141" y="2117"/>
                </a:lnTo>
                <a:lnTo>
                  <a:pt x="173" y="2117"/>
                </a:lnTo>
                <a:lnTo>
                  <a:pt x="182" y="2117"/>
                </a:lnTo>
                <a:lnTo>
                  <a:pt x="195" y="2108"/>
                </a:lnTo>
                <a:lnTo>
                  <a:pt x="204" y="2103"/>
                </a:lnTo>
                <a:lnTo>
                  <a:pt x="213" y="2103"/>
                </a:lnTo>
                <a:lnTo>
                  <a:pt x="245" y="2103"/>
                </a:lnTo>
                <a:lnTo>
                  <a:pt x="254" y="2094"/>
                </a:lnTo>
                <a:lnTo>
                  <a:pt x="263" y="2085"/>
                </a:lnTo>
                <a:lnTo>
                  <a:pt x="277" y="2072"/>
                </a:lnTo>
                <a:lnTo>
                  <a:pt x="286" y="2072"/>
                </a:lnTo>
                <a:lnTo>
                  <a:pt x="318" y="2044"/>
                </a:lnTo>
                <a:lnTo>
                  <a:pt x="327" y="2044"/>
                </a:lnTo>
                <a:lnTo>
                  <a:pt x="336" y="2035"/>
                </a:lnTo>
                <a:lnTo>
                  <a:pt x="349" y="2031"/>
                </a:lnTo>
                <a:lnTo>
                  <a:pt x="358" y="2013"/>
                </a:lnTo>
                <a:lnTo>
                  <a:pt x="390" y="1986"/>
                </a:lnTo>
                <a:lnTo>
                  <a:pt x="399" y="1986"/>
                </a:lnTo>
                <a:lnTo>
                  <a:pt x="408" y="1972"/>
                </a:lnTo>
                <a:lnTo>
                  <a:pt x="417" y="1963"/>
                </a:lnTo>
                <a:lnTo>
                  <a:pt x="431" y="1949"/>
                </a:lnTo>
                <a:lnTo>
                  <a:pt x="458" y="1936"/>
                </a:lnTo>
                <a:lnTo>
                  <a:pt x="472" y="1927"/>
                </a:lnTo>
                <a:lnTo>
                  <a:pt x="481" y="1927"/>
                </a:lnTo>
                <a:lnTo>
                  <a:pt x="490" y="1918"/>
                </a:lnTo>
                <a:lnTo>
                  <a:pt x="499" y="1900"/>
                </a:lnTo>
                <a:lnTo>
                  <a:pt x="531" y="1882"/>
                </a:lnTo>
                <a:lnTo>
                  <a:pt x="544" y="1877"/>
                </a:lnTo>
                <a:lnTo>
                  <a:pt x="553" y="1877"/>
                </a:lnTo>
                <a:lnTo>
                  <a:pt x="562" y="1868"/>
                </a:lnTo>
                <a:lnTo>
                  <a:pt x="676" y="1854"/>
                </a:lnTo>
                <a:lnTo>
                  <a:pt x="685" y="1854"/>
                </a:lnTo>
                <a:lnTo>
                  <a:pt x="694" y="1841"/>
                </a:lnTo>
                <a:lnTo>
                  <a:pt x="707" y="1832"/>
                </a:lnTo>
                <a:lnTo>
                  <a:pt x="716" y="1832"/>
                </a:lnTo>
                <a:lnTo>
                  <a:pt x="748" y="1818"/>
                </a:lnTo>
                <a:lnTo>
                  <a:pt x="757" y="1796"/>
                </a:lnTo>
                <a:lnTo>
                  <a:pt x="766" y="1773"/>
                </a:lnTo>
                <a:lnTo>
                  <a:pt x="780" y="1769"/>
                </a:lnTo>
                <a:lnTo>
                  <a:pt x="789" y="1750"/>
                </a:lnTo>
                <a:lnTo>
                  <a:pt x="821" y="1732"/>
                </a:lnTo>
                <a:lnTo>
                  <a:pt x="830" y="1732"/>
                </a:lnTo>
                <a:lnTo>
                  <a:pt x="839" y="1710"/>
                </a:lnTo>
                <a:lnTo>
                  <a:pt x="848" y="1701"/>
                </a:lnTo>
                <a:lnTo>
                  <a:pt x="861" y="1687"/>
                </a:lnTo>
                <a:lnTo>
                  <a:pt x="889" y="1665"/>
                </a:lnTo>
                <a:lnTo>
                  <a:pt x="902" y="1651"/>
                </a:lnTo>
                <a:lnTo>
                  <a:pt x="911" y="1651"/>
                </a:lnTo>
                <a:lnTo>
                  <a:pt x="920" y="1637"/>
                </a:lnTo>
                <a:lnTo>
                  <a:pt x="934" y="1606"/>
                </a:lnTo>
                <a:lnTo>
                  <a:pt x="961" y="1601"/>
                </a:lnTo>
                <a:lnTo>
                  <a:pt x="975" y="1579"/>
                </a:lnTo>
                <a:lnTo>
                  <a:pt x="984" y="1565"/>
                </a:lnTo>
                <a:lnTo>
                  <a:pt x="993" y="1556"/>
                </a:lnTo>
                <a:lnTo>
                  <a:pt x="1002" y="1542"/>
                </a:lnTo>
                <a:lnTo>
                  <a:pt x="1034" y="1529"/>
                </a:lnTo>
                <a:lnTo>
                  <a:pt x="1043" y="1511"/>
                </a:lnTo>
                <a:lnTo>
                  <a:pt x="1056" y="1488"/>
                </a:lnTo>
                <a:lnTo>
                  <a:pt x="1065" y="1470"/>
                </a:lnTo>
                <a:lnTo>
                  <a:pt x="1074" y="1461"/>
                </a:lnTo>
                <a:lnTo>
                  <a:pt x="1106" y="1438"/>
                </a:lnTo>
                <a:lnTo>
                  <a:pt x="1115" y="1438"/>
                </a:lnTo>
                <a:lnTo>
                  <a:pt x="1129" y="1434"/>
                </a:lnTo>
                <a:lnTo>
                  <a:pt x="1138" y="1434"/>
                </a:lnTo>
                <a:lnTo>
                  <a:pt x="1147" y="1425"/>
                </a:lnTo>
                <a:lnTo>
                  <a:pt x="1179" y="1425"/>
                </a:lnTo>
                <a:lnTo>
                  <a:pt x="1188" y="1416"/>
                </a:lnTo>
                <a:lnTo>
                  <a:pt x="1197" y="1398"/>
                </a:lnTo>
                <a:lnTo>
                  <a:pt x="1210" y="1389"/>
                </a:lnTo>
                <a:lnTo>
                  <a:pt x="1219" y="1389"/>
                </a:lnTo>
                <a:lnTo>
                  <a:pt x="1251" y="1375"/>
                </a:lnTo>
                <a:lnTo>
                  <a:pt x="1260" y="1375"/>
                </a:lnTo>
                <a:lnTo>
                  <a:pt x="1269" y="1362"/>
                </a:lnTo>
                <a:lnTo>
                  <a:pt x="1278" y="1343"/>
                </a:lnTo>
                <a:lnTo>
                  <a:pt x="1292" y="1321"/>
                </a:lnTo>
                <a:lnTo>
                  <a:pt x="1324" y="1307"/>
                </a:lnTo>
                <a:lnTo>
                  <a:pt x="1333" y="1303"/>
                </a:lnTo>
                <a:lnTo>
                  <a:pt x="1342" y="1285"/>
                </a:lnTo>
                <a:lnTo>
                  <a:pt x="1351" y="1285"/>
                </a:lnTo>
                <a:lnTo>
                  <a:pt x="1364" y="1280"/>
                </a:lnTo>
                <a:lnTo>
                  <a:pt x="1391" y="1271"/>
                </a:lnTo>
                <a:lnTo>
                  <a:pt x="1405" y="1257"/>
                </a:lnTo>
                <a:lnTo>
                  <a:pt x="1414" y="1257"/>
                </a:lnTo>
                <a:lnTo>
                  <a:pt x="1423" y="1244"/>
                </a:lnTo>
                <a:lnTo>
                  <a:pt x="1432" y="1221"/>
                </a:lnTo>
                <a:lnTo>
                  <a:pt x="1464" y="1208"/>
                </a:lnTo>
                <a:lnTo>
                  <a:pt x="1473" y="1199"/>
                </a:lnTo>
                <a:lnTo>
                  <a:pt x="1487" y="1172"/>
                </a:lnTo>
                <a:lnTo>
                  <a:pt x="1496" y="1153"/>
                </a:lnTo>
                <a:lnTo>
                  <a:pt x="1546" y="1135"/>
                </a:lnTo>
                <a:lnTo>
                  <a:pt x="1559" y="1135"/>
                </a:lnTo>
                <a:lnTo>
                  <a:pt x="1568" y="1135"/>
                </a:lnTo>
                <a:lnTo>
                  <a:pt x="1577" y="1117"/>
                </a:lnTo>
                <a:lnTo>
                  <a:pt x="1609" y="1090"/>
                </a:lnTo>
                <a:lnTo>
                  <a:pt x="1618" y="1077"/>
                </a:lnTo>
                <a:lnTo>
                  <a:pt x="1627" y="1068"/>
                </a:lnTo>
                <a:lnTo>
                  <a:pt x="1641" y="1063"/>
                </a:lnTo>
                <a:lnTo>
                  <a:pt x="1650" y="1063"/>
                </a:lnTo>
                <a:lnTo>
                  <a:pt x="1681" y="1054"/>
                </a:lnTo>
                <a:lnTo>
                  <a:pt x="1691" y="1045"/>
                </a:lnTo>
                <a:lnTo>
                  <a:pt x="1700" y="1031"/>
                </a:lnTo>
                <a:lnTo>
                  <a:pt x="1713" y="1027"/>
                </a:lnTo>
                <a:lnTo>
                  <a:pt x="1722" y="1027"/>
                </a:lnTo>
                <a:lnTo>
                  <a:pt x="1754" y="1018"/>
                </a:lnTo>
                <a:lnTo>
                  <a:pt x="1763" y="991"/>
                </a:lnTo>
                <a:lnTo>
                  <a:pt x="1772" y="982"/>
                </a:lnTo>
                <a:lnTo>
                  <a:pt x="1781" y="973"/>
                </a:lnTo>
                <a:lnTo>
                  <a:pt x="1795" y="959"/>
                </a:lnTo>
                <a:lnTo>
                  <a:pt x="1822" y="945"/>
                </a:lnTo>
                <a:lnTo>
                  <a:pt x="1836" y="932"/>
                </a:lnTo>
                <a:lnTo>
                  <a:pt x="1845" y="914"/>
                </a:lnTo>
                <a:lnTo>
                  <a:pt x="1854" y="896"/>
                </a:lnTo>
                <a:lnTo>
                  <a:pt x="1863" y="873"/>
                </a:lnTo>
                <a:lnTo>
                  <a:pt x="1908" y="841"/>
                </a:lnTo>
                <a:lnTo>
                  <a:pt x="1917" y="823"/>
                </a:lnTo>
                <a:lnTo>
                  <a:pt x="1926" y="805"/>
                </a:lnTo>
                <a:lnTo>
                  <a:pt x="1935" y="792"/>
                </a:lnTo>
                <a:lnTo>
                  <a:pt x="1967" y="778"/>
                </a:lnTo>
                <a:lnTo>
                  <a:pt x="1976" y="769"/>
                </a:lnTo>
                <a:lnTo>
                  <a:pt x="1990" y="742"/>
                </a:lnTo>
                <a:lnTo>
                  <a:pt x="1999" y="728"/>
                </a:lnTo>
                <a:lnTo>
                  <a:pt x="2008" y="728"/>
                </a:lnTo>
                <a:lnTo>
                  <a:pt x="2039" y="706"/>
                </a:lnTo>
                <a:lnTo>
                  <a:pt x="2048" y="674"/>
                </a:lnTo>
                <a:lnTo>
                  <a:pt x="2058" y="661"/>
                </a:lnTo>
                <a:lnTo>
                  <a:pt x="2071" y="670"/>
                </a:lnTo>
                <a:lnTo>
                  <a:pt x="2080" y="647"/>
                </a:lnTo>
                <a:lnTo>
                  <a:pt x="2112" y="633"/>
                </a:lnTo>
                <a:lnTo>
                  <a:pt x="2121" y="633"/>
                </a:lnTo>
                <a:lnTo>
                  <a:pt x="2130" y="624"/>
                </a:lnTo>
                <a:lnTo>
                  <a:pt x="2144" y="602"/>
                </a:lnTo>
                <a:lnTo>
                  <a:pt x="2153" y="588"/>
                </a:lnTo>
                <a:lnTo>
                  <a:pt x="2193" y="579"/>
                </a:lnTo>
                <a:lnTo>
                  <a:pt x="2203" y="575"/>
                </a:lnTo>
                <a:lnTo>
                  <a:pt x="2212" y="561"/>
                </a:lnTo>
                <a:lnTo>
                  <a:pt x="2225" y="561"/>
                </a:lnTo>
                <a:lnTo>
                  <a:pt x="2252" y="538"/>
                </a:lnTo>
                <a:lnTo>
                  <a:pt x="2266" y="538"/>
                </a:lnTo>
                <a:lnTo>
                  <a:pt x="2275" y="538"/>
                </a:lnTo>
                <a:lnTo>
                  <a:pt x="2284" y="525"/>
                </a:lnTo>
                <a:lnTo>
                  <a:pt x="2293" y="525"/>
                </a:lnTo>
                <a:lnTo>
                  <a:pt x="2325" y="502"/>
                </a:lnTo>
                <a:lnTo>
                  <a:pt x="2338" y="480"/>
                </a:lnTo>
                <a:lnTo>
                  <a:pt x="2348" y="466"/>
                </a:lnTo>
                <a:lnTo>
                  <a:pt x="2357" y="466"/>
                </a:lnTo>
                <a:lnTo>
                  <a:pt x="2366" y="448"/>
                </a:lnTo>
                <a:lnTo>
                  <a:pt x="2397" y="443"/>
                </a:lnTo>
                <a:lnTo>
                  <a:pt x="2406" y="430"/>
                </a:lnTo>
                <a:lnTo>
                  <a:pt x="2420" y="421"/>
                </a:lnTo>
                <a:lnTo>
                  <a:pt x="2429" y="398"/>
                </a:lnTo>
                <a:lnTo>
                  <a:pt x="2438" y="385"/>
                </a:lnTo>
                <a:lnTo>
                  <a:pt x="2470" y="376"/>
                </a:lnTo>
                <a:lnTo>
                  <a:pt x="2479" y="362"/>
                </a:lnTo>
                <a:lnTo>
                  <a:pt x="2488" y="358"/>
                </a:lnTo>
                <a:lnTo>
                  <a:pt x="2502" y="348"/>
                </a:lnTo>
                <a:lnTo>
                  <a:pt x="2511" y="335"/>
                </a:lnTo>
                <a:lnTo>
                  <a:pt x="2542" y="312"/>
                </a:lnTo>
                <a:lnTo>
                  <a:pt x="2551" y="299"/>
                </a:lnTo>
                <a:lnTo>
                  <a:pt x="2560" y="281"/>
                </a:lnTo>
                <a:lnTo>
                  <a:pt x="2574" y="276"/>
                </a:lnTo>
                <a:lnTo>
                  <a:pt x="2583" y="263"/>
                </a:lnTo>
                <a:lnTo>
                  <a:pt x="2615" y="244"/>
                </a:lnTo>
                <a:lnTo>
                  <a:pt x="2624" y="226"/>
                </a:lnTo>
                <a:lnTo>
                  <a:pt x="2633" y="226"/>
                </a:lnTo>
                <a:lnTo>
                  <a:pt x="2642" y="217"/>
                </a:lnTo>
                <a:lnTo>
                  <a:pt x="2656" y="195"/>
                </a:lnTo>
                <a:lnTo>
                  <a:pt x="2683" y="172"/>
                </a:lnTo>
                <a:lnTo>
                  <a:pt x="2696" y="159"/>
                </a:lnTo>
                <a:lnTo>
                  <a:pt x="2705" y="131"/>
                </a:lnTo>
                <a:lnTo>
                  <a:pt x="2715" y="131"/>
                </a:lnTo>
                <a:lnTo>
                  <a:pt x="2728" y="95"/>
                </a:lnTo>
                <a:lnTo>
                  <a:pt x="2755" y="100"/>
                </a:lnTo>
                <a:lnTo>
                  <a:pt x="2769" y="95"/>
                </a:lnTo>
                <a:lnTo>
                  <a:pt x="2778" y="86"/>
                </a:lnTo>
                <a:lnTo>
                  <a:pt x="2787" y="73"/>
                </a:lnTo>
                <a:lnTo>
                  <a:pt x="2796" y="73"/>
                </a:lnTo>
                <a:lnTo>
                  <a:pt x="2828" y="77"/>
                </a:lnTo>
                <a:lnTo>
                  <a:pt x="2837" y="77"/>
                </a:lnTo>
                <a:lnTo>
                  <a:pt x="2850" y="41"/>
                </a:lnTo>
                <a:lnTo>
                  <a:pt x="2860" y="64"/>
                </a:lnTo>
                <a:lnTo>
                  <a:pt x="2869" y="59"/>
                </a:lnTo>
                <a:lnTo>
                  <a:pt x="2900" y="59"/>
                </a:lnTo>
                <a:lnTo>
                  <a:pt x="2909" y="41"/>
                </a:lnTo>
                <a:lnTo>
                  <a:pt x="2923" y="50"/>
                </a:lnTo>
                <a:lnTo>
                  <a:pt x="2932" y="59"/>
                </a:lnTo>
                <a:lnTo>
                  <a:pt x="2941" y="41"/>
                </a:lnTo>
                <a:lnTo>
                  <a:pt x="2973" y="36"/>
                </a:lnTo>
                <a:lnTo>
                  <a:pt x="2982" y="27"/>
                </a:lnTo>
                <a:lnTo>
                  <a:pt x="2991" y="27"/>
                </a:lnTo>
                <a:lnTo>
                  <a:pt x="3005" y="0"/>
                </a:lnTo>
                <a:lnTo>
                  <a:pt x="3014" y="0"/>
                </a:lnTo>
                <a:lnTo>
                  <a:pt x="3045" y="23"/>
                </a:lnTo>
                <a:lnTo>
                  <a:pt x="3054" y="23"/>
                </a:lnTo>
                <a:lnTo>
                  <a:pt x="3063" y="36"/>
                </a:lnTo>
                <a:lnTo>
                  <a:pt x="3073" y="27"/>
                </a:lnTo>
                <a:lnTo>
                  <a:pt x="3086" y="14"/>
                </a:lnTo>
                <a:lnTo>
                  <a:pt x="3127" y="36"/>
                </a:lnTo>
                <a:lnTo>
                  <a:pt x="3136" y="23"/>
                </a:lnTo>
                <a:lnTo>
                  <a:pt x="3145" y="36"/>
                </a:lnTo>
                <a:lnTo>
                  <a:pt x="3159" y="27"/>
                </a:lnTo>
                <a:lnTo>
                  <a:pt x="3186" y="5"/>
                </a:lnTo>
                <a:lnTo>
                  <a:pt x="3199" y="14"/>
                </a:lnTo>
                <a:lnTo>
                  <a:pt x="3208" y="14"/>
                </a:lnTo>
                <a:lnTo>
                  <a:pt x="3218" y="0"/>
                </a:lnTo>
                <a:lnTo>
                  <a:pt x="3227" y="14"/>
                </a:lnTo>
                <a:lnTo>
                  <a:pt x="3258" y="14"/>
                </a:lnTo>
                <a:lnTo>
                  <a:pt x="3267" y="36"/>
                </a:lnTo>
                <a:lnTo>
                  <a:pt x="3281" y="5"/>
                </a:lnTo>
                <a:lnTo>
                  <a:pt x="3290" y="14"/>
                </a:lnTo>
                <a:lnTo>
                  <a:pt x="3299" y="27"/>
                </a:lnTo>
                <a:lnTo>
                  <a:pt x="3331" y="23"/>
                </a:lnTo>
                <a:lnTo>
                  <a:pt x="3340" y="27"/>
                </a:lnTo>
                <a:lnTo>
                  <a:pt x="3353" y="27"/>
                </a:lnTo>
                <a:lnTo>
                  <a:pt x="3362" y="23"/>
                </a:lnTo>
                <a:lnTo>
                  <a:pt x="3372" y="0"/>
                </a:lnTo>
                <a:lnTo>
                  <a:pt x="3403" y="14"/>
                </a:lnTo>
                <a:lnTo>
                  <a:pt x="3412" y="14"/>
                </a:lnTo>
                <a:lnTo>
                  <a:pt x="3421" y="23"/>
                </a:lnTo>
                <a:lnTo>
                  <a:pt x="3435" y="23"/>
                </a:lnTo>
                <a:lnTo>
                  <a:pt x="3444" y="5"/>
                </a:lnTo>
                <a:lnTo>
                  <a:pt x="3476" y="23"/>
                </a:lnTo>
                <a:lnTo>
                  <a:pt x="3485" y="14"/>
                </a:lnTo>
                <a:lnTo>
                  <a:pt x="3494" y="23"/>
                </a:lnTo>
                <a:lnTo>
                  <a:pt x="3507" y="23"/>
                </a:lnTo>
                <a:lnTo>
                  <a:pt x="3517" y="23"/>
                </a:lnTo>
                <a:lnTo>
                  <a:pt x="3548" y="23"/>
                </a:lnTo>
                <a:lnTo>
                  <a:pt x="3557" y="254"/>
                </a:lnTo>
                <a:lnTo>
                  <a:pt x="3566" y="244"/>
                </a:lnTo>
                <a:lnTo>
                  <a:pt x="3575" y="244"/>
                </a:lnTo>
              </a:path>
            </a:pathLst>
          </a:custGeom>
          <a:noFill/>
          <a:ln w="38100" cap="rnd">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B050"/>
              </a:solidFill>
              <a:ea typeface="Verdana" panose="020B0604030504040204" pitchFamily="34" charset="0"/>
              <a:cs typeface="Verdana" panose="020B0604030504040204" pitchFamily="34" charset="0"/>
            </a:endParaRPr>
          </a:p>
        </p:txBody>
      </p:sp>
      <p:grpSp>
        <p:nvGrpSpPr>
          <p:cNvPr id="37" name="Group 36">
            <a:extLst>
              <a:ext uri="{FF2B5EF4-FFF2-40B4-BE49-F238E27FC236}">
                <a16:creationId xmlns:a16="http://schemas.microsoft.com/office/drawing/2014/main" xmlns="" id="{41C5E612-4127-40DA-9A69-93508E29BC16}"/>
              </a:ext>
            </a:extLst>
          </p:cNvPr>
          <p:cNvGrpSpPr/>
          <p:nvPr/>
        </p:nvGrpSpPr>
        <p:grpSpPr>
          <a:xfrm>
            <a:off x="3195050" y="5764614"/>
            <a:ext cx="7483259" cy="184666"/>
            <a:chOff x="3108325" y="5688013"/>
            <a:chExt cx="6246585" cy="184666"/>
          </a:xfrm>
        </p:grpSpPr>
        <p:sp>
          <p:nvSpPr>
            <p:cNvPr id="24" name="Rectangle 22">
              <a:extLst>
                <a:ext uri="{FF2B5EF4-FFF2-40B4-BE49-F238E27FC236}">
                  <a16:creationId xmlns:a16="http://schemas.microsoft.com/office/drawing/2014/main" xmlns="" id="{E7533044-8017-46AA-9862-115AD48F0977}"/>
                </a:ext>
              </a:extLst>
            </p:cNvPr>
            <p:cNvSpPr>
              <a:spLocks noChangeArrowheads="1"/>
            </p:cNvSpPr>
            <p:nvPr/>
          </p:nvSpPr>
          <p:spPr bwMode="auto">
            <a:xfrm>
              <a:off x="3108325" y="5688013"/>
              <a:ext cx="298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Nov</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3">
              <a:extLst>
                <a:ext uri="{FF2B5EF4-FFF2-40B4-BE49-F238E27FC236}">
                  <a16:creationId xmlns:a16="http://schemas.microsoft.com/office/drawing/2014/main" xmlns="" id="{4FD5AE59-D66E-4555-9D5B-215A8378A223}"/>
                </a:ext>
              </a:extLst>
            </p:cNvPr>
            <p:cNvSpPr>
              <a:spLocks noChangeArrowheads="1"/>
            </p:cNvSpPr>
            <p:nvPr/>
          </p:nvSpPr>
          <p:spPr bwMode="auto">
            <a:xfrm>
              <a:off x="3613150" y="5688013"/>
              <a:ext cx="290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Dec</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4">
              <a:extLst>
                <a:ext uri="{FF2B5EF4-FFF2-40B4-BE49-F238E27FC236}">
                  <a16:creationId xmlns:a16="http://schemas.microsoft.com/office/drawing/2014/main" xmlns="" id="{776119EB-707B-49CC-BA3F-B75ED1EC6C1A}"/>
                </a:ext>
              </a:extLst>
            </p:cNvPr>
            <p:cNvSpPr>
              <a:spLocks noChangeArrowheads="1"/>
            </p:cNvSpPr>
            <p:nvPr/>
          </p:nvSpPr>
          <p:spPr bwMode="auto">
            <a:xfrm>
              <a:off x="4117975" y="5688013"/>
              <a:ext cx="261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Jan</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5">
              <a:extLst>
                <a:ext uri="{FF2B5EF4-FFF2-40B4-BE49-F238E27FC236}">
                  <a16:creationId xmlns:a16="http://schemas.microsoft.com/office/drawing/2014/main" xmlns="" id="{273BD185-4FBA-431A-B8F3-53CD6AC6A460}"/>
                </a:ext>
              </a:extLst>
            </p:cNvPr>
            <p:cNvSpPr>
              <a:spLocks noChangeArrowheads="1"/>
            </p:cNvSpPr>
            <p:nvPr/>
          </p:nvSpPr>
          <p:spPr bwMode="auto">
            <a:xfrm>
              <a:off x="4622800" y="5688013"/>
              <a:ext cx="271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Feb</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6">
              <a:extLst>
                <a:ext uri="{FF2B5EF4-FFF2-40B4-BE49-F238E27FC236}">
                  <a16:creationId xmlns:a16="http://schemas.microsoft.com/office/drawing/2014/main" xmlns="" id="{BD7B21D6-5D6B-4909-92EF-5055B0B62525}"/>
                </a:ext>
              </a:extLst>
            </p:cNvPr>
            <p:cNvSpPr>
              <a:spLocks noChangeArrowheads="1"/>
            </p:cNvSpPr>
            <p:nvPr/>
          </p:nvSpPr>
          <p:spPr bwMode="auto">
            <a:xfrm>
              <a:off x="5094288" y="5688013"/>
              <a:ext cx="288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Mar</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7">
              <a:extLst>
                <a:ext uri="{FF2B5EF4-FFF2-40B4-BE49-F238E27FC236}">
                  <a16:creationId xmlns:a16="http://schemas.microsoft.com/office/drawing/2014/main" xmlns="" id="{41510B0D-90CE-468C-A36B-9C28DD9844A6}"/>
                </a:ext>
              </a:extLst>
            </p:cNvPr>
            <p:cNvSpPr>
              <a:spLocks noChangeArrowheads="1"/>
            </p:cNvSpPr>
            <p:nvPr/>
          </p:nvSpPr>
          <p:spPr bwMode="auto">
            <a:xfrm>
              <a:off x="5599113" y="5688013"/>
              <a:ext cx="2677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Apr</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8">
              <a:extLst>
                <a:ext uri="{FF2B5EF4-FFF2-40B4-BE49-F238E27FC236}">
                  <a16:creationId xmlns:a16="http://schemas.microsoft.com/office/drawing/2014/main" xmlns="" id="{98EEF81B-1A42-4294-8C77-6C9BE12C9DB6}"/>
                </a:ext>
              </a:extLst>
            </p:cNvPr>
            <p:cNvSpPr>
              <a:spLocks noChangeArrowheads="1"/>
            </p:cNvSpPr>
            <p:nvPr/>
          </p:nvSpPr>
          <p:spPr bwMode="auto">
            <a:xfrm>
              <a:off x="6086475" y="5688013"/>
              <a:ext cx="3129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May</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1" name="Rectangle 29">
              <a:extLst>
                <a:ext uri="{FF2B5EF4-FFF2-40B4-BE49-F238E27FC236}">
                  <a16:creationId xmlns:a16="http://schemas.microsoft.com/office/drawing/2014/main" xmlns="" id="{01D7B02F-C9E2-4068-897C-5871BB767BAB}"/>
                </a:ext>
              </a:extLst>
            </p:cNvPr>
            <p:cNvSpPr>
              <a:spLocks noChangeArrowheads="1"/>
            </p:cNvSpPr>
            <p:nvPr/>
          </p:nvSpPr>
          <p:spPr bwMode="auto">
            <a:xfrm>
              <a:off x="6591300" y="5688013"/>
              <a:ext cx="357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June</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0">
              <a:extLst>
                <a:ext uri="{FF2B5EF4-FFF2-40B4-BE49-F238E27FC236}">
                  <a16:creationId xmlns:a16="http://schemas.microsoft.com/office/drawing/2014/main" xmlns="" id="{33F4E429-40F0-4B7A-AD6B-BE8702BA9ECE}"/>
                </a:ext>
              </a:extLst>
            </p:cNvPr>
            <p:cNvSpPr>
              <a:spLocks noChangeArrowheads="1"/>
            </p:cNvSpPr>
            <p:nvPr/>
          </p:nvSpPr>
          <p:spPr bwMode="auto">
            <a:xfrm>
              <a:off x="7080250" y="5688013"/>
              <a:ext cx="3013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July</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1">
              <a:extLst>
                <a:ext uri="{FF2B5EF4-FFF2-40B4-BE49-F238E27FC236}">
                  <a16:creationId xmlns:a16="http://schemas.microsoft.com/office/drawing/2014/main" xmlns="" id="{EF0B5AC0-7B61-41A0-8D80-EA6C12B2A377}"/>
                </a:ext>
              </a:extLst>
            </p:cNvPr>
            <p:cNvSpPr>
              <a:spLocks noChangeArrowheads="1"/>
            </p:cNvSpPr>
            <p:nvPr/>
          </p:nvSpPr>
          <p:spPr bwMode="auto">
            <a:xfrm>
              <a:off x="7585075" y="5688013"/>
              <a:ext cx="298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Aug</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2">
              <a:extLst>
                <a:ext uri="{FF2B5EF4-FFF2-40B4-BE49-F238E27FC236}">
                  <a16:creationId xmlns:a16="http://schemas.microsoft.com/office/drawing/2014/main" xmlns="" id="{7CA06312-CFBD-4141-BA9E-463932AC9A83}"/>
                </a:ext>
              </a:extLst>
            </p:cNvPr>
            <p:cNvSpPr>
              <a:spLocks noChangeArrowheads="1"/>
            </p:cNvSpPr>
            <p:nvPr/>
          </p:nvSpPr>
          <p:spPr bwMode="auto">
            <a:xfrm>
              <a:off x="8089900" y="5688013"/>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Sept</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3">
              <a:extLst>
                <a:ext uri="{FF2B5EF4-FFF2-40B4-BE49-F238E27FC236}">
                  <a16:creationId xmlns:a16="http://schemas.microsoft.com/office/drawing/2014/main" xmlns="" id="{8A0C1915-3B3B-4365-8423-A65AEBD9D40C}"/>
                </a:ext>
              </a:extLst>
            </p:cNvPr>
            <p:cNvSpPr>
              <a:spLocks noChangeArrowheads="1"/>
            </p:cNvSpPr>
            <p:nvPr/>
          </p:nvSpPr>
          <p:spPr bwMode="auto">
            <a:xfrm>
              <a:off x="8577263" y="5688013"/>
              <a:ext cx="7776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End of cycle</a:t>
              </a: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46" name="TextBox 45">
            <a:extLst>
              <a:ext uri="{FF2B5EF4-FFF2-40B4-BE49-F238E27FC236}">
                <a16:creationId xmlns:a16="http://schemas.microsoft.com/office/drawing/2014/main" xmlns="" id="{5E4B4A97-0F8C-4055-8BB4-CDC6BBA1AF65}"/>
              </a:ext>
            </a:extLst>
          </p:cNvPr>
          <p:cNvSpPr txBox="1"/>
          <p:nvPr/>
        </p:nvSpPr>
        <p:spPr>
          <a:xfrm>
            <a:off x="7803244" y="1531089"/>
            <a:ext cx="821059" cy="461665"/>
          </a:xfrm>
          <a:prstGeom prst="rect">
            <a:avLst/>
          </a:prstGeom>
          <a:noFill/>
        </p:spPr>
        <p:txBody>
          <a:bodyPr wrap="none" rtlCol="0">
            <a:spAutoFit/>
          </a:bodyPr>
          <a:lstStyle/>
          <a:p>
            <a:r>
              <a:rPr lang="en-GB" sz="2400" b="1" dirty="0">
                <a:solidFill>
                  <a:srgbClr val="9362B6"/>
                </a:solidFill>
              </a:rPr>
              <a:t>HEI</a:t>
            </a:r>
          </a:p>
        </p:txBody>
      </p:sp>
      <p:sp>
        <p:nvSpPr>
          <p:cNvPr id="47" name="TextBox 46">
            <a:extLst>
              <a:ext uri="{FF2B5EF4-FFF2-40B4-BE49-F238E27FC236}">
                <a16:creationId xmlns:a16="http://schemas.microsoft.com/office/drawing/2014/main" xmlns="" id="{986F507F-3DCF-4197-99AC-C3521396B199}"/>
              </a:ext>
            </a:extLst>
          </p:cNvPr>
          <p:cNvSpPr txBox="1"/>
          <p:nvPr/>
        </p:nvSpPr>
        <p:spPr>
          <a:xfrm>
            <a:off x="9015443" y="2980908"/>
            <a:ext cx="2005677" cy="707886"/>
          </a:xfrm>
          <a:prstGeom prst="rect">
            <a:avLst/>
          </a:prstGeom>
          <a:noFill/>
        </p:spPr>
        <p:txBody>
          <a:bodyPr wrap="none" rtlCol="0">
            <a:spAutoFit/>
          </a:bodyPr>
          <a:lstStyle/>
          <a:p>
            <a:r>
              <a:rPr lang="en-GB" sz="2400" b="1" dirty="0">
                <a:solidFill>
                  <a:srgbClr val="FF9900"/>
                </a:solidFill>
              </a:rPr>
              <a:t>School-led</a:t>
            </a:r>
            <a:endParaRPr lang="en-GB" sz="1600" b="1" dirty="0">
              <a:solidFill>
                <a:srgbClr val="FF9900"/>
              </a:solidFill>
            </a:endParaRPr>
          </a:p>
          <a:p>
            <a:r>
              <a:rPr lang="en-GB" sz="1600" dirty="0">
                <a:solidFill>
                  <a:srgbClr val="FF9900"/>
                </a:solidFill>
              </a:rPr>
              <a:t>(SD &amp; SCITT)</a:t>
            </a:r>
          </a:p>
        </p:txBody>
      </p:sp>
      <p:grpSp>
        <p:nvGrpSpPr>
          <p:cNvPr id="54" name="Group 53">
            <a:extLst>
              <a:ext uri="{FF2B5EF4-FFF2-40B4-BE49-F238E27FC236}">
                <a16:creationId xmlns:a16="http://schemas.microsoft.com/office/drawing/2014/main" xmlns="" id="{9BEA9A95-2B83-4D12-8F02-6B4C7E281F52}"/>
              </a:ext>
            </a:extLst>
          </p:cNvPr>
          <p:cNvGrpSpPr/>
          <p:nvPr/>
        </p:nvGrpSpPr>
        <p:grpSpPr>
          <a:xfrm>
            <a:off x="2043806" y="1212721"/>
            <a:ext cx="1091011" cy="4376519"/>
            <a:chOff x="2043806" y="1212721"/>
            <a:chExt cx="1091011" cy="4376519"/>
          </a:xfrm>
        </p:grpSpPr>
        <p:grpSp>
          <p:nvGrpSpPr>
            <p:cNvPr id="52" name="Group 51">
              <a:extLst>
                <a:ext uri="{FF2B5EF4-FFF2-40B4-BE49-F238E27FC236}">
                  <a16:creationId xmlns:a16="http://schemas.microsoft.com/office/drawing/2014/main" xmlns="" id="{F6C22F17-13ED-42DD-9F2B-0821EB3DBAAA}"/>
                </a:ext>
              </a:extLst>
            </p:cNvPr>
            <p:cNvGrpSpPr/>
            <p:nvPr/>
          </p:nvGrpSpPr>
          <p:grpSpPr>
            <a:xfrm>
              <a:off x="2711624" y="1212721"/>
              <a:ext cx="423193" cy="4376519"/>
              <a:chOff x="2711624" y="1268760"/>
              <a:chExt cx="423193" cy="4376519"/>
            </a:xfrm>
          </p:grpSpPr>
          <p:sp>
            <p:nvSpPr>
              <p:cNvPr id="13" name="Rectangle 11">
                <a:extLst>
                  <a:ext uri="{FF2B5EF4-FFF2-40B4-BE49-F238E27FC236}">
                    <a16:creationId xmlns:a16="http://schemas.microsoft.com/office/drawing/2014/main" xmlns="" id="{91933192-2B6B-4A52-B957-21840A2907DE}"/>
                  </a:ext>
                </a:extLst>
              </p:cNvPr>
              <p:cNvSpPr>
                <a:spLocks noChangeArrowheads="1"/>
              </p:cNvSpPr>
              <p:nvPr/>
            </p:nvSpPr>
            <p:spPr bwMode="auto">
              <a:xfrm>
                <a:off x="2965866" y="5445224"/>
                <a:ext cx="1057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2">
                <a:extLst>
                  <a:ext uri="{FF2B5EF4-FFF2-40B4-BE49-F238E27FC236}">
                    <a16:creationId xmlns:a16="http://schemas.microsoft.com/office/drawing/2014/main" xmlns="" id="{A213ACF0-7A33-4186-BD6B-EF84BCCC3DB4}"/>
                  </a:ext>
                </a:extLst>
              </p:cNvPr>
              <p:cNvSpPr>
                <a:spLocks noChangeArrowheads="1"/>
              </p:cNvSpPr>
              <p:nvPr/>
            </p:nvSpPr>
            <p:spPr bwMode="auto">
              <a:xfrm>
                <a:off x="2756074" y="5072238"/>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xmlns="" id="{8207E41F-0635-44B0-8157-318FF4CB4739}"/>
                  </a:ext>
                </a:extLst>
              </p:cNvPr>
              <p:cNvSpPr>
                <a:spLocks noChangeArrowheads="1"/>
              </p:cNvSpPr>
              <p:nvPr/>
            </p:nvSpPr>
            <p:spPr bwMode="auto">
              <a:xfrm>
                <a:off x="2756074" y="4649630"/>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400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4">
                <a:extLst>
                  <a:ext uri="{FF2B5EF4-FFF2-40B4-BE49-F238E27FC236}">
                    <a16:creationId xmlns:a16="http://schemas.microsoft.com/office/drawing/2014/main" xmlns="" id="{254A9A60-1E5A-4CF6-B1E7-67F7989072A2}"/>
                  </a:ext>
                </a:extLst>
              </p:cNvPr>
              <p:cNvSpPr>
                <a:spLocks noChangeArrowheads="1"/>
              </p:cNvSpPr>
              <p:nvPr/>
            </p:nvSpPr>
            <p:spPr bwMode="auto">
              <a:xfrm>
                <a:off x="2756074" y="4227021"/>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600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5">
                <a:extLst>
                  <a:ext uri="{FF2B5EF4-FFF2-40B4-BE49-F238E27FC236}">
                    <a16:creationId xmlns:a16="http://schemas.microsoft.com/office/drawing/2014/main" xmlns="" id="{48965BA4-4441-4D7A-BE35-F40812CFE6F6}"/>
                  </a:ext>
                </a:extLst>
              </p:cNvPr>
              <p:cNvSpPr>
                <a:spLocks noChangeArrowheads="1"/>
              </p:cNvSpPr>
              <p:nvPr/>
            </p:nvSpPr>
            <p:spPr bwMode="auto">
              <a:xfrm>
                <a:off x="2756074" y="3804412"/>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800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6">
                <a:extLst>
                  <a:ext uri="{FF2B5EF4-FFF2-40B4-BE49-F238E27FC236}">
                    <a16:creationId xmlns:a16="http://schemas.microsoft.com/office/drawing/2014/main" xmlns="" id="{E07093F7-3FD0-4F65-A373-2BB1FE5F433A}"/>
                  </a:ext>
                </a:extLst>
              </p:cNvPr>
              <p:cNvSpPr>
                <a:spLocks noChangeArrowheads="1"/>
              </p:cNvSpPr>
              <p:nvPr/>
            </p:nvSpPr>
            <p:spPr bwMode="auto">
              <a:xfrm>
                <a:off x="2711624" y="3381803"/>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1000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7">
                <a:extLst>
                  <a:ext uri="{FF2B5EF4-FFF2-40B4-BE49-F238E27FC236}">
                    <a16:creationId xmlns:a16="http://schemas.microsoft.com/office/drawing/2014/main" xmlns="" id="{F51AC867-7A95-481B-AF5D-C5FA03E065E2}"/>
                  </a:ext>
                </a:extLst>
              </p:cNvPr>
              <p:cNvSpPr>
                <a:spLocks noChangeArrowheads="1"/>
              </p:cNvSpPr>
              <p:nvPr/>
            </p:nvSpPr>
            <p:spPr bwMode="auto">
              <a:xfrm>
                <a:off x="2711624" y="295919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1200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8">
                <a:extLst>
                  <a:ext uri="{FF2B5EF4-FFF2-40B4-BE49-F238E27FC236}">
                    <a16:creationId xmlns:a16="http://schemas.microsoft.com/office/drawing/2014/main" xmlns="" id="{452284F6-96DE-4077-88B8-38B42C799D34}"/>
                  </a:ext>
                </a:extLst>
              </p:cNvPr>
              <p:cNvSpPr>
                <a:spLocks noChangeArrowheads="1"/>
              </p:cNvSpPr>
              <p:nvPr/>
            </p:nvSpPr>
            <p:spPr bwMode="auto">
              <a:xfrm>
                <a:off x="2711624" y="2536586"/>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1400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Rectangle 19">
                <a:extLst>
                  <a:ext uri="{FF2B5EF4-FFF2-40B4-BE49-F238E27FC236}">
                    <a16:creationId xmlns:a16="http://schemas.microsoft.com/office/drawing/2014/main" xmlns="" id="{C6341D79-A6CE-42CE-8481-0E45F5530E49}"/>
                  </a:ext>
                </a:extLst>
              </p:cNvPr>
              <p:cNvSpPr>
                <a:spLocks noChangeArrowheads="1"/>
              </p:cNvSpPr>
              <p:nvPr/>
            </p:nvSpPr>
            <p:spPr bwMode="auto">
              <a:xfrm>
                <a:off x="2711624" y="2113977"/>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1600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0">
                <a:extLst>
                  <a:ext uri="{FF2B5EF4-FFF2-40B4-BE49-F238E27FC236}">
                    <a16:creationId xmlns:a16="http://schemas.microsoft.com/office/drawing/2014/main" xmlns="" id="{C0C6DA2C-AA57-431B-B585-638ACB939C64}"/>
                  </a:ext>
                </a:extLst>
              </p:cNvPr>
              <p:cNvSpPr>
                <a:spLocks noChangeArrowheads="1"/>
              </p:cNvSpPr>
              <p:nvPr/>
            </p:nvSpPr>
            <p:spPr bwMode="auto">
              <a:xfrm>
                <a:off x="2711624" y="1691368"/>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1800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1">
                <a:extLst>
                  <a:ext uri="{FF2B5EF4-FFF2-40B4-BE49-F238E27FC236}">
                    <a16:creationId xmlns:a16="http://schemas.microsoft.com/office/drawing/2014/main" xmlns="" id="{A5067EB5-4B15-4058-A381-63D00945ECD7}"/>
                  </a:ext>
                </a:extLst>
              </p:cNvPr>
              <p:cNvSpPr>
                <a:spLocks noChangeArrowheads="1"/>
              </p:cNvSpPr>
              <p:nvPr/>
            </p:nvSpPr>
            <p:spPr bwMode="auto">
              <a:xfrm>
                <a:off x="2711624" y="1268760"/>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53" name="TextBox 52">
              <a:extLst>
                <a:ext uri="{FF2B5EF4-FFF2-40B4-BE49-F238E27FC236}">
                  <a16:creationId xmlns:a16="http://schemas.microsoft.com/office/drawing/2014/main" xmlns="" id="{7AC32B6C-1EB3-4B9D-9FBD-349179E6E8A6}"/>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grpSp>
      <p:sp>
        <p:nvSpPr>
          <p:cNvPr id="38" name="Rectangle 37">
            <a:extLst>
              <a:ext uri="{FF2B5EF4-FFF2-40B4-BE49-F238E27FC236}">
                <a16:creationId xmlns:a16="http://schemas.microsoft.com/office/drawing/2014/main" xmlns="" id="{D67E7D46-FA2C-4261-947E-2BF486D4026E}"/>
              </a:ext>
            </a:extLst>
          </p:cNvPr>
          <p:cNvSpPr/>
          <p:nvPr/>
        </p:nvSpPr>
        <p:spPr>
          <a:xfrm>
            <a:off x="7536160" y="117793"/>
            <a:ext cx="4418454" cy="430887"/>
          </a:xfrm>
          <a:prstGeom prst="rect">
            <a:avLst/>
          </a:prstGeom>
        </p:spPr>
        <p:txBody>
          <a:bodyPr wrap="none">
            <a:spAutoFit/>
          </a:bodyPr>
          <a:lstStyle/>
          <a:p>
            <a:r>
              <a:rPr lang="en-US" sz="2200" dirty="0">
                <a:solidFill>
                  <a:srgbClr val="FDE5C7"/>
                </a:solidFill>
              </a:rPr>
              <a:t>UCAS 2016-17 </a:t>
            </a:r>
            <a:r>
              <a:rPr lang="en-US" sz="2200" dirty="0">
                <a:solidFill>
                  <a:srgbClr val="FDE5C7"/>
                </a:solidFill>
                <a:sym typeface="Wingdings" panose="05000000000000000000" pitchFamily="2" charset="2"/>
              </a:rPr>
              <a:t></a:t>
            </a:r>
            <a:r>
              <a:rPr lang="en-US" sz="2200" dirty="0">
                <a:solidFill>
                  <a:srgbClr val="FDE5C7"/>
                </a:solidFill>
              </a:rPr>
              <a:t>ITT 2017-18</a:t>
            </a:r>
            <a:endParaRPr lang="en-GB" sz="2200" dirty="0">
              <a:solidFill>
                <a:srgbClr val="FDE5C7"/>
              </a:solidFill>
            </a:endParaRPr>
          </a:p>
        </p:txBody>
      </p:sp>
      <p:sp>
        <p:nvSpPr>
          <p:cNvPr id="39" name="Rectangle 38">
            <a:extLst>
              <a:ext uri="{FF2B5EF4-FFF2-40B4-BE49-F238E27FC236}">
                <a16:creationId xmlns:a16="http://schemas.microsoft.com/office/drawing/2014/main" xmlns="" id="{C805B687-6230-4806-92F1-34CCBA585E75}"/>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https://www.ucas.com/corporate/data-and-analysis/ucas-teacher-training-releases</a:t>
            </a:r>
          </a:p>
        </p:txBody>
      </p:sp>
    </p:spTree>
    <p:custDataLst>
      <p:tags r:id="rId1"/>
    </p:custDataLst>
    <p:extLst>
      <p:ext uri="{BB962C8B-B14F-4D97-AF65-F5344CB8AC3E}">
        <p14:creationId xmlns:p14="http://schemas.microsoft.com/office/powerpoint/2010/main" val="33558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79E99EE-2B4C-4D2D-BB90-7D783A520971}"/>
              </a:ext>
            </a:extLst>
          </p:cNvPr>
          <p:cNvSpPr>
            <a:spLocks noGrp="1"/>
          </p:cNvSpPr>
          <p:nvPr>
            <p:ph idx="1"/>
          </p:nvPr>
        </p:nvSpPr>
        <p:spPr>
          <a:xfrm>
            <a:off x="315712" y="908050"/>
            <a:ext cx="11396912" cy="5041230"/>
          </a:xfrm>
        </p:spPr>
        <p:txBody>
          <a:bodyPr/>
          <a:lstStyle/>
          <a:p>
            <a:r>
              <a:rPr lang="en-GB" sz="2800" b="1" dirty="0">
                <a:solidFill>
                  <a:srgbClr val="91CF50"/>
                </a:solidFill>
              </a:rPr>
              <a:t>Biology</a:t>
            </a:r>
          </a:p>
        </p:txBody>
      </p:sp>
      <p:sp>
        <p:nvSpPr>
          <p:cNvPr id="3" name="Title 2">
            <a:extLst>
              <a:ext uri="{FF2B5EF4-FFF2-40B4-BE49-F238E27FC236}">
                <a16:creationId xmlns:a16="http://schemas.microsoft.com/office/drawing/2014/main" xmlns="" id="{6593FA4A-DC3B-4A91-86A6-1BEE66119F86}"/>
              </a:ext>
            </a:extLst>
          </p:cNvPr>
          <p:cNvSpPr>
            <a:spLocks noGrp="1"/>
          </p:cNvSpPr>
          <p:nvPr>
            <p:ph type="title"/>
          </p:nvPr>
        </p:nvSpPr>
        <p:spPr/>
        <p:txBody>
          <a:bodyPr/>
          <a:lstStyle/>
          <a:p>
            <a:r>
              <a:rPr lang="en-GB" dirty="0"/>
              <a:t>Recruitment 2013-19</a:t>
            </a:r>
          </a:p>
        </p:txBody>
      </p:sp>
      <p:grpSp>
        <p:nvGrpSpPr>
          <p:cNvPr id="313" name="Group 312">
            <a:extLst>
              <a:ext uri="{FF2B5EF4-FFF2-40B4-BE49-F238E27FC236}">
                <a16:creationId xmlns:a16="http://schemas.microsoft.com/office/drawing/2014/main" xmlns="" id="{A15F1180-EB9A-4FEB-A3E1-C5630BD2B343}"/>
              </a:ext>
            </a:extLst>
          </p:cNvPr>
          <p:cNvGrpSpPr/>
          <p:nvPr/>
        </p:nvGrpSpPr>
        <p:grpSpPr>
          <a:xfrm>
            <a:off x="3429604" y="2582418"/>
            <a:ext cx="3534274" cy="2936975"/>
            <a:chOff x="3429603" y="2605682"/>
            <a:chExt cx="3534274" cy="2936975"/>
          </a:xfrm>
        </p:grpSpPr>
        <p:sp>
          <p:nvSpPr>
            <p:cNvPr id="251" name="Freeform 112">
              <a:extLst>
                <a:ext uri="{FF2B5EF4-FFF2-40B4-BE49-F238E27FC236}">
                  <a16:creationId xmlns:a16="http://schemas.microsoft.com/office/drawing/2014/main" xmlns="" id="{316E8984-4BC0-40EE-81E6-38E8E37B16A3}"/>
                </a:ext>
              </a:extLst>
            </p:cNvPr>
            <p:cNvSpPr>
              <a:spLocks/>
            </p:cNvSpPr>
            <p:nvPr/>
          </p:nvSpPr>
          <p:spPr bwMode="auto">
            <a:xfrm>
              <a:off x="3429603" y="3053242"/>
              <a:ext cx="2669667" cy="2489415"/>
            </a:xfrm>
            <a:custGeom>
              <a:avLst/>
              <a:gdLst>
                <a:gd name="T0" fmla="*/ 0 w 4333"/>
                <a:gd name="T1" fmla="*/ 1666 h 1666"/>
                <a:gd name="T2" fmla="*/ 395 w 4333"/>
                <a:gd name="T3" fmla="*/ 1255 h 1666"/>
                <a:gd name="T4" fmla="*/ 789 w 4333"/>
                <a:gd name="T5" fmla="*/ 976 h 1666"/>
                <a:gd name="T6" fmla="*/ 1184 w 4333"/>
                <a:gd name="T7" fmla="*/ 462 h 1666"/>
                <a:gd name="T8" fmla="*/ 1578 w 4333"/>
                <a:gd name="T9" fmla="*/ 0 h 1666"/>
                <a:gd name="T10" fmla="*/ 1972 w 4333"/>
                <a:gd name="T11" fmla="*/ 0 h 1666"/>
                <a:gd name="T12" fmla="*/ 2367 w 4333"/>
                <a:gd name="T13" fmla="*/ 0 h 1666"/>
                <a:gd name="T14" fmla="*/ 2761 w 4333"/>
                <a:gd name="T15" fmla="*/ 0 h 1666"/>
                <a:gd name="T16" fmla="*/ 3150 w 4333"/>
                <a:gd name="T17" fmla="*/ 0 h 1666"/>
                <a:gd name="T18" fmla="*/ 3544 w 4333"/>
                <a:gd name="T19" fmla="*/ 0 h 1666"/>
                <a:gd name="T20" fmla="*/ 3939 w 4333"/>
                <a:gd name="T21" fmla="*/ 0 h 1666"/>
                <a:gd name="T22" fmla="*/ 4333 w 4333"/>
                <a:gd name="T23" fmla="*/ 0 h 1666"/>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5463 w 10000"/>
                <a:gd name="connsiteY5" fmla="*/ 0 h 10000"/>
                <a:gd name="connsiteX6" fmla="*/ 6372 w 10000"/>
                <a:gd name="connsiteY6" fmla="*/ 0 h 10000"/>
                <a:gd name="connsiteX7" fmla="*/ 7270 w 10000"/>
                <a:gd name="connsiteY7" fmla="*/ 0 h 10000"/>
                <a:gd name="connsiteX8" fmla="*/ 8179 w 10000"/>
                <a:gd name="connsiteY8" fmla="*/ 0 h 10000"/>
                <a:gd name="connsiteX9" fmla="*/ 9091 w 10000"/>
                <a:gd name="connsiteY9" fmla="*/ 0 h 10000"/>
                <a:gd name="connsiteX10" fmla="*/ 10000 w 10000"/>
                <a:gd name="connsiteY10" fmla="*/ 0 h 10000"/>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6372 w 10000"/>
                <a:gd name="connsiteY5" fmla="*/ 0 h 10000"/>
                <a:gd name="connsiteX6" fmla="*/ 7270 w 10000"/>
                <a:gd name="connsiteY6" fmla="*/ 0 h 10000"/>
                <a:gd name="connsiteX7" fmla="*/ 8179 w 10000"/>
                <a:gd name="connsiteY7" fmla="*/ 0 h 10000"/>
                <a:gd name="connsiteX8" fmla="*/ 9091 w 10000"/>
                <a:gd name="connsiteY8" fmla="*/ 0 h 10000"/>
                <a:gd name="connsiteX9" fmla="*/ 10000 w 10000"/>
                <a:gd name="connsiteY9" fmla="*/ 0 h 10000"/>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7270 w 10000"/>
                <a:gd name="connsiteY5" fmla="*/ 0 h 10000"/>
                <a:gd name="connsiteX6" fmla="*/ 8179 w 10000"/>
                <a:gd name="connsiteY6" fmla="*/ 0 h 10000"/>
                <a:gd name="connsiteX7" fmla="*/ 9091 w 10000"/>
                <a:gd name="connsiteY7" fmla="*/ 0 h 10000"/>
                <a:gd name="connsiteX8" fmla="*/ 10000 w 10000"/>
                <a:gd name="connsiteY8" fmla="*/ 0 h 10000"/>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8179 w 10000"/>
                <a:gd name="connsiteY5" fmla="*/ 0 h 10000"/>
                <a:gd name="connsiteX6" fmla="*/ 9091 w 10000"/>
                <a:gd name="connsiteY6" fmla="*/ 0 h 10000"/>
                <a:gd name="connsiteX7" fmla="*/ 10000 w 10000"/>
                <a:gd name="connsiteY7" fmla="*/ 0 h 10000"/>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9091 w 10000"/>
                <a:gd name="connsiteY5" fmla="*/ 0 h 10000"/>
                <a:gd name="connsiteX6" fmla="*/ 10000 w 10000"/>
                <a:gd name="connsiteY6" fmla="*/ 0 h 10000"/>
                <a:gd name="connsiteX0" fmla="*/ 0 w 10000"/>
                <a:gd name="connsiteY0" fmla="*/ 10000 h 10000"/>
                <a:gd name="connsiteX1" fmla="*/ 912 w 10000"/>
                <a:gd name="connsiteY1" fmla="*/ 7533 h 10000"/>
                <a:gd name="connsiteX2" fmla="*/ 1821 w 10000"/>
                <a:gd name="connsiteY2" fmla="*/ 5858 h 10000"/>
                <a:gd name="connsiteX3" fmla="*/ 2733 w 10000"/>
                <a:gd name="connsiteY3" fmla="*/ 2773 h 10000"/>
                <a:gd name="connsiteX4" fmla="*/ 3642 w 10000"/>
                <a:gd name="connsiteY4" fmla="*/ 0 h 10000"/>
                <a:gd name="connsiteX5" fmla="*/ 10000 w 10000"/>
                <a:gd name="connsiteY5" fmla="*/ 0 h 10000"/>
                <a:gd name="connsiteX0" fmla="*/ 0 w 3642"/>
                <a:gd name="connsiteY0" fmla="*/ 10000 h 10000"/>
                <a:gd name="connsiteX1" fmla="*/ 912 w 3642"/>
                <a:gd name="connsiteY1" fmla="*/ 7533 h 10000"/>
                <a:gd name="connsiteX2" fmla="*/ 1821 w 3642"/>
                <a:gd name="connsiteY2" fmla="*/ 5858 h 10000"/>
                <a:gd name="connsiteX3" fmla="*/ 2733 w 3642"/>
                <a:gd name="connsiteY3" fmla="*/ 2773 h 10000"/>
                <a:gd name="connsiteX4" fmla="*/ 3642 w 3642"/>
                <a:gd name="connsiteY4" fmla="*/ 0 h 10000"/>
                <a:gd name="connsiteX0" fmla="*/ 0 w 10000"/>
                <a:gd name="connsiteY0" fmla="*/ 10000 h 10000"/>
                <a:gd name="connsiteX1" fmla="*/ 2504 w 10000"/>
                <a:gd name="connsiteY1" fmla="*/ 7533 h 10000"/>
                <a:gd name="connsiteX2" fmla="*/ 5000 w 10000"/>
                <a:gd name="connsiteY2" fmla="*/ 5858 h 10000"/>
                <a:gd name="connsiteX3" fmla="*/ 7504 w 10000"/>
                <a:gd name="connsiteY3" fmla="*/ 2773 h 10000"/>
                <a:gd name="connsiteX4" fmla="*/ 9814 w 10000"/>
                <a:gd name="connsiteY4" fmla="*/ 219 h 10000"/>
                <a:gd name="connsiteX5" fmla="*/ 10000 w 10000"/>
                <a:gd name="connsiteY5" fmla="*/ 0 h 10000"/>
                <a:gd name="connsiteX0" fmla="*/ 0 w 13776"/>
                <a:gd name="connsiteY0" fmla="*/ 12186 h 12186"/>
                <a:gd name="connsiteX1" fmla="*/ 2504 w 13776"/>
                <a:gd name="connsiteY1" fmla="*/ 9719 h 12186"/>
                <a:gd name="connsiteX2" fmla="*/ 5000 w 13776"/>
                <a:gd name="connsiteY2" fmla="*/ 8044 h 12186"/>
                <a:gd name="connsiteX3" fmla="*/ 7504 w 13776"/>
                <a:gd name="connsiteY3" fmla="*/ 4959 h 12186"/>
                <a:gd name="connsiteX4" fmla="*/ 9814 w 13776"/>
                <a:gd name="connsiteY4" fmla="*/ 2405 h 12186"/>
                <a:gd name="connsiteX5" fmla="*/ 13776 w 13776"/>
                <a:gd name="connsiteY5" fmla="*/ 0 h 12186"/>
                <a:gd name="connsiteX0" fmla="*/ 0 w 13964"/>
                <a:gd name="connsiteY0" fmla="*/ 12334 h 12334"/>
                <a:gd name="connsiteX1" fmla="*/ 2504 w 13964"/>
                <a:gd name="connsiteY1" fmla="*/ 9867 h 12334"/>
                <a:gd name="connsiteX2" fmla="*/ 5000 w 13964"/>
                <a:gd name="connsiteY2" fmla="*/ 8192 h 12334"/>
                <a:gd name="connsiteX3" fmla="*/ 7504 w 13964"/>
                <a:gd name="connsiteY3" fmla="*/ 5107 h 12334"/>
                <a:gd name="connsiteX4" fmla="*/ 9814 w 13964"/>
                <a:gd name="connsiteY4" fmla="*/ 2553 h 12334"/>
                <a:gd name="connsiteX5" fmla="*/ 13964 w 13964"/>
                <a:gd name="connsiteY5" fmla="*/ 0 h 1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4" h="12334">
                  <a:moveTo>
                    <a:pt x="0" y="12334"/>
                  </a:moveTo>
                  <a:lnTo>
                    <a:pt x="2504" y="9867"/>
                  </a:lnTo>
                  <a:lnTo>
                    <a:pt x="5000" y="8192"/>
                  </a:lnTo>
                  <a:lnTo>
                    <a:pt x="7504" y="5107"/>
                  </a:lnTo>
                  <a:lnTo>
                    <a:pt x="9814" y="2553"/>
                  </a:lnTo>
                  <a:lnTo>
                    <a:pt x="13964" y="0"/>
                  </a:lnTo>
                </a:path>
              </a:pathLst>
            </a:custGeom>
            <a:noFill/>
            <a:ln w="5715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285" name="TextBox 284">
              <a:extLst>
                <a:ext uri="{FF2B5EF4-FFF2-40B4-BE49-F238E27FC236}">
                  <a16:creationId xmlns:a16="http://schemas.microsoft.com/office/drawing/2014/main" xmlns="" id="{5BB627AC-6E1F-460B-8A52-A8CDCF4D26C6}"/>
                </a:ext>
              </a:extLst>
            </p:cNvPr>
            <p:cNvSpPr txBox="1"/>
            <p:nvPr/>
          </p:nvSpPr>
          <p:spPr>
            <a:xfrm>
              <a:off x="6014578" y="2605682"/>
              <a:ext cx="949299" cy="307777"/>
            </a:xfrm>
            <a:prstGeom prst="rect">
              <a:avLst/>
            </a:prstGeom>
            <a:noFill/>
          </p:spPr>
          <p:txBody>
            <a:bodyPr wrap="none" rtlCol="0">
              <a:spAutoFit/>
            </a:bodyPr>
            <a:lstStyle/>
            <a:p>
              <a:r>
                <a:rPr lang="en-GB" sz="1400" dirty="0">
                  <a:solidFill>
                    <a:srgbClr val="002060"/>
                  </a:solidFill>
                  <a:latin typeface="Verdana" panose="020B0604030504040204" pitchFamily="34" charset="0"/>
                  <a:ea typeface="Verdana" panose="020B0604030504040204" pitchFamily="34" charset="0"/>
                  <a:cs typeface="Verdana" panose="020B0604030504040204" pitchFamily="34" charset="0"/>
                </a:rPr>
                <a:t>2017-18</a:t>
              </a:r>
            </a:p>
          </p:txBody>
        </p:sp>
      </p:grpSp>
      <p:grpSp>
        <p:nvGrpSpPr>
          <p:cNvPr id="344" name="Group 343">
            <a:extLst>
              <a:ext uri="{FF2B5EF4-FFF2-40B4-BE49-F238E27FC236}">
                <a16:creationId xmlns:a16="http://schemas.microsoft.com/office/drawing/2014/main" xmlns="" id="{20848831-B5ED-492C-B060-2852CC2BCB89}"/>
              </a:ext>
            </a:extLst>
          </p:cNvPr>
          <p:cNvGrpSpPr/>
          <p:nvPr/>
        </p:nvGrpSpPr>
        <p:grpSpPr>
          <a:xfrm>
            <a:off x="4385469" y="3051595"/>
            <a:ext cx="5130148" cy="2156446"/>
            <a:chOff x="4385468" y="3074859"/>
            <a:chExt cx="5130148" cy="2156446"/>
          </a:xfrm>
        </p:grpSpPr>
        <p:sp>
          <p:nvSpPr>
            <p:cNvPr id="151" name="Freeform 12">
              <a:extLst>
                <a:ext uri="{FF2B5EF4-FFF2-40B4-BE49-F238E27FC236}">
                  <a16:creationId xmlns:a16="http://schemas.microsoft.com/office/drawing/2014/main" xmlns="" id="{C0F7C70B-CB36-4B71-A1CF-15044F12F9A7}"/>
                </a:ext>
              </a:extLst>
            </p:cNvPr>
            <p:cNvSpPr>
              <a:spLocks/>
            </p:cNvSpPr>
            <p:nvPr/>
          </p:nvSpPr>
          <p:spPr bwMode="auto">
            <a:xfrm>
              <a:off x="4385468" y="3074859"/>
              <a:ext cx="4772045" cy="2156446"/>
            </a:xfrm>
            <a:custGeom>
              <a:avLst/>
              <a:gdLst>
                <a:gd name="T0" fmla="*/ 0 w 3939"/>
                <a:gd name="T1" fmla="*/ 1780 h 1780"/>
                <a:gd name="T2" fmla="*/ 394 w 3939"/>
                <a:gd name="T3" fmla="*/ 1268 h 1780"/>
                <a:gd name="T4" fmla="*/ 788 w 3939"/>
                <a:gd name="T5" fmla="*/ 961 h 1780"/>
                <a:gd name="T6" fmla="*/ 1182 w 3939"/>
                <a:gd name="T7" fmla="*/ 807 h 1780"/>
                <a:gd name="T8" fmla="*/ 1576 w 3939"/>
                <a:gd name="T9" fmla="*/ 653 h 1780"/>
                <a:gd name="T10" fmla="*/ 1969 w 3939"/>
                <a:gd name="T11" fmla="*/ 525 h 1780"/>
                <a:gd name="T12" fmla="*/ 2363 w 3939"/>
                <a:gd name="T13" fmla="*/ 320 h 1780"/>
                <a:gd name="T14" fmla="*/ 2757 w 3939"/>
                <a:gd name="T15" fmla="*/ 218 h 1780"/>
                <a:gd name="T16" fmla="*/ 3151 w 3939"/>
                <a:gd name="T17" fmla="*/ 115 h 1780"/>
                <a:gd name="T18" fmla="*/ 3545 w 3939"/>
                <a:gd name="T19" fmla="*/ 269 h 1780"/>
                <a:gd name="T20" fmla="*/ 3939 w 3939"/>
                <a:gd name="T21" fmla="*/ 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9" h="1780">
                  <a:moveTo>
                    <a:pt x="0" y="1780"/>
                  </a:moveTo>
                  <a:cubicBezTo>
                    <a:pt x="66" y="1695"/>
                    <a:pt x="263" y="1405"/>
                    <a:pt x="394" y="1268"/>
                  </a:cubicBezTo>
                  <a:cubicBezTo>
                    <a:pt x="525" y="1132"/>
                    <a:pt x="657" y="1037"/>
                    <a:pt x="788" y="961"/>
                  </a:cubicBezTo>
                  <a:cubicBezTo>
                    <a:pt x="919" y="884"/>
                    <a:pt x="1051" y="858"/>
                    <a:pt x="1182" y="807"/>
                  </a:cubicBezTo>
                  <a:cubicBezTo>
                    <a:pt x="1313" y="756"/>
                    <a:pt x="1445" y="700"/>
                    <a:pt x="1576" y="653"/>
                  </a:cubicBezTo>
                  <a:cubicBezTo>
                    <a:pt x="1707" y="606"/>
                    <a:pt x="1838" y="581"/>
                    <a:pt x="1969" y="525"/>
                  </a:cubicBezTo>
                  <a:cubicBezTo>
                    <a:pt x="2101" y="469"/>
                    <a:pt x="2232" y="371"/>
                    <a:pt x="2363" y="320"/>
                  </a:cubicBezTo>
                  <a:cubicBezTo>
                    <a:pt x="2495" y="269"/>
                    <a:pt x="2626" y="252"/>
                    <a:pt x="2757" y="218"/>
                  </a:cubicBezTo>
                  <a:cubicBezTo>
                    <a:pt x="2889" y="183"/>
                    <a:pt x="3020" y="107"/>
                    <a:pt x="3151" y="115"/>
                  </a:cubicBezTo>
                  <a:cubicBezTo>
                    <a:pt x="3282" y="124"/>
                    <a:pt x="3414" y="288"/>
                    <a:pt x="3545" y="269"/>
                  </a:cubicBezTo>
                  <a:cubicBezTo>
                    <a:pt x="3676" y="250"/>
                    <a:pt x="3807" y="90"/>
                    <a:pt x="3939" y="0"/>
                  </a:cubicBezTo>
                </a:path>
              </a:pathLst>
            </a:custGeom>
            <a:noFill/>
            <a:ln w="28575" cap="rnd">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286" name="TextBox 285">
              <a:extLst>
                <a:ext uri="{FF2B5EF4-FFF2-40B4-BE49-F238E27FC236}">
                  <a16:creationId xmlns:a16="http://schemas.microsoft.com/office/drawing/2014/main" xmlns="" id="{F33A311B-9CC6-4011-B822-011540A66DF7}"/>
                </a:ext>
              </a:extLst>
            </p:cNvPr>
            <p:cNvSpPr txBox="1"/>
            <p:nvPr/>
          </p:nvSpPr>
          <p:spPr>
            <a:xfrm>
              <a:off x="8566317" y="3559456"/>
              <a:ext cx="949299" cy="307777"/>
            </a:xfrm>
            <a:prstGeom prst="rect">
              <a:avLst/>
            </a:prstGeom>
            <a:noFill/>
          </p:spPr>
          <p:txBody>
            <a:bodyPr wrap="none" rtlCol="0">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2013-14</a:t>
              </a:r>
            </a:p>
          </p:txBody>
        </p:sp>
      </p:grpSp>
      <p:grpSp>
        <p:nvGrpSpPr>
          <p:cNvPr id="346" name="Group 345">
            <a:extLst>
              <a:ext uri="{FF2B5EF4-FFF2-40B4-BE49-F238E27FC236}">
                <a16:creationId xmlns:a16="http://schemas.microsoft.com/office/drawing/2014/main" xmlns="" id="{903B63A0-AB90-44A4-9A41-917EF9FA1FB0}"/>
              </a:ext>
            </a:extLst>
          </p:cNvPr>
          <p:cNvGrpSpPr/>
          <p:nvPr/>
        </p:nvGrpSpPr>
        <p:grpSpPr>
          <a:xfrm>
            <a:off x="3429604" y="2181600"/>
            <a:ext cx="5727908" cy="3214221"/>
            <a:chOff x="3429603" y="2204864"/>
            <a:chExt cx="5727908" cy="3214221"/>
          </a:xfrm>
        </p:grpSpPr>
        <p:sp>
          <p:nvSpPr>
            <p:cNvPr id="224" name="Freeform 85">
              <a:extLst>
                <a:ext uri="{FF2B5EF4-FFF2-40B4-BE49-F238E27FC236}">
                  <a16:creationId xmlns:a16="http://schemas.microsoft.com/office/drawing/2014/main" xmlns="" id="{506041A6-0CA5-4558-8E56-D67CEF73178B}"/>
                </a:ext>
              </a:extLst>
            </p:cNvPr>
            <p:cNvSpPr>
              <a:spLocks/>
            </p:cNvSpPr>
            <p:nvPr/>
          </p:nvSpPr>
          <p:spPr bwMode="auto">
            <a:xfrm>
              <a:off x="3429603" y="2597533"/>
              <a:ext cx="5727908" cy="2821552"/>
            </a:xfrm>
            <a:custGeom>
              <a:avLst/>
              <a:gdLst>
                <a:gd name="T0" fmla="*/ 0 w 4728"/>
                <a:gd name="T1" fmla="*/ 2329 h 2329"/>
                <a:gd name="T2" fmla="*/ 394 w 4728"/>
                <a:gd name="T3" fmla="*/ 1893 h 2329"/>
                <a:gd name="T4" fmla="*/ 789 w 4728"/>
                <a:gd name="T5" fmla="*/ 1739 h 2329"/>
                <a:gd name="T6" fmla="*/ 1182 w 4728"/>
                <a:gd name="T7" fmla="*/ 1406 h 2329"/>
                <a:gd name="T8" fmla="*/ 1576 w 4728"/>
                <a:gd name="T9" fmla="*/ 1201 h 2329"/>
                <a:gd name="T10" fmla="*/ 1970 w 4728"/>
                <a:gd name="T11" fmla="*/ 970 h 2329"/>
                <a:gd name="T12" fmla="*/ 2364 w 4728"/>
                <a:gd name="T13" fmla="*/ 739 h 2329"/>
                <a:gd name="T14" fmla="*/ 2758 w 4728"/>
                <a:gd name="T15" fmla="*/ 457 h 2329"/>
                <a:gd name="T16" fmla="*/ 3152 w 4728"/>
                <a:gd name="T17" fmla="*/ 175 h 2329"/>
                <a:gd name="T18" fmla="*/ 3546 w 4728"/>
                <a:gd name="T19" fmla="*/ 21 h 2329"/>
                <a:gd name="T20" fmla="*/ 3940 w 4728"/>
                <a:gd name="T21" fmla="*/ 47 h 2329"/>
                <a:gd name="T22" fmla="*/ 4334 w 4728"/>
                <a:gd name="T23" fmla="*/ 47 h 2329"/>
                <a:gd name="T24" fmla="*/ 4728 w 4728"/>
                <a:gd name="T25" fmla="*/ 16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2329">
                  <a:moveTo>
                    <a:pt x="0" y="2329"/>
                  </a:moveTo>
                  <a:cubicBezTo>
                    <a:pt x="132" y="2183"/>
                    <a:pt x="263" y="1991"/>
                    <a:pt x="394" y="1893"/>
                  </a:cubicBezTo>
                  <a:cubicBezTo>
                    <a:pt x="526" y="1794"/>
                    <a:pt x="657" y="1820"/>
                    <a:pt x="789" y="1739"/>
                  </a:cubicBezTo>
                  <a:cubicBezTo>
                    <a:pt x="920" y="1658"/>
                    <a:pt x="1051" y="1496"/>
                    <a:pt x="1182" y="1406"/>
                  </a:cubicBezTo>
                  <a:cubicBezTo>
                    <a:pt x="1314" y="1316"/>
                    <a:pt x="1445" y="1273"/>
                    <a:pt x="1576" y="1201"/>
                  </a:cubicBezTo>
                  <a:cubicBezTo>
                    <a:pt x="1708" y="1128"/>
                    <a:pt x="1839" y="1047"/>
                    <a:pt x="1970" y="970"/>
                  </a:cubicBezTo>
                  <a:cubicBezTo>
                    <a:pt x="2101" y="893"/>
                    <a:pt x="2233" y="825"/>
                    <a:pt x="2364" y="739"/>
                  </a:cubicBezTo>
                  <a:cubicBezTo>
                    <a:pt x="2495" y="654"/>
                    <a:pt x="2627" y="551"/>
                    <a:pt x="2758" y="457"/>
                  </a:cubicBezTo>
                  <a:cubicBezTo>
                    <a:pt x="2889" y="363"/>
                    <a:pt x="3021" y="248"/>
                    <a:pt x="3152" y="175"/>
                  </a:cubicBezTo>
                  <a:cubicBezTo>
                    <a:pt x="3283" y="103"/>
                    <a:pt x="3415" y="43"/>
                    <a:pt x="3546" y="21"/>
                  </a:cubicBezTo>
                  <a:cubicBezTo>
                    <a:pt x="3677" y="0"/>
                    <a:pt x="3809" y="43"/>
                    <a:pt x="3940" y="47"/>
                  </a:cubicBezTo>
                  <a:cubicBezTo>
                    <a:pt x="4071" y="51"/>
                    <a:pt x="4202" y="28"/>
                    <a:pt x="4334" y="47"/>
                  </a:cubicBezTo>
                  <a:cubicBezTo>
                    <a:pt x="4465" y="66"/>
                    <a:pt x="4596" y="124"/>
                    <a:pt x="4728" y="162"/>
                  </a:cubicBez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287" name="TextBox 286">
              <a:extLst>
                <a:ext uri="{FF2B5EF4-FFF2-40B4-BE49-F238E27FC236}">
                  <a16:creationId xmlns:a16="http://schemas.microsoft.com/office/drawing/2014/main" xmlns="" id="{6C9C4B92-8662-4A08-8777-32870F725D69}"/>
                </a:ext>
              </a:extLst>
            </p:cNvPr>
            <p:cNvSpPr txBox="1"/>
            <p:nvPr/>
          </p:nvSpPr>
          <p:spPr>
            <a:xfrm>
              <a:off x="7277285" y="2204864"/>
              <a:ext cx="1040670" cy="307777"/>
            </a:xfrm>
            <a:prstGeom prst="rect">
              <a:avLst/>
            </a:prstGeom>
            <a:noFill/>
          </p:spPr>
          <p:txBody>
            <a:bodyPr wrap="none" rtlCol="0">
              <a:spAutoFit/>
            </a:bodyPr>
            <a:lstStyle/>
            <a:p>
              <a:r>
                <a:rPr lang="en-GB" sz="1400" b="1" dirty="0">
                  <a:solidFill>
                    <a:srgbClr val="00B050"/>
                  </a:solidFill>
                  <a:latin typeface="Verdana" panose="020B0604030504040204" pitchFamily="34" charset="0"/>
                  <a:ea typeface="Verdana" panose="020B0604030504040204" pitchFamily="34" charset="0"/>
                  <a:cs typeface="Verdana" panose="020B0604030504040204" pitchFamily="34" charset="0"/>
                </a:rPr>
                <a:t>2016-17</a:t>
              </a:r>
            </a:p>
          </p:txBody>
        </p:sp>
      </p:grpSp>
      <p:grpSp>
        <p:nvGrpSpPr>
          <p:cNvPr id="345" name="Group 344">
            <a:extLst>
              <a:ext uri="{FF2B5EF4-FFF2-40B4-BE49-F238E27FC236}">
                <a16:creationId xmlns:a16="http://schemas.microsoft.com/office/drawing/2014/main" xmlns="" id="{4C04A69C-521D-4EE4-B8BC-2C79220D5B65}"/>
              </a:ext>
            </a:extLst>
          </p:cNvPr>
          <p:cNvGrpSpPr/>
          <p:nvPr/>
        </p:nvGrpSpPr>
        <p:grpSpPr>
          <a:xfrm>
            <a:off x="4385469" y="2677245"/>
            <a:ext cx="6123329" cy="2282440"/>
            <a:chOff x="4385468" y="2700509"/>
            <a:chExt cx="6123329" cy="2282440"/>
          </a:xfrm>
        </p:grpSpPr>
        <p:sp>
          <p:nvSpPr>
            <p:cNvPr id="174" name="Freeform 35">
              <a:extLst>
                <a:ext uri="{FF2B5EF4-FFF2-40B4-BE49-F238E27FC236}">
                  <a16:creationId xmlns:a16="http://schemas.microsoft.com/office/drawing/2014/main" xmlns="" id="{BD15B136-9A63-4FCE-9A7F-4381280FF8E3}"/>
                </a:ext>
              </a:extLst>
            </p:cNvPr>
            <p:cNvSpPr>
              <a:spLocks/>
            </p:cNvSpPr>
            <p:nvPr/>
          </p:nvSpPr>
          <p:spPr bwMode="auto">
            <a:xfrm>
              <a:off x="4385468" y="2700509"/>
              <a:ext cx="4772045" cy="2282440"/>
            </a:xfrm>
            <a:custGeom>
              <a:avLst/>
              <a:gdLst>
                <a:gd name="T0" fmla="*/ 0 w 3939"/>
                <a:gd name="T1" fmla="*/ 1884 h 1884"/>
                <a:gd name="T2" fmla="*/ 394 w 3939"/>
                <a:gd name="T3" fmla="*/ 1499 h 1884"/>
                <a:gd name="T4" fmla="*/ 788 w 3939"/>
                <a:gd name="T5" fmla="*/ 1242 h 1884"/>
                <a:gd name="T6" fmla="*/ 1182 w 3939"/>
                <a:gd name="T7" fmla="*/ 1036 h 1884"/>
                <a:gd name="T8" fmla="*/ 1576 w 3939"/>
                <a:gd name="T9" fmla="*/ 754 h 1884"/>
                <a:gd name="T10" fmla="*/ 1969 w 3939"/>
                <a:gd name="T11" fmla="*/ 574 h 1884"/>
                <a:gd name="T12" fmla="*/ 2363 w 3939"/>
                <a:gd name="T13" fmla="*/ 240 h 1884"/>
                <a:gd name="T14" fmla="*/ 2757 w 3939"/>
                <a:gd name="T15" fmla="*/ 112 h 1884"/>
                <a:gd name="T16" fmla="*/ 3151 w 3939"/>
                <a:gd name="T17" fmla="*/ 9 h 1884"/>
                <a:gd name="T18" fmla="*/ 3545 w 3939"/>
                <a:gd name="T19" fmla="*/ 60 h 1884"/>
                <a:gd name="T20" fmla="*/ 3939 w 3939"/>
                <a:gd name="T21" fmla="*/ 117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9" h="1884">
                  <a:moveTo>
                    <a:pt x="0" y="1884"/>
                  </a:moveTo>
                  <a:cubicBezTo>
                    <a:pt x="66" y="1820"/>
                    <a:pt x="263" y="1606"/>
                    <a:pt x="394" y="1499"/>
                  </a:cubicBezTo>
                  <a:cubicBezTo>
                    <a:pt x="525" y="1392"/>
                    <a:pt x="657" y="1319"/>
                    <a:pt x="788" y="1242"/>
                  </a:cubicBezTo>
                  <a:cubicBezTo>
                    <a:pt x="919" y="1165"/>
                    <a:pt x="1051" y="1118"/>
                    <a:pt x="1182" y="1036"/>
                  </a:cubicBezTo>
                  <a:cubicBezTo>
                    <a:pt x="1313" y="955"/>
                    <a:pt x="1445" y="831"/>
                    <a:pt x="1576" y="754"/>
                  </a:cubicBezTo>
                  <a:cubicBezTo>
                    <a:pt x="1707" y="677"/>
                    <a:pt x="1838" y="660"/>
                    <a:pt x="1969" y="574"/>
                  </a:cubicBezTo>
                  <a:cubicBezTo>
                    <a:pt x="2101" y="488"/>
                    <a:pt x="2232" y="317"/>
                    <a:pt x="2363" y="240"/>
                  </a:cubicBezTo>
                  <a:cubicBezTo>
                    <a:pt x="2495" y="163"/>
                    <a:pt x="2626" y="150"/>
                    <a:pt x="2757" y="112"/>
                  </a:cubicBezTo>
                  <a:cubicBezTo>
                    <a:pt x="2889" y="73"/>
                    <a:pt x="3020" y="18"/>
                    <a:pt x="3151" y="9"/>
                  </a:cubicBezTo>
                  <a:cubicBezTo>
                    <a:pt x="3282" y="0"/>
                    <a:pt x="3414" y="42"/>
                    <a:pt x="3545" y="60"/>
                  </a:cubicBezTo>
                  <a:cubicBezTo>
                    <a:pt x="3676" y="79"/>
                    <a:pt x="3807" y="98"/>
                    <a:pt x="3939" y="117"/>
                  </a:cubicBezTo>
                </a:path>
              </a:pathLst>
            </a:custGeom>
            <a:noFill/>
            <a:ln w="28575" cap="rnd">
              <a:solidFill>
                <a:srgbClr val="ED7D3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288" name="TextBox 287">
              <a:extLst>
                <a:ext uri="{FF2B5EF4-FFF2-40B4-BE49-F238E27FC236}">
                  <a16:creationId xmlns:a16="http://schemas.microsoft.com/office/drawing/2014/main" xmlns="" id="{2FC2480C-85CC-4340-BCD7-982D3AE37A39}"/>
                </a:ext>
              </a:extLst>
            </p:cNvPr>
            <p:cNvSpPr txBox="1"/>
            <p:nvPr/>
          </p:nvSpPr>
          <p:spPr>
            <a:xfrm>
              <a:off x="9211911" y="2707750"/>
              <a:ext cx="1296886" cy="307777"/>
            </a:xfrm>
            <a:prstGeom prst="rect">
              <a:avLst/>
            </a:prstGeom>
            <a:noFill/>
          </p:spPr>
          <p:txBody>
            <a:bodyPr wrap="square" rtlCol="0">
              <a:spAutoFit/>
            </a:bodyPr>
            <a:lstStyle/>
            <a:p>
              <a:r>
                <a:rPr lang="en-GB" sz="1400" dirty="0">
                  <a:solidFill>
                    <a:srgbClr val="CC6600"/>
                  </a:solidFill>
                  <a:latin typeface="Verdana" panose="020B0604030504040204" pitchFamily="34" charset="0"/>
                  <a:ea typeface="Verdana" panose="020B0604030504040204" pitchFamily="34" charset="0"/>
                  <a:cs typeface="Verdana" panose="020B0604030504040204" pitchFamily="34" charset="0"/>
                </a:rPr>
                <a:t>2014-15</a:t>
              </a:r>
            </a:p>
          </p:txBody>
        </p:sp>
      </p:grpSp>
      <p:grpSp>
        <p:nvGrpSpPr>
          <p:cNvPr id="347" name="Group 346">
            <a:extLst>
              <a:ext uri="{FF2B5EF4-FFF2-40B4-BE49-F238E27FC236}">
                <a16:creationId xmlns:a16="http://schemas.microsoft.com/office/drawing/2014/main" xmlns="" id="{5E47E148-28A4-431E-B13B-59E6EEC4F7EA}"/>
              </a:ext>
            </a:extLst>
          </p:cNvPr>
          <p:cNvGrpSpPr/>
          <p:nvPr/>
        </p:nvGrpSpPr>
        <p:grpSpPr>
          <a:xfrm>
            <a:off x="3429604" y="1196752"/>
            <a:ext cx="5727908" cy="4385637"/>
            <a:chOff x="3429603" y="1220016"/>
            <a:chExt cx="5727908" cy="4385637"/>
          </a:xfrm>
        </p:grpSpPr>
        <p:sp>
          <p:nvSpPr>
            <p:cNvPr id="197" name="Freeform 58">
              <a:extLst>
                <a:ext uri="{FF2B5EF4-FFF2-40B4-BE49-F238E27FC236}">
                  <a16:creationId xmlns:a16="http://schemas.microsoft.com/office/drawing/2014/main" xmlns="" id="{54851A40-0CB5-4C76-8605-D919C8D0A125}"/>
                </a:ext>
              </a:extLst>
            </p:cNvPr>
            <p:cNvSpPr>
              <a:spLocks/>
            </p:cNvSpPr>
            <p:nvPr/>
          </p:nvSpPr>
          <p:spPr bwMode="auto">
            <a:xfrm>
              <a:off x="3429603" y="1491445"/>
              <a:ext cx="5727908" cy="4114208"/>
            </a:xfrm>
            <a:custGeom>
              <a:avLst/>
              <a:gdLst>
                <a:gd name="T0" fmla="*/ 0 w 4728"/>
                <a:gd name="T1" fmla="*/ 3396 h 3396"/>
                <a:gd name="T2" fmla="*/ 394 w 4728"/>
                <a:gd name="T3" fmla="*/ 2677 h 3396"/>
                <a:gd name="T4" fmla="*/ 789 w 4728"/>
                <a:gd name="T5" fmla="*/ 2395 h 3396"/>
                <a:gd name="T6" fmla="*/ 1182 w 4728"/>
                <a:gd name="T7" fmla="*/ 1984 h 3396"/>
                <a:gd name="T8" fmla="*/ 1576 w 4728"/>
                <a:gd name="T9" fmla="*/ 1471 h 3396"/>
                <a:gd name="T10" fmla="*/ 1970 w 4728"/>
                <a:gd name="T11" fmla="*/ 1112 h 3396"/>
                <a:gd name="T12" fmla="*/ 2364 w 4728"/>
                <a:gd name="T13" fmla="*/ 727 h 3396"/>
                <a:gd name="T14" fmla="*/ 2758 w 4728"/>
                <a:gd name="T15" fmla="*/ 393 h 3396"/>
                <a:gd name="T16" fmla="*/ 3152 w 4728"/>
                <a:gd name="T17" fmla="*/ 137 h 3396"/>
                <a:gd name="T18" fmla="*/ 3546 w 4728"/>
                <a:gd name="T19" fmla="*/ 59 h 3396"/>
                <a:gd name="T20" fmla="*/ 3940 w 4728"/>
                <a:gd name="T21" fmla="*/ 34 h 3396"/>
                <a:gd name="T22" fmla="*/ 4334 w 4728"/>
                <a:gd name="T23" fmla="*/ 265 h 3396"/>
                <a:gd name="T24" fmla="*/ 4728 w 4728"/>
                <a:gd name="T25" fmla="*/ 22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3396">
                  <a:moveTo>
                    <a:pt x="0" y="3396"/>
                  </a:moveTo>
                  <a:cubicBezTo>
                    <a:pt x="132" y="3156"/>
                    <a:pt x="263" y="2844"/>
                    <a:pt x="394" y="2677"/>
                  </a:cubicBezTo>
                  <a:cubicBezTo>
                    <a:pt x="526" y="2511"/>
                    <a:pt x="657" y="2511"/>
                    <a:pt x="789" y="2395"/>
                  </a:cubicBezTo>
                  <a:cubicBezTo>
                    <a:pt x="920" y="2279"/>
                    <a:pt x="1051" y="2138"/>
                    <a:pt x="1182" y="1984"/>
                  </a:cubicBezTo>
                  <a:cubicBezTo>
                    <a:pt x="1314" y="1830"/>
                    <a:pt x="1445" y="1617"/>
                    <a:pt x="1576" y="1471"/>
                  </a:cubicBezTo>
                  <a:cubicBezTo>
                    <a:pt x="1708" y="1326"/>
                    <a:pt x="1839" y="1236"/>
                    <a:pt x="1970" y="1112"/>
                  </a:cubicBezTo>
                  <a:cubicBezTo>
                    <a:pt x="2101" y="988"/>
                    <a:pt x="2233" y="846"/>
                    <a:pt x="2364" y="727"/>
                  </a:cubicBezTo>
                  <a:cubicBezTo>
                    <a:pt x="2495" y="607"/>
                    <a:pt x="2627" y="491"/>
                    <a:pt x="2758" y="393"/>
                  </a:cubicBezTo>
                  <a:cubicBezTo>
                    <a:pt x="2889" y="295"/>
                    <a:pt x="3021" y="192"/>
                    <a:pt x="3152" y="137"/>
                  </a:cubicBezTo>
                  <a:cubicBezTo>
                    <a:pt x="3283" y="81"/>
                    <a:pt x="3415" y="77"/>
                    <a:pt x="3546" y="59"/>
                  </a:cubicBezTo>
                  <a:cubicBezTo>
                    <a:pt x="3677" y="42"/>
                    <a:pt x="3809" y="0"/>
                    <a:pt x="3940" y="34"/>
                  </a:cubicBezTo>
                  <a:cubicBezTo>
                    <a:pt x="4071" y="68"/>
                    <a:pt x="4202" y="233"/>
                    <a:pt x="4334" y="265"/>
                  </a:cubicBezTo>
                  <a:cubicBezTo>
                    <a:pt x="4465" y="297"/>
                    <a:pt x="4596" y="237"/>
                    <a:pt x="4728" y="224"/>
                  </a:cubicBezTo>
                </a:path>
              </a:pathLst>
            </a:custGeom>
            <a:noFill/>
            <a:ln w="3810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289" name="TextBox 288">
              <a:extLst>
                <a:ext uri="{FF2B5EF4-FFF2-40B4-BE49-F238E27FC236}">
                  <a16:creationId xmlns:a16="http://schemas.microsoft.com/office/drawing/2014/main" xmlns="" id="{E7246D28-72EB-42FD-9D4A-F465646DFB4C}"/>
                </a:ext>
              </a:extLst>
            </p:cNvPr>
            <p:cNvSpPr txBox="1"/>
            <p:nvPr/>
          </p:nvSpPr>
          <p:spPr>
            <a:xfrm>
              <a:off x="6913635" y="1220016"/>
              <a:ext cx="949299" cy="307777"/>
            </a:xfrm>
            <a:prstGeom prst="rect">
              <a:avLst/>
            </a:prstGeom>
            <a:noFill/>
          </p:spPr>
          <p:txBody>
            <a:bodyPr wrap="none" rtlCol="0">
              <a:spAutoFit/>
            </a:bodyPr>
            <a:lstStyle/>
            <a:p>
              <a:r>
                <a:rPr lang="en-GB" sz="1400" dirty="0">
                  <a:solidFill>
                    <a:srgbClr val="FFC000"/>
                  </a:solidFill>
                  <a:latin typeface="Verdana" panose="020B0604030504040204" pitchFamily="34" charset="0"/>
                  <a:ea typeface="Verdana" panose="020B0604030504040204" pitchFamily="34" charset="0"/>
                  <a:cs typeface="Verdana" panose="020B0604030504040204" pitchFamily="34" charset="0"/>
                </a:rPr>
                <a:t>2015-16</a:t>
              </a:r>
            </a:p>
          </p:txBody>
        </p:sp>
      </p:grpSp>
      <p:grpSp>
        <p:nvGrpSpPr>
          <p:cNvPr id="343" name="Group 342">
            <a:extLst>
              <a:ext uri="{FF2B5EF4-FFF2-40B4-BE49-F238E27FC236}">
                <a16:creationId xmlns:a16="http://schemas.microsoft.com/office/drawing/2014/main" xmlns="" id="{6F7CDE32-669E-4EA8-9432-E9CC80AEF4EF}"/>
              </a:ext>
            </a:extLst>
          </p:cNvPr>
          <p:cNvGrpSpPr/>
          <p:nvPr/>
        </p:nvGrpSpPr>
        <p:grpSpPr>
          <a:xfrm>
            <a:off x="2639617" y="1237093"/>
            <a:ext cx="6709289" cy="4554683"/>
            <a:chOff x="2639616" y="1260357"/>
            <a:chExt cx="6709289" cy="4554683"/>
          </a:xfrm>
        </p:grpSpPr>
        <p:sp>
          <p:nvSpPr>
            <p:cNvPr id="268" name="Rectangle 143">
              <a:extLst>
                <a:ext uri="{FF2B5EF4-FFF2-40B4-BE49-F238E27FC236}">
                  <a16:creationId xmlns:a16="http://schemas.microsoft.com/office/drawing/2014/main" xmlns="" id="{0EE2B879-40FF-4B75-A879-5ED1A2D7D4B4}"/>
                </a:ext>
              </a:extLst>
            </p:cNvPr>
            <p:cNvSpPr>
              <a:spLocks noChangeArrowheads="1"/>
            </p:cNvSpPr>
            <p:nvPr/>
          </p:nvSpPr>
          <p:spPr bwMode="auto">
            <a:xfrm>
              <a:off x="2639616" y="1865795"/>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dirty="0">
                  <a:latin typeface="Verdana" panose="020B0604030504040204" pitchFamily="34" charset="0"/>
                </a:rPr>
                <a:t>1,200</a:t>
              </a:r>
              <a:endParaRPr lang="en-US" altLang="en-US" sz="1400" dirty="0"/>
            </a:p>
          </p:txBody>
        </p:sp>
        <p:grpSp>
          <p:nvGrpSpPr>
            <p:cNvPr id="316" name="Group 315">
              <a:extLst>
                <a:ext uri="{FF2B5EF4-FFF2-40B4-BE49-F238E27FC236}">
                  <a16:creationId xmlns:a16="http://schemas.microsoft.com/office/drawing/2014/main" xmlns="" id="{DA8F2037-927B-42FE-B2B8-644F9A1CB1A3}"/>
                </a:ext>
              </a:extLst>
            </p:cNvPr>
            <p:cNvGrpSpPr/>
            <p:nvPr/>
          </p:nvGrpSpPr>
          <p:grpSpPr>
            <a:xfrm>
              <a:off x="2639616" y="1260357"/>
              <a:ext cx="6709289" cy="4554683"/>
              <a:chOff x="2639616" y="1260357"/>
              <a:chExt cx="6709289" cy="4554683"/>
            </a:xfrm>
          </p:grpSpPr>
          <p:sp>
            <p:nvSpPr>
              <p:cNvPr id="317" name="Rectangle 137">
                <a:extLst>
                  <a:ext uri="{FF2B5EF4-FFF2-40B4-BE49-F238E27FC236}">
                    <a16:creationId xmlns:a16="http://schemas.microsoft.com/office/drawing/2014/main" xmlns="" id="{C96D465F-5087-4C5D-9FAF-71647F997E37}"/>
                  </a:ext>
                </a:extLst>
              </p:cNvPr>
              <p:cNvSpPr>
                <a:spLocks noChangeArrowheads="1"/>
              </p:cNvSpPr>
              <p:nvPr/>
            </p:nvSpPr>
            <p:spPr bwMode="auto">
              <a:xfrm>
                <a:off x="3046778" y="5599596"/>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0</a:t>
                </a:r>
                <a:endParaRPr lang="en-US" altLang="en-US" sz="1400"/>
              </a:p>
            </p:txBody>
          </p:sp>
          <p:sp>
            <p:nvSpPr>
              <p:cNvPr id="318" name="Rectangle 138">
                <a:extLst>
                  <a:ext uri="{FF2B5EF4-FFF2-40B4-BE49-F238E27FC236}">
                    <a16:creationId xmlns:a16="http://schemas.microsoft.com/office/drawing/2014/main" xmlns="" id="{79390932-6D17-4A04-9A39-5606A707B5DD}"/>
                  </a:ext>
                </a:extLst>
              </p:cNvPr>
              <p:cNvSpPr>
                <a:spLocks noChangeArrowheads="1"/>
              </p:cNvSpPr>
              <p:nvPr/>
            </p:nvSpPr>
            <p:spPr bwMode="auto">
              <a:xfrm>
                <a:off x="2819152" y="4978103"/>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200</a:t>
                </a:r>
                <a:endParaRPr lang="en-US" altLang="en-US" sz="1400"/>
              </a:p>
            </p:txBody>
          </p:sp>
          <p:sp>
            <p:nvSpPr>
              <p:cNvPr id="319" name="Rectangle 139">
                <a:extLst>
                  <a:ext uri="{FF2B5EF4-FFF2-40B4-BE49-F238E27FC236}">
                    <a16:creationId xmlns:a16="http://schemas.microsoft.com/office/drawing/2014/main" xmlns="" id="{B27E479D-ACA2-43EE-AFF9-6464F94A057D}"/>
                  </a:ext>
                </a:extLst>
              </p:cNvPr>
              <p:cNvSpPr>
                <a:spLocks noChangeArrowheads="1"/>
              </p:cNvSpPr>
              <p:nvPr/>
            </p:nvSpPr>
            <p:spPr bwMode="auto">
              <a:xfrm>
                <a:off x="2819152" y="4355399"/>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400</a:t>
                </a:r>
                <a:endParaRPr lang="en-US" altLang="en-US" sz="1400"/>
              </a:p>
            </p:txBody>
          </p:sp>
          <p:sp>
            <p:nvSpPr>
              <p:cNvPr id="320" name="Rectangle 140">
                <a:extLst>
                  <a:ext uri="{FF2B5EF4-FFF2-40B4-BE49-F238E27FC236}">
                    <a16:creationId xmlns:a16="http://schemas.microsoft.com/office/drawing/2014/main" xmlns="" id="{C6CC4748-DD73-40B9-A375-B544EA8A92B6}"/>
                  </a:ext>
                </a:extLst>
              </p:cNvPr>
              <p:cNvSpPr>
                <a:spLocks noChangeArrowheads="1"/>
              </p:cNvSpPr>
              <p:nvPr/>
            </p:nvSpPr>
            <p:spPr bwMode="auto">
              <a:xfrm>
                <a:off x="2819152" y="3733907"/>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600</a:t>
                </a:r>
                <a:endParaRPr lang="en-US" altLang="en-US" sz="1400"/>
              </a:p>
            </p:txBody>
          </p:sp>
          <p:sp>
            <p:nvSpPr>
              <p:cNvPr id="321" name="Rectangle 141">
                <a:extLst>
                  <a:ext uri="{FF2B5EF4-FFF2-40B4-BE49-F238E27FC236}">
                    <a16:creationId xmlns:a16="http://schemas.microsoft.com/office/drawing/2014/main" xmlns="" id="{A37570CC-B675-45AC-A5F2-E403AF7F5824}"/>
                  </a:ext>
                </a:extLst>
              </p:cNvPr>
              <p:cNvSpPr>
                <a:spLocks noChangeArrowheads="1"/>
              </p:cNvSpPr>
              <p:nvPr/>
            </p:nvSpPr>
            <p:spPr bwMode="auto">
              <a:xfrm>
                <a:off x="2819152" y="3111203"/>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800</a:t>
                </a:r>
                <a:endParaRPr lang="en-US" altLang="en-US" sz="1400"/>
              </a:p>
            </p:txBody>
          </p:sp>
          <p:sp>
            <p:nvSpPr>
              <p:cNvPr id="322" name="Rectangle 142">
                <a:extLst>
                  <a:ext uri="{FF2B5EF4-FFF2-40B4-BE49-F238E27FC236}">
                    <a16:creationId xmlns:a16="http://schemas.microsoft.com/office/drawing/2014/main" xmlns="" id="{9C217C14-E1C0-4BD8-9C86-4AC889EA9274}"/>
                  </a:ext>
                </a:extLst>
              </p:cNvPr>
              <p:cNvSpPr>
                <a:spLocks noChangeArrowheads="1"/>
              </p:cNvSpPr>
              <p:nvPr/>
            </p:nvSpPr>
            <p:spPr bwMode="auto">
              <a:xfrm>
                <a:off x="2639616" y="2489710"/>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1,000</a:t>
                </a:r>
                <a:endParaRPr lang="en-US" altLang="en-US" sz="1400"/>
              </a:p>
            </p:txBody>
          </p:sp>
          <p:sp>
            <p:nvSpPr>
              <p:cNvPr id="323" name="Rectangle 144">
                <a:extLst>
                  <a:ext uri="{FF2B5EF4-FFF2-40B4-BE49-F238E27FC236}">
                    <a16:creationId xmlns:a16="http://schemas.microsoft.com/office/drawing/2014/main" xmlns="" id="{09C44DD9-3753-4602-9A89-0DBEC3DA1B9F}"/>
                  </a:ext>
                </a:extLst>
              </p:cNvPr>
              <p:cNvSpPr>
                <a:spLocks noChangeArrowheads="1"/>
              </p:cNvSpPr>
              <p:nvPr/>
            </p:nvSpPr>
            <p:spPr bwMode="auto">
              <a:xfrm>
                <a:off x="2639616" y="1292604"/>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dirty="0">
                    <a:latin typeface="Verdana" panose="020B0604030504040204" pitchFamily="34" charset="0"/>
                  </a:rPr>
                  <a:t>1,400</a:t>
                </a:r>
                <a:endParaRPr lang="en-US" altLang="en-US" sz="1400" dirty="0"/>
              </a:p>
            </p:txBody>
          </p:sp>
          <p:grpSp>
            <p:nvGrpSpPr>
              <p:cNvPr id="337" name="Group 336">
                <a:extLst>
                  <a:ext uri="{FF2B5EF4-FFF2-40B4-BE49-F238E27FC236}">
                    <a16:creationId xmlns:a16="http://schemas.microsoft.com/office/drawing/2014/main" xmlns="" id="{541DC0EF-1160-4AFB-AE48-CB5680595116}"/>
                  </a:ext>
                </a:extLst>
              </p:cNvPr>
              <p:cNvGrpSpPr/>
              <p:nvPr/>
            </p:nvGrpSpPr>
            <p:grpSpPr>
              <a:xfrm>
                <a:off x="3143672" y="1260357"/>
                <a:ext cx="6205233" cy="4425743"/>
                <a:chOff x="3143672" y="1260357"/>
                <a:chExt cx="6205233" cy="4425743"/>
              </a:xfrm>
            </p:grpSpPr>
            <p:sp>
              <p:nvSpPr>
                <p:cNvPr id="338" name="Line 11">
                  <a:extLst>
                    <a:ext uri="{FF2B5EF4-FFF2-40B4-BE49-F238E27FC236}">
                      <a16:creationId xmlns:a16="http://schemas.microsoft.com/office/drawing/2014/main" xmlns="" id="{C9EC1456-0CA3-4B0C-A0D5-D87173C603C1}"/>
                    </a:ext>
                  </a:extLst>
                </p:cNvPr>
                <p:cNvSpPr>
                  <a:spLocks noChangeShapeType="1"/>
                </p:cNvSpPr>
                <p:nvPr/>
              </p:nvSpPr>
              <p:spPr bwMode="auto">
                <a:xfrm>
                  <a:off x="3143672" y="5671074"/>
                  <a:ext cx="6205233" cy="0"/>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200">
                    <a:solidFill>
                      <a:schemeClr val="tx1"/>
                    </a:solidFill>
                  </a:endParaRPr>
                </a:p>
              </p:txBody>
            </p:sp>
            <p:sp>
              <p:nvSpPr>
                <p:cNvPr id="339" name="Line 10">
                  <a:extLst>
                    <a:ext uri="{FF2B5EF4-FFF2-40B4-BE49-F238E27FC236}">
                      <a16:creationId xmlns:a16="http://schemas.microsoft.com/office/drawing/2014/main" xmlns="" id="{65B5DC70-56A3-4B97-9B88-BBD5EC67DB11}"/>
                    </a:ext>
                  </a:extLst>
                </p:cNvPr>
                <p:cNvSpPr>
                  <a:spLocks noChangeShapeType="1"/>
                </p:cNvSpPr>
                <p:nvPr/>
              </p:nvSpPr>
              <p:spPr bwMode="auto">
                <a:xfrm flipV="1">
                  <a:off x="3215679" y="1314569"/>
                  <a:ext cx="0" cy="4356505"/>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400">
                    <a:solidFill>
                      <a:schemeClr val="tx1"/>
                    </a:solidFill>
                  </a:endParaRPr>
                </a:p>
              </p:txBody>
            </p:sp>
            <p:grpSp>
              <p:nvGrpSpPr>
                <p:cNvPr id="340" name="Group 339">
                  <a:extLst>
                    <a:ext uri="{FF2B5EF4-FFF2-40B4-BE49-F238E27FC236}">
                      <a16:creationId xmlns:a16="http://schemas.microsoft.com/office/drawing/2014/main" xmlns="" id="{A65305E7-705D-4AA0-922C-860EDF8EAF1C}"/>
                    </a:ext>
                  </a:extLst>
                </p:cNvPr>
                <p:cNvGrpSpPr/>
                <p:nvPr/>
              </p:nvGrpSpPr>
              <p:grpSpPr>
                <a:xfrm>
                  <a:off x="8616278" y="1260357"/>
                  <a:ext cx="468840" cy="4425743"/>
                  <a:chOff x="8028391" y="476650"/>
                  <a:chExt cx="614356" cy="5799377"/>
                </a:xfrm>
              </p:grpSpPr>
              <p:cxnSp>
                <p:nvCxnSpPr>
                  <p:cNvPr id="341" name="Straight Connector 340">
                    <a:extLst>
                      <a:ext uri="{FF2B5EF4-FFF2-40B4-BE49-F238E27FC236}">
                        <a16:creationId xmlns:a16="http://schemas.microsoft.com/office/drawing/2014/main" xmlns="" id="{4F845948-BE63-4191-A783-BB03025C0CFA}"/>
                      </a:ext>
                    </a:extLst>
                  </p:cNvPr>
                  <p:cNvCxnSpPr>
                    <a:cxnSpLocks/>
                  </p:cNvCxnSpPr>
                  <p:nvPr/>
                </p:nvCxnSpPr>
                <p:spPr>
                  <a:xfrm flipH="1" flipV="1">
                    <a:off x="8028391" y="516027"/>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6F444E93-50D4-4C74-ACDB-3B276AFFB082}"/>
                      </a:ext>
                    </a:extLst>
                  </p:cNvPr>
                  <p:cNvCxnSpPr>
                    <a:cxnSpLocks/>
                  </p:cNvCxnSpPr>
                  <p:nvPr/>
                </p:nvCxnSpPr>
                <p:spPr>
                  <a:xfrm flipH="1" flipV="1">
                    <a:off x="8625285" y="476650"/>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grpSp>
        <p:nvGrpSpPr>
          <p:cNvPr id="348" name="Group 347">
            <a:extLst>
              <a:ext uri="{FF2B5EF4-FFF2-40B4-BE49-F238E27FC236}">
                <a16:creationId xmlns:a16="http://schemas.microsoft.com/office/drawing/2014/main" xmlns="" id="{922D7BB0-F903-4574-BD9D-183677A2460D}"/>
              </a:ext>
            </a:extLst>
          </p:cNvPr>
          <p:cNvGrpSpPr/>
          <p:nvPr/>
        </p:nvGrpSpPr>
        <p:grpSpPr>
          <a:xfrm>
            <a:off x="7338714" y="128847"/>
            <a:ext cx="4518324" cy="448848"/>
            <a:chOff x="2238758" y="249238"/>
            <a:chExt cx="4518324" cy="448848"/>
          </a:xfrm>
        </p:grpSpPr>
        <p:pic>
          <p:nvPicPr>
            <p:cNvPr id="349" name="Picture 348">
              <a:extLst>
                <a:ext uri="{FF2B5EF4-FFF2-40B4-BE49-F238E27FC236}">
                  <a16:creationId xmlns:a16="http://schemas.microsoft.com/office/drawing/2014/main" xmlns="" id="{7DD97A1E-260C-42BA-BCA2-048FD5240807}"/>
                </a:ext>
              </a:extLst>
            </p:cNvPr>
            <p:cNvPicPr>
              <a:picLocks noChangeAspect="1"/>
            </p:cNvPicPr>
            <p:nvPr/>
          </p:nvPicPr>
          <p:blipFill>
            <a:blip r:embed="rId3"/>
            <a:stretch>
              <a:fillRect/>
            </a:stretch>
          </p:blipFill>
          <p:spPr>
            <a:xfrm>
              <a:off x="3265488" y="249238"/>
              <a:ext cx="3491594" cy="448848"/>
            </a:xfrm>
            <a:prstGeom prst="rect">
              <a:avLst/>
            </a:prstGeom>
          </p:spPr>
        </p:pic>
        <p:sp>
          <p:nvSpPr>
            <p:cNvPr id="350" name="TextBox 349">
              <a:extLst>
                <a:ext uri="{FF2B5EF4-FFF2-40B4-BE49-F238E27FC236}">
                  <a16:creationId xmlns:a16="http://schemas.microsoft.com/office/drawing/2014/main" xmlns="" id="{7B81EBF4-507C-46A2-939F-35EC788BF790}"/>
                </a:ext>
              </a:extLst>
            </p:cNvPr>
            <p:cNvSpPr txBox="1"/>
            <p:nvPr/>
          </p:nvSpPr>
          <p:spPr>
            <a:xfrm>
              <a:off x="2238758" y="253956"/>
              <a:ext cx="998992" cy="400110"/>
            </a:xfrm>
            <a:prstGeom prst="rect">
              <a:avLst/>
            </a:prstGeom>
            <a:noFill/>
          </p:spPr>
          <p:txBody>
            <a:bodyPr wrap="none" rtlCol="0">
              <a:spAutoFit/>
            </a:bodyPr>
            <a:lstStyle/>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Placed+</a:t>
              </a:r>
            </a:p>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Conditional</a:t>
              </a:r>
            </a:p>
          </p:txBody>
        </p:sp>
      </p:grpSp>
      <p:sp>
        <p:nvSpPr>
          <p:cNvPr id="351" name="Speech Bubble: Rectangle 350">
            <a:extLst>
              <a:ext uri="{FF2B5EF4-FFF2-40B4-BE49-F238E27FC236}">
                <a16:creationId xmlns:a16="http://schemas.microsoft.com/office/drawing/2014/main" xmlns="" id="{F9D162CB-83BF-4EDC-95F7-46D37FF04303}"/>
              </a:ext>
            </a:extLst>
          </p:cNvPr>
          <p:cNvSpPr/>
          <p:nvPr/>
        </p:nvSpPr>
        <p:spPr bwMode="auto">
          <a:xfrm>
            <a:off x="7320137" y="4341840"/>
            <a:ext cx="3086206" cy="1036778"/>
          </a:xfrm>
          <a:prstGeom prst="wedgeRectCallout">
            <a:avLst>
              <a:gd name="adj1" fmla="val -4707"/>
              <a:gd name="adj2" fmla="val -90151"/>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300" dirty="0">
                <a:solidFill>
                  <a:schemeClr val="tx1"/>
                </a:solidFill>
              </a:rPr>
              <a:t>2013-14 and  2014-15 ran over short recruitment period AND had unreliable data</a:t>
            </a:r>
          </a:p>
        </p:txBody>
      </p:sp>
      <p:sp>
        <p:nvSpPr>
          <p:cNvPr id="54" name="Speech Bubble: Rectangle 53">
            <a:extLst>
              <a:ext uri="{FF2B5EF4-FFF2-40B4-BE49-F238E27FC236}">
                <a16:creationId xmlns:a16="http://schemas.microsoft.com/office/drawing/2014/main" xmlns="" id="{EDB51D6C-B2AC-4806-BAD8-F3DB32EA5C3F}"/>
              </a:ext>
            </a:extLst>
          </p:cNvPr>
          <p:cNvSpPr/>
          <p:nvPr/>
        </p:nvSpPr>
        <p:spPr bwMode="auto">
          <a:xfrm>
            <a:off x="8994906" y="1409026"/>
            <a:ext cx="2616971" cy="1334802"/>
          </a:xfrm>
          <a:prstGeom prst="wedgeRectCallout">
            <a:avLst>
              <a:gd name="adj1" fmla="val -42643"/>
              <a:gd name="adj2" fmla="val 71324"/>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800" dirty="0">
                <a:solidFill>
                  <a:schemeClr val="tx1"/>
                </a:solidFill>
              </a:rPr>
              <a:t>UCAS cycle 2013-14 starting ITT in September 2014</a:t>
            </a:r>
          </a:p>
        </p:txBody>
      </p:sp>
      <p:sp>
        <p:nvSpPr>
          <p:cNvPr id="55" name="Rectangle 54">
            <a:extLst>
              <a:ext uri="{FF2B5EF4-FFF2-40B4-BE49-F238E27FC236}">
                <a16:creationId xmlns:a16="http://schemas.microsoft.com/office/drawing/2014/main" xmlns="" id="{68F49775-FDF9-4915-8AAD-93C77681AB42}"/>
              </a:ext>
            </a:extLst>
          </p:cNvPr>
          <p:cNvSpPr/>
          <p:nvPr/>
        </p:nvSpPr>
        <p:spPr>
          <a:xfrm>
            <a:off x="695400" y="6392361"/>
            <a:ext cx="9458083" cy="276999"/>
          </a:xfrm>
          <a:prstGeom prst="rect">
            <a:avLst/>
          </a:prstGeom>
        </p:spPr>
        <p:txBody>
          <a:bodyPr wrap="square">
            <a:spAutoFit/>
          </a:bodyPr>
          <a:lstStyle/>
          <a:p>
            <a:r>
              <a:rPr lang="en-GB" sz="1200" dirty="0">
                <a:solidFill>
                  <a:schemeClr val="tx1"/>
                </a:solidFill>
              </a:rPr>
              <a:t>https://www.ucas.com/corporate/data-and-analysis/ucas-teacher-training-releases</a:t>
            </a:r>
          </a:p>
        </p:txBody>
      </p:sp>
      <p:grpSp>
        <p:nvGrpSpPr>
          <p:cNvPr id="57" name="Group 56">
            <a:extLst>
              <a:ext uri="{FF2B5EF4-FFF2-40B4-BE49-F238E27FC236}">
                <a16:creationId xmlns:a16="http://schemas.microsoft.com/office/drawing/2014/main" xmlns="" id="{13B4E6C4-D839-4FD0-A301-7DDAA0C1F3EB}"/>
              </a:ext>
            </a:extLst>
          </p:cNvPr>
          <p:cNvGrpSpPr/>
          <p:nvPr/>
        </p:nvGrpSpPr>
        <p:grpSpPr>
          <a:xfrm>
            <a:off x="3178269" y="5764614"/>
            <a:ext cx="6235248" cy="184666"/>
            <a:chOff x="3178269" y="5764614"/>
            <a:chExt cx="6235248" cy="184666"/>
          </a:xfrm>
        </p:grpSpPr>
        <p:sp>
          <p:nvSpPr>
            <p:cNvPr id="58" name="Rectangle 145">
              <a:extLst>
                <a:ext uri="{FF2B5EF4-FFF2-40B4-BE49-F238E27FC236}">
                  <a16:creationId xmlns:a16="http://schemas.microsoft.com/office/drawing/2014/main" xmlns="" id="{2032FA93-2E13-4E66-9F97-5CD1D7C1E380}"/>
                </a:ext>
              </a:extLst>
            </p:cNvPr>
            <p:cNvSpPr>
              <a:spLocks noChangeArrowheads="1"/>
            </p:cNvSpPr>
            <p:nvPr/>
          </p:nvSpPr>
          <p:spPr bwMode="auto">
            <a:xfrm>
              <a:off x="3178269" y="5764614"/>
              <a:ext cx="298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Nov</a:t>
              </a:r>
              <a:endParaRPr lang="en-US" altLang="en-US" sz="1200" dirty="0"/>
            </a:p>
          </p:txBody>
        </p:sp>
        <p:sp>
          <p:nvSpPr>
            <p:cNvPr id="59" name="Rectangle 146">
              <a:extLst>
                <a:ext uri="{FF2B5EF4-FFF2-40B4-BE49-F238E27FC236}">
                  <a16:creationId xmlns:a16="http://schemas.microsoft.com/office/drawing/2014/main" xmlns="" id="{057B0F15-9E2C-4211-8FD2-C124561E7594}"/>
                </a:ext>
              </a:extLst>
            </p:cNvPr>
            <p:cNvSpPr>
              <a:spLocks noChangeArrowheads="1"/>
            </p:cNvSpPr>
            <p:nvPr/>
          </p:nvSpPr>
          <p:spPr bwMode="auto">
            <a:xfrm>
              <a:off x="3660441" y="5764614"/>
              <a:ext cx="290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Dec</a:t>
              </a:r>
              <a:endParaRPr lang="en-US" altLang="en-US" sz="1200" dirty="0"/>
            </a:p>
          </p:txBody>
        </p:sp>
        <p:sp>
          <p:nvSpPr>
            <p:cNvPr id="60" name="Rectangle 147">
              <a:extLst>
                <a:ext uri="{FF2B5EF4-FFF2-40B4-BE49-F238E27FC236}">
                  <a16:creationId xmlns:a16="http://schemas.microsoft.com/office/drawing/2014/main" xmlns="" id="{8B6346CD-7207-4A57-98E6-F052F7B8E766}"/>
                </a:ext>
              </a:extLst>
            </p:cNvPr>
            <p:cNvSpPr>
              <a:spLocks noChangeArrowheads="1"/>
            </p:cNvSpPr>
            <p:nvPr/>
          </p:nvSpPr>
          <p:spPr bwMode="auto">
            <a:xfrm>
              <a:off x="4149881" y="5764614"/>
              <a:ext cx="261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Jan</a:t>
              </a:r>
              <a:endParaRPr lang="en-US" altLang="en-US" sz="1200"/>
            </a:p>
          </p:txBody>
        </p:sp>
        <p:sp>
          <p:nvSpPr>
            <p:cNvPr id="61" name="Rectangle 148">
              <a:extLst>
                <a:ext uri="{FF2B5EF4-FFF2-40B4-BE49-F238E27FC236}">
                  <a16:creationId xmlns:a16="http://schemas.microsoft.com/office/drawing/2014/main" xmlns="" id="{A7C8C3A3-E4C4-48C1-BDF8-F642ABF19250}"/>
                </a:ext>
              </a:extLst>
            </p:cNvPr>
            <p:cNvSpPr>
              <a:spLocks noChangeArrowheads="1"/>
            </p:cNvSpPr>
            <p:nvPr/>
          </p:nvSpPr>
          <p:spPr bwMode="auto">
            <a:xfrm>
              <a:off x="4621149" y="5764614"/>
              <a:ext cx="271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Feb</a:t>
              </a:r>
              <a:endParaRPr lang="en-US" altLang="en-US" sz="1200"/>
            </a:p>
          </p:txBody>
        </p:sp>
        <p:sp>
          <p:nvSpPr>
            <p:cNvPr id="62" name="Rectangle 149">
              <a:extLst>
                <a:ext uri="{FF2B5EF4-FFF2-40B4-BE49-F238E27FC236}">
                  <a16:creationId xmlns:a16="http://schemas.microsoft.com/office/drawing/2014/main" xmlns="" id="{CF7C03F0-129C-49BA-8EAF-36FA86520BAF}"/>
                </a:ext>
              </a:extLst>
            </p:cNvPr>
            <p:cNvSpPr>
              <a:spLocks noChangeArrowheads="1"/>
            </p:cNvSpPr>
            <p:nvPr/>
          </p:nvSpPr>
          <p:spPr bwMode="auto">
            <a:xfrm>
              <a:off x="5093629" y="5764614"/>
              <a:ext cx="288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Mar</a:t>
              </a:r>
              <a:endParaRPr lang="en-US" altLang="en-US" sz="1200"/>
            </a:p>
          </p:txBody>
        </p:sp>
        <p:sp>
          <p:nvSpPr>
            <p:cNvPr id="63" name="Rectangle 150">
              <a:extLst>
                <a:ext uri="{FF2B5EF4-FFF2-40B4-BE49-F238E27FC236}">
                  <a16:creationId xmlns:a16="http://schemas.microsoft.com/office/drawing/2014/main" xmlns="" id="{7B815084-071E-47B2-AC7E-02BCF2DFCB5C}"/>
                </a:ext>
              </a:extLst>
            </p:cNvPr>
            <p:cNvSpPr>
              <a:spLocks noChangeArrowheads="1"/>
            </p:cNvSpPr>
            <p:nvPr/>
          </p:nvSpPr>
          <p:spPr bwMode="auto">
            <a:xfrm>
              <a:off x="5579435" y="5764614"/>
              <a:ext cx="2677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Apr</a:t>
              </a:r>
              <a:endParaRPr lang="en-US" altLang="en-US" sz="1200"/>
            </a:p>
          </p:txBody>
        </p:sp>
        <p:sp>
          <p:nvSpPr>
            <p:cNvPr id="64" name="Rectangle 151">
              <a:extLst>
                <a:ext uri="{FF2B5EF4-FFF2-40B4-BE49-F238E27FC236}">
                  <a16:creationId xmlns:a16="http://schemas.microsoft.com/office/drawing/2014/main" xmlns="" id="{EED3EA90-D3A4-4CE0-81DF-E90AEF061390}"/>
                </a:ext>
              </a:extLst>
            </p:cNvPr>
            <p:cNvSpPr>
              <a:spLocks noChangeArrowheads="1"/>
            </p:cNvSpPr>
            <p:nvPr/>
          </p:nvSpPr>
          <p:spPr bwMode="auto">
            <a:xfrm>
              <a:off x="6037377" y="5764614"/>
              <a:ext cx="3129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May</a:t>
              </a:r>
              <a:endParaRPr lang="en-US" altLang="en-US" sz="1200"/>
            </a:p>
          </p:txBody>
        </p:sp>
        <p:sp>
          <p:nvSpPr>
            <p:cNvPr id="65" name="Rectangle 152">
              <a:extLst>
                <a:ext uri="{FF2B5EF4-FFF2-40B4-BE49-F238E27FC236}">
                  <a16:creationId xmlns:a16="http://schemas.microsoft.com/office/drawing/2014/main" xmlns="" id="{A5C7B50F-995C-4600-B45D-9E7A16CD961A}"/>
                </a:ext>
              </a:extLst>
            </p:cNvPr>
            <p:cNvSpPr>
              <a:spLocks noChangeArrowheads="1"/>
            </p:cNvSpPr>
            <p:nvPr/>
          </p:nvSpPr>
          <p:spPr bwMode="auto">
            <a:xfrm>
              <a:off x="6535298" y="5764614"/>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Jun</a:t>
              </a:r>
              <a:endParaRPr lang="en-US" altLang="en-US" sz="1200"/>
            </a:p>
          </p:txBody>
        </p:sp>
        <p:sp>
          <p:nvSpPr>
            <p:cNvPr id="66" name="Rectangle 153">
              <a:extLst>
                <a:ext uri="{FF2B5EF4-FFF2-40B4-BE49-F238E27FC236}">
                  <a16:creationId xmlns:a16="http://schemas.microsoft.com/office/drawing/2014/main" xmlns="" id="{19D83938-FD10-431F-83A2-40D1CC07C32E}"/>
                </a:ext>
              </a:extLst>
            </p:cNvPr>
            <p:cNvSpPr>
              <a:spLocks noChangeArrowheads="1"/>
            </p:cNvSpPr>
            <p:nvPr/>
          </p:nvSpPr>
          <p:spPr bwMode="auto">
            <a:xfrm>
              <a:off x="7035642" y="5764614"/>
              <a:ext cx="209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Jul</a:t>
              </a:r>
              <a:endParaRPr lang="en-US" altLang="en-US" sz="1200"/>
            </a:p>
          </p:txBody>
        </p:sp>
        <p:sp>
          <p:nvSpPr>
            <p:cNvPr id="67" name="Rectangle 154">
              <a:extLst>
                <a:ext uri="{FF2B5EF4-FFF2-40B4-BE49-F238E27FC236}">
                  <a16:creationId xmlns:a16="http://schemas.microsoft.com/office/drawing/2014/main" xmlns="" id="{E8E9CD98-E941-4A99-86B6-0DD2A26E4F03}"/>
                </a:ext>
              </a:extLst>
            </p:cNvPr>
            <p:cNvSpPr>
              <a:spLocks noChangeArrowheads="1"/>
            </p:cNvSpPr>
            <p:nvPr/>
          </p:nvSpPr>
          <p:spPr bwMode="auto">
            <a:xfrm>
              <a:off x="7475411" y="5764614"/>
              <a:ext cx="298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Aug</a:t>
              </a:r>
              <a:endParaRPr lang="en-US" altLang="en-US" sz="1200"/>
            </a:p>
          </p:txBody>
        </p:sp>
        <p:sp>
          <p:nvSpPr>
            <p:cNvPr id="68" name="Rectangle 155">
              <a:extLst>
                <a:ext uri="{FF2B5EF4-FFF2-40B4-BE49-F238E27FC236}">
                  <a16:creationId xmlns:a16="http://schemas.microsoft.com/office/drawing/2014/main" xmlns="" id="{4E93EC47-8788-4C1B-8C84-5AECEDB86ADE}"/>
                </a:ext>
              </a:extLst>
            </p:cNvPr>
            <p:cNvSpPr>
              <a:spLocks noChangeArrowheads="1"/>
            </p:cNvSpPr>
            <p:nvPr/>
          </p:nvSpPr>
          <p:spPr bwMode="auto">
            <a:xfrm>
              <a:off x="7929719" y="5764614"/>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Sept</a:t>
              </a:r>
              <a:endParaRPr lang="en-US" altLang="en-US" sz="1200"/>
            </a:p>
          </p:txBody>
        </p:sp>
        <p:sp>
          <p:nvSpPr>
            <p:cNvPr id="69" name="Rectangle 156">
              <a:extLst>
                <a:ext uri="{FF2B5EF4-FFF2-40B4-BE49-F238E27FC236}">
                  <a16:creationId xmlns:a16="http://schemas.microsoft.com/office/drawing/2014/main" xmlns="" id="{9EFE51CE-2A7D-4982-A365-2E52B5DE9751}"/>
                </a:ext>
              </a:extLst>
            </p:cNvPr>
            <p:cNvSpPr>
              <a:spLocks noChangeArrowheads="1"/>
            </p:cNvSpPr>
            <p:nvPr/>
          </p:nvSpPr>
          <p:spPr bwMode="auto">
            <a:xfrm>
              <a:off x="8430062" y="5764614"/>
              <a:ext cx="322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dirty="0" err="1">
                  <a:solidFill>
                    <a:schemeClr val="bg1">
                      <a:lumMod val="50000"/>
                    </a:schemeClr>
                  </a:solidFill>
                  <a:latin typeface="Verdana" panose="020B0604030504040204" pitchFamily="34" charset="0"/>
                </a:rPr>
                <a:t>EoC</a:t>
              </a:r>
              <a:endParaRPr lang="en-US" altLang="en-US" sz="1200" b="1" dirty="0">
                <a:solidFill>
                  <a:schemeClr val="bg1">
                    <a:lumMod val="50000"/>
                  </a:schemeClr>
                </a:solidFill>
              </a:endParaRPr>
            </a:p>
          </p:txBody>
        </p:sp>
        <p:sp>
          <p:nvSpPr>
            <p:cNvPr id="70" name="Rectangle 157">
              <a:extLst>
                <a:ext uri="{FF2B5EF4-FFF2-40B4-BE49-F238E27FC236}">
                  <a16:creationId xmlns:a16="http://schemas.microsoft.com/office/drawing/2014/main" xmlns="" id="{68DD54B5-E4AB-472A-B525-1ABB5365A99E}"/>
                </a:ext>
              </a:extLst>
            </p:cNvPr>
            <p:cNvSpPr>
              <a:spLocks noChangeArrowheads="1"/>
            </p:cNvSpPr>
            <p:nvPr/>
          </p:nvSpPr>
          <p:spPr bwMode="auto">
            <a:xfrm>
              <a:off x="8799566" y="5764614"/>
              <a:ext cx="6139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a:solidFill>
                    <a:schemeClr val="bg1">
                      <a:lumMod val="50000"/>
                    </a:schemeClr>
                  </a:solidFill>
                  <a:latin typeface="Verdana" panose="020B0604030504040204" pitchFamily="34" charset="0"/>
                </a:rPr>
                <a:t>Census</a:t>
              </a:r>
              <a:endParaRPr lang="en-US" altLang="en-US" sz="1200" b="1">
                <a:solidFill>
                  <a:schemeClr val="bg1">
                    <a:lumMod val="50000"/>
                  </a:schemeClr>
                </a:solidFill>
              </a:endParaRPr>
            </a:p>
          </p:txBody>
        </p:sp>
      </p:grpSp>
      <p:sp>
        <p:nvSpPr>
          <p:cNvPr id="71" name="TextBox 70">
            <a:extLst>
              <a:ext uri="{FF2B5EF4-FFF2-40B4-BE49-F238E27FC236}">
                <a16:creationId xmlns:a16="http://schemas.microsoft.com/office/drawing/2014/main" xmlns="" id="{688E1D70-37CB-4180-9184-8632C66457AE}"/>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Tree>
    <p:custDataLst>
      <p:tags r:id="rId1"/>
    </p:custDataLst>
    <p:extLst>
      <p:ext uri="{BB962C8B-B14F-4D97-AF65-F5344CB8AC3E}">
        <p14:creationId xmlns:p14="http://schemas.microsoft.com/office/powerpoint/2010/main" val="37188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ipe(left)">
                                      <p:cBhvr>
                                        <p:cTn id="7" dur="10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5"/>
                                        </p:tgtEl>
                                        <p:attrNameLst>
                                          <p:attrName>style.visibility</p:attrName>
                                        </p:attrNameLst>
                                      </p:cBhvr>
                                      <p:to>
                                        <p:strVal val="visible"/>
                                      </p:to>
                                    </p:set>
                                    <p:animEffect transition="in" filter="wipe(left)">
                                      <p:cBhvr>
                                        <p:cTn id="16" dur="1000"/>
                                        <p:tgtEl>
                                          <p:spTgt spid="345"/>
                                        </p:tgtEl>
                                      </p:cBhvr>
                                    </p:animEffect>
                                  </p:childTnLst>
                                </p:cTn>
                              </p:par>
                              <p:par>
                                <p:cTn id="17" presetID="10" presetClass="exit" presetSubtype="0" fill="hold" grpId="1" nodeType="with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7"/>
                                        </p:tgtEl>
                                        <p:attrNameLst>
                                          <p:attrName>style.visibility</p:attrName>
                                        </p:attrNameLst>
                                      </p:cBhvr>
                                      <p:to>
                                        <p:strVal val="visible"/>
                                      </p:to>
                                    </p:set>
                                    <p:animEffect transition="in" filter="wipe(left)">
                                      <p:cBhvr>
                                        <p:cTn id="24" dur="1000"/>
                                        <p:tgtEl>
                                          <p:spTgt spid="3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6"/>
                                        </p:tgtEl>
                                        <p:attrNameLst>
                                          <p:attrName>style.visibility</p:attrName>
                                        </p:attrNameLst>
                                      </p:cBhvr>
                                      <p:to>
                                        <p:strVal val="visible"/>
                                      </p:to>
                                    </p:set>
                                    <p:animEffect transition="in" filter="wipe(left)">
                                      <p:cBhvr>
                                        <p:cTn id="29" dur="1000"/>
                                        <p:tgtEl>
                                          <p:spTgt spid="3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3"/>
                                        </p:tgtEl>
                                        <p:attrNameLst>
                                          <p:attrName>style.visibility</p:attrName>
                                        </p:attrNameLst>
                                      </p:cBhvr>
                                      <p:to>
                                        <p:strVal val="visible"/>
                                      </p:to>
                                    </p:set>
                                    <p:animEffect transition="in" filter="wipe(left)">
                                      <p:cBhvr>
                                        <p:cTn id="34" dur="1000"/>
                                        <p:tgtEl>
                                          <p:spTgt spid="3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fill="hold" nodeType="clickEffect">
                                  <p:stCondLst>
                                    <p:cond delay="0"/>
                                  </p:stCondLst>
                                  <p:childTnLst>
                                    <p:animMotion origin="layout" path="M -2.08333E-6 -3.33333E-6 L -0.05026 -3.33333E-6 " pathEditMode="relative" rAng="0" ptsTypes="AA">
                                      <p:cBhvr>
                                        <p:cTn id="42" dur="1500" fill="hold"/>
                                        <p:tgtEl>
                                          <p:spTgt spid="344"/>
                                        </p:tgtEl>
                                        <p:attrNameLst>
                                          <p:attrName>ppt_x</p:attrName>
                                          <p:attrName>ppt_y</p:attrName>
                                        </p:attrNameLst>
                                      </p:cBhvr>
                                      <p:rCtr x="-2513" y="0"/>
                                    </p:animMotion>
                                  </p:childTnLst>
                                </p:cTn>
                              </p:par>
                              <p:par>
                                <p:cTn id="43" presetID="0" presetClass="path" presetSubtype="0" fill="hold" nodeType="withEffect">
                                  <p:stCondLst>
                                    <p:cond delay="0"/>
                                  </p:stCondLst>
                                  <p:childTnLst>
                                    <p:animMotion origin="layout" path="M 2.70833E-6 -2.96296E-6 L -0.05026 -2.96296E-6 " pathEditMode="relative" rAng="0" ptsTypes="AA">
                                      <p:cBhvr>
                                        <p:cTn id="44" dur="1500" fill="hold"/>
                                        <p:tgtEl>
                                          <p:spTgt spid="345"/>
                                        </p:tgtEl>
                                        <p:attrNameLst>
                                          <p:attrName>ppt_x</p:attrName>
                                          <p:attrName>ppt_y</p:attrName>
                                        </p:attrNameLst>
                                      </p:cBhvr>
                                      <p:rCtr x="-25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54" grpId="0" animBg="1"/>
      <p:bldP spid="5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79E99EE-2B4C-4D2D-BB90-7D783A520971}"/>
              </a:ext>
            </a:extLst>
          </p:cNvPr>
          <p:cNvSpPr>
            <a:spLocks noGrp="1"/>
          </p:cNvSpPr>
          <p:nvPr>
            <p:ph idx="1"/>
          </p:nvPr>
        </p:nvSpPr>
        <p:spPr>
          <a:xfrm>
            <a:off x="335359" y="908050"/>
            <a:ext cx="11396912" cy="5041230"/>
          </a:xfrm>
        </p:spPr>
        <p:txBody>
          <a:bodyPr/>
          <a:lstStyle/>
          <a:p>
            <a:r>
              <a:rPr lang="en-GB" sz="2600" b="1" dirty="0">
                <a:solidFill>
                  <a:srgbClr val="5B9BD5"/>
                </a:solidFill>
              </a:rPr>
              <a:t>Chemistry</a:t>
            </a:r>
          </a:p>
        </p:txBody>
      </p:sp>
      <p:sp>
        <p:nvSpPr>
          <p:cNvPr id="3" name="Title 2">
            <a:extLst>
              <a:ext uri="{FF2B5EF4-FFF2-40B4-BE49-F238E27FC236}">
                <a16:creationId xmlns:a16="http://schemas.microsoft.com/office/drawing/2014/main" xmlns="" id="{6593FA4A-DC3B-4A91-86A6-1BEE66119F86}"/>
              </a:ext>
            </a:extLst>
          </p:cNvPr>
          <p:cNvSpPr>
            <a:spLocks noGrp="1"/>
          </p:cNvSpPr>
          <p:nvPr>
            <p:ph type="title"/>
          </p:nvPr>
        </p:nvSpPr>
        <p:spPr/>
        <p:txBody>
          <a:bodyPr/>
          <a:lstStyle/>
          <a:p>
            <a:r>
              <a:rPr lang="en-GB" dirty="0"/>
              <a:t>Recruitment 2013-19</a:t>
            </a:r>
          </a:p>
        </p:txBody>
      </p:sp>
      <p:sp>
        <p:nvSpPr>
          <p:cNvPr id="296" name="Freeform 8">
            <a:extLst>
              <a:ext uri="{FF2B5EF4-FFF2-40B4-BE49-F238E27FC236}">
                <a16:creationId xmlns:a16="http://schemas.microsoft.com/office/drawing/2014/main" xmlns="" id="{EFBEA0AC-D18E-4558-8F99-36CEF4610665}"/>
              </a:ext>
            </a:extLst>
          </p:cNvPr>
          <p:cNvSpPr>
            <a:spLocks noEditPoints="1"/>
          </p:cNvSpPr>
          <p:nvPr/>
        </p:nvSpPr>
        <p:spPr bwMode="auto">
          <a:xfrm>
            <a:off x="2378200" y="6346168"/>
            <a:ext cx="7307263" cy="36513"/>
          </a:xfrm>
          <a:custGeom>
            <a:avLst/>
            <a:gdLst>
              <a:gd name="T0" fmla="*/ 6 w 4603"/>
              <a:gd name="T1" fmla="*/ 0 h 23"/>
              <a:gd name="T2" fmla="*/ 6 w 4603"/>
              <a:gd name="T3" fmla="*/ 23 h 23"/>
              <a:gd name="T4" fmla="*/ 0 w 4603"/>
              <a:gd name="T5" fmla="*/ 23 h 23"/>
              <a:gd name="T6" fmla="*/ 0 w 4603"/>
              <a:gd name="T7" fmla="*/ 0 h 23"/>
              <a:gd name="T8" fmla="*/ 6 w 4603"/>
              <a:gd name="T9" fmla="*/ 0 h 23"/>
              <a:gd name="T10" fmla="*/ 430 w 4603"/>
              <a:gd name="T11" fmla="*/ 0 h 23"/>
              <a:gd name="T12" fmla="*/ 430 w 4603"/>
              <a:gd name="T13" fmla="*/ 23 h 23"/>
              <a:gd name="T14" fmla="*/ 424 w 4603"/>
              <a:gd name="T15" fmla="*/ 23 h 23"/>
              <a:gd name="T16" fmla="*/ 424 w 4603"/>
              <a:gd name="T17" fmla="*/ 0 h 23"/>
              <a:gd name="T18" fmla="*/ 430 w 4603"/>
              <a:gd name="T19" fmla="*/ 0 h 23"/>
              <a:gd name="T20" fmla="*/ 854 w 4603"/>
              <a:gd name="T21" fmla="*/ 0 h 23"/>
              <a:gd name="T22" fmla="*/ 854 w 4603"/>
              <a:gd name="T23" fmla="*/ 23 h 23"/>
              <a:gd name="T24" fmla="*/ 848 w 4603"/>
              <a:gd name="T25" fmla="*/ 23 h 23"/>
              <a:gd name="T26" fmla="*/ 848 w 4603"/>
              <a:gd name="T27" fmla="*/ 0 h 23"/>
              <a:gd name="T28" fmla="*/ 854 w 4603"/>
              <a:gd name="T29" fmla="*/ 0 h 23"/>
              <a:gd name="T30" fmla="*/ 1279 w 4603"/>
              <a:gd name="T31" fmla="*/ 0 h 23"/>
              <a:gd name="T32" fmla="*/ 1279 w 4603"/>
              <a:gd name="T33" fmla="*/ 23 h 23"/>
              <a:gd name="T34" fmla="*/ 1273 w 4603"/>
              <a:gd name="T35" fmla="*/ 23 h 23"/>
              <a:gd name="T36" fmla="*/ 1273 w 4603"/>
              <a:gd name="T37" fmla="*/ 0 h 23"/>
              <a:gd name="T38" fmla="*/ 1279 w 4603"/>
              <a:gd name="T39" fmla="*/ 0 h 23"/>
              <a:gd name="T40" fmla="*/ 1675 w 4603"/>
              <a:gd name="T41" fmla="*/ 0 h 23"/>
              <a:gd name="T42" fmla="*/ 1675 w 4603"/>
              <a:gd name="T43" fmla="*/ 23 h 23"/>
              <a:gd name="T44" fmla="*/ 1670 w 4603"/>
              <a:gd name="T45" fmla="*/ 23 h 23"/>
              <a:gd name="T46" fmla="*/ 1670 w 4603"/>
              <a:gd name="T47" fmla="*/ 0 h 23"/>
              <a:gd name="T48" fmla="*/ 1675 w 4603"/>
              <a:gd name="T49" fmla="*/ 0 h 23"/>
              <a:gd name="T50" fmla="*/ 2099 w 4603"/>
              <a:gd name="T51" fmla="*/ 0 h 23"/>
              <a:gd name="T52" fmla="*/ 2099 w 4603"/>
              <a:gd name="T53" fmla="*/ 23 h 23"/>
              <a:gd name="T54" fmla="*/ 2093 w 4603"/>
              <a:gd name="T55" fmla="*/ 23 h 23"/>
              <a:gd name="T56" fmla="*/ 2093 w 4603"/>
              <a:gd name="T57" fmla="*/ 0 h 23"/>
              <a:gd name="T58" fmla="*/ 2099 w 4603"/>
              <a:gd name="T59" fmla="*/ 0 h 23"/>
              <a:gd name="T60" fmla="*/ 2509 w 4603"/>
              <a:gd name="T61" fmla="*/ 0 h 23"/>
              <a:gd name="T62" fmla="*/ 2509 w 4603"/>
              <a:gd name="T63" fmla="*/ 23 h 23"/>
              <a:gd name="T64" fmla="*/ 2504 w 4603"/>
              <a:gd name="T65" fmla="*/ 23 h 23"/>
              <a:gd name="T66" fmla="*/ 2504 w 4603"/>
              <a:gd name="T67" fmla="*/ 0 h 23"/>
              <a:gd name="T68" fmla="*/ 2509 w 4603"/>
              <a:gd name="T69" fmla="*/ 0 h 23"/>
              <a:gd name="T70" fmla="*/ 2934 w 4603"/>
              <a:gd name="T71" fmla="*/ 0 h 23"/>
              <a:gd name="T72" fmla="*/ 2934 w 4603"/>
              <a:gd name="T73" fmla="*/ 23 h 23"/>
              <a:gd name="T74" fmla="*/ 2928 w 4603"/>
              <a:gd name="T75" fmla="*/ 23 h 23"/>
              <a:gd name="T76" fmla="*/ 2928 w 4603"/>
              <a:gd name="T77" fmla="*/ 0 h 23"/>
              <a:gd name="T78" fmla="*/ 2934 w 4603"/>
              <a:gd name="T79" fmla="*/ 0 h 23"/>
              <a:gd name="T80" fmla="*/ 3344 w 4603"/>
              <a:gd name="T81" fmla="*/ 0 h 23"/>
              <a:gd name="T82" fmla="*/ 3344 w 4603"/>
              <a:gd name="T83" fmla="*/ 23 h 23"/>
              <a:gd name="T84" fmla="*/ 3339 w 4603"/>
              <a:gd name="T85" fmla="*/ 23 h 23"/>
              <a:gd name="T86" fmla="*/ 3339 w 4603"/>
              <a:gd name="T87" fmla="*/ 0 h 23"/>
              <a:gd name="T88" fmla="*/ 3344 w 4603"/>
              <a:gd name="T89" fmla="*/ 0 h 23"/>
              <a:gd name="T90" fmla="*/ 3768 w 4603"/>
              <a:gd name="T91" fmla="*/ 0 h 23"/>
              <a:gd name="T92" fmla="*/ 3768 w 4603"/>
              <a:gd name="T93" fmla="*/ 23 h 23"/>
              <a:gd name="T94" fmla="*/ 3762 w 4603"/>
              <a:gd name="T95" fmla="*/ 23 h 23"/>
              <a:gd name="T96" fmla="*/ 3762 w 4603"/>
              <a:gd name="T97" fmla="*/ 0 h 23"/>
              <a:gd name="T98" fmla="*/ 3768 w 4603"/>
              <a:gd name="T99" fmla="*/ 0 h 23"/>
              <a:gd name="T100" fmla="*/ 4193 w 4603"/>
              <a:gd name="T101" fmla="*/ 0 h 23"/>
              <a:gd name="T102" fmla="*/ 4193 w 4603"/>
              <a:gd name="T103" fmla="*/ 23 h 23"/>
              <a:gd name="T104" fmla="*/ 4187 w 4603"/>
              <a:gd name="T105" fmla="*/ 23 h 23"/>
              <a:gd name="T106" fmla="*/ 4187 w 4603"/>
              <a:gd name="T107" fmla="*/ 0 h 23"/>
              <a:gd name="T108" fmla="*/ 4193 w 4603"/>
              <a:gd name="T109" fmla="*/ 0 h 23"/>
              <a:gd name="T110" fmla="*/ 4603 w 4603"/>
              <a:gd name="T111" fmla="*/ 0 h 23"/>
              <a:gd name="T112" fmla="*/ 4603 w 4603"/>
              <a:gd name="T113" fmla="*/ 23 h 23"/>
              <a:gd name="T114" fmla="*/ 4597 w 4603"/>
              <a:gd name="T115" fmla="*/ 23 h 23"/>
              <a:gd name="T116" fmla="*/ 4597 w 4603"/>
              <a:gd name="T117" fmla="*/ 0 h 23"/>
              <a:gd name="T118" fmla="*/ 4603 w 4603"/>
              <a:gd name="T1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3" h="23">
                <a:moveTo>
                  <a:pt x="6" y="0"/>
                </a:moveTo>
                <a:lnTo>
                  <a:pt x="6" y="23"/>
                </a:lnTo>
                <a:lnTo>
                  <a:pt x="0" y="23"/>
                </a:lnTo>
                <a:lnTo>
                  <a:pt x="0" y="0"/>
                </a:lnTo>
                <a:lnTo>
                  <a:pt x="6" y="0"/>
                </a:lnTo>
                <a:close/>
                <a:moveTo>
                  <a:pt x="430" y="0"/>
                </a:moveTo>
                <a:lnTo>
                  <a:pt x="430" y="23"/>
                </a:lnTo>
                <a:lnTo>
                  <a:pt x="424" y="23"/>
                </a:lnTo>
                <a:lnTo>
                  <a:pt x="424" y="0"/>
                </a:lnTo>
                <a:lnTo>
                  <a:pt x="430" y="0"/>
                </a:lnTo>
                <a:close/>
                <a:moveTo>
                  <a:pt x="854" y="0"/>
                </a:moveTo>
                <a:lnTo>
                  <a:pt x="854" y="23"/>
                </a:lnTo>
                <a:lnTo>
                  <a:pt x="848" y="23"/>
                </a:lnTo>
                <a:lnTo>
                  <a:pt x="848" y="0"/>
                </a:lnTo>
                <a:lnTo>
                  <a:pt x="854" y="0"/>
                </a:lnTo>
                <a:close/>
                <a:moveTo>
                  <a:pt x="1279" y="0"/>
                </a:moveTo>
                <a:lnTo>
                  <a:pt x="1279" y="23"/>
                </a:lnTo>
                <a:lnTo>
                  <a:pt x="1273" y="23"/>
                </a:lnTo>
                <a:lnTo>
                  <a:pt x="1273" y="0"/>
                </a:lnTo>
                <a:lnTo>
                  <a:pt x="1279" y="0"/>
                </a:lnTo>
                <a:close/>
                <a:moveTo>
                  <a:pt x="1675" y="0"/>
                </a:moveTo>
                <a:lnTo>
                  <a:pt x="1675" y="23"/>
                </a:lnTo>
                <a:lnTo>
                  <a:pt x="1670" y="23"/>
                </a:lnTo>
                <a:lnTo>
                  <a:pt x="1670" y="0"/>
                </a:lnTo>
                <a:lnTo>
                  <a:pt x="1675" y="0"/>
                </a:lnTo>
                <a:close/>
                <a:moveTo>
                  <a:pt x="2099" y="0"/>
                </a:moveTo>
                <a:lnTo>
                  <a:pt x="2099" y="23"/>
                </a:lnTo>
                <a:lnTo>
                  <a:pt x="2093" y="23"/>
                </a:lnTo>
                <a:lnTo>
                  <a:pt x="2093" y="0"/>
                </a:lnTo>
                <a:lnTo>
                  <a:pt x="2099" y="0"/>
                </a:lnTo>
                <a:close/>
                <a:moveTo>
                  <a:pt x="2509" y="0"/>
                </a:moveTo>
                <a:lnTo>
                  <a:pt x="2509" y="23"/>
                </a:lnTo>
                <a:lnTo>
                  <a:pt x="2504" y="23"/>
                </a:lnTo>
                <a:lnTo>
                  <a:pt x="2504" y="0"/>
                </a:lnTo>
                <a:lnTo>
                  <a:pt x="2509" y="0"/>
                </a:lnTo>
                <a:close/>
                <a:moveTo>
                  <a:pt x="2934" y="0"/>
                </a:moveTo>
                <a:lnTo>
                  <a:pt x="2934" y="23"/>
                </a:lnTo>
                <a:lnTo>
                  <a:pt x="2928" y="23"/>
                </a:lnTo>
                <a:lnTo>
                  <a:pt x="2928" y="0"/>
                </a:lnTo>
                <a:lnTo>
                  <a:pt x="2934" y="0"/>
                </a:lnTo>
                <a:close/>
                <a:moveTo>
                  <a:pt x="3344" y="0"/>
                </a:moveTo>
                <a:lnTo>
                  <a:pt x="3344" y="23"/>
                </a:lnTo>
                <a:lnTo>
                  <a:pt x="3339" y="23"/>
                </a:lnTo>
                <a:lnTo>
                  <a:pt x="3339" y="0"/>
                </a:lnTo>
                <a:lnTo>
                  <a:pt x="3344" y="0"/>
                </a:lnTo>
                <a:close/>
                <a:moveTo>
                  <a:pt x="3768" y="0"/>
                </a:moveTo>
                <a:lnTo>
                  <a:pt x="3768" y="23"/>
                </a:lnTo>
                <a:lnTo>
                  <a:pt x="3762" y="23"/>
                </a:lnTo>
                <a:lnTo>
                  <a:pt x="3762" y="0"/>
                </a:lnTo>
                <a:lnTo>
                  <a:pt x="3768" y="0"/>
                </a:lnTo>
                <a:close/>
                <a:moveTo>
                  <a:pt x="4193" y="0"/>
                </a:moveTo>
                <a:lnTo>
                  <a:pt x="4193" y="23"/>
                </a:lnTo>
                <a:lnTo>
                  <a:pt x="4187" y="23"/>
                </a:lnTo>
                <a:lnTo>
                  <a:pt x="4187" y="0"/>
                </a:lnTo>
                <a:lnTo>
                  <a:pt x="4193" y="0"/>
                </a:lnTo>
                <a:close/>
                <a:moveTo>
                  <a:pt x="4603" y="0"/>
                </a:moveTo>
                <a:lnTo>
                  <a:pt x="4603" y="23"/>
                </a:lnTo>
                <a:lnTo>
                  <a:pt x="4597" y="23"/>
                </a:lnTo>
                <a:lnTo>
                  <a:pt x="4597" y="0"/>
                </a:lnTo>
                <a:lnTo>
                  <a:pt x="460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317" name="Rectangle 137">
            <a:extLst>
              <a:ext uri="{FF2B5EF4-FFF2-40B4-BE49-F238E27FC236}">
                <a16:creationId xmlns:a16="http://schemas.microsoft.com/office/drawing/2014/main" xmlns="" id="{C96D465F-5087-4C5D-9FAF-71647F997E37}"/>
              </a:ext>
            </a:extLst>
          </p:cNvPr>
          <p:cNvSpPr>
            <a:spLocks noChangeArrowheads="1"/>
          </p:cNvSpPr>
          <p:nvPr/>
        </p:nvSpPr>
        <p:spPr bwMode="auto">
          <a:xfrm>
            <a:off x="3046778" y="5550834"/>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0</a:t>
            </a:r>
            <a:endParaRPr lang="en-US" altLang="en-US" sz="1400"/>
          </a:p>
        </p:txBody>
      </p:sp>
      <p:sp>
        <p:nvSpPr>
          <p:cNvPr id="318" name="Rectangle 138">
            <a:extLst>
              <a:ext uri="{FF2B5EF4-FFF2-40B4-BE49-F238E27FC236}">
                <a16:creationId xmlns:a16="http://schemas.microsoft.com/office/drawing/2014/main" xmlns="" id="{79390932-6D17-4A04-9A39-5606A707B5DD}"/>
              </a:ext>
            </a:extLst>
          </p:cNvPr>
          <p:cNvSpPr>
            <a:spLocks noChangeArrowheads="1"/>
          </p:cNvSpPr>
          <p:nvPr/>
        </p:nvSpPr>
        <p:spPr bwMode="auto">
          <a:xfrm>
            <a:off x="2819152" y="4825152"/>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200</a:t>
            </a:r>
            <a:endParaRPr lang="en-US" altLang="en-US" sz="1400"/>
          </a:p>
        </p:txBody>
      </p:sp>
      <p:sp>
        <p:nvSpPr>
          <p:cNvPr id="319" name="Rectangle 139">
            <a:extLst>
              <a:ext uri="{FF2B5EF4-FFF2-40B4-BE49-F238E27FC236}">
                <a16:creationId xmlns:a16="http://schemas.microsoft.com/office/drawing/2014/main" xmlns="" id="{B27E479D-ACA2-43EE-AFF9-6464F94A057D}"/>
              </a:ext>
            </a:extLst>
          </p:cNvPr>
          <p:cNvSpPr>
            <a:spLocks noChangeArrowheads="1"/>
          </p:cNvSpPr>
          <p:nvPr/>
        </p:nvSpPr>
        <p:spPr bwMode="auto">
          <a:xfrm>
            <a:off x="2819152" y="4099472"/>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400</a:t>
            </a:r>
            <a:endParaRPr lang="en-US" altLang="en-US" sz="1400"/>
          </a:p>
        </p:txBody>
      </p:sp>
      <p:sp>
        <p:nvSpPr>
          <p:cNvPr id="320" name="Rectangle 140">
            <a:extLst>
              <a:ext uri="{FF2B5EF4-FFF2-40B4-BE49-F238E27FC236}">
                <a16:creationId xmlns:a16="http://schemas.microsoft.com/office/drawing/2014/main" xmlns="" id="{C6CC4748-DD73-40B9-A375-B544EA8A92B6}"/>
              </a:ext>
            </a:extLst>
          </p:cNvPr>
          <p:cNvSpPr>
            <a:spLocks noChangeArrowheads="1"/>
          </p:cNvSpPr>
          <p:nvPr/>
        </p:nvSpPr>
        <p:spPr bwMode="auto">
          <a:xfrm>
            <a:off x="2819152" y="3373792"/>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600</a:t>
            </a:r>
            <a:endParaRPr lang="en-US" altLang="en-US" sz="1400"/>
          </a:p>
        </p:txBody>
      </p:sp>
      <p:sp>
        <p:nvSpPr>
          <p:cNvPr id="321" name="Rectangle 141">
            <a:extLst>
              <a:ext uri="{FF2B5EF4-FFF2-40B4-BE49-F238E27FC236}">
                <a16:creationId xmlns:a16="http://schemas.microsoft.com/office/drawing/2014/main" xmlns="" id="{A37570CC-B675-45AC-A5F2-E403AF7F5824}"/>
              </a:ext>
            </a:extLst>
          </p:cNvPr>
          <p:cNvSpPr>
            <a:spLocks noChangeArrowheads="1"/>
          </p:cNvSpPr>
          <p:nvPr/>
        </p:nvSpPr>
        <p:spPr bwMode="auto">
          <a:xfrm>
            <a:off x="2819152" y="2648112"/>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800</a:t>
            </a:r>
            <a:endParaRPr lang="en-US" altLang="en-US" sz="1400"/>
          </a:p>
        </p:txBody>
      </p:sp>
      <p:sp>
        <p:nvSpPr>
          <p:cNvPr id="322" name="Rectangle 142">
            <a:extLst>
              <a:ext uri="{FF2B5EF4-FFF2-40B4-BE49-F238E27FC236}">
                <a16:creationId xmlns:a16="http://schemas.microsoft.com/office/drawing/2014/main" xmlns="" id="{9C217C14-E1C0-4BD8-9C86-4AC889EA9274}"/>
              </a:ext>
            </a:extLst>
          </p:cNvPr>
          <p:cNvSpPr>
            <a:spLocks noChangeArrowheads="1"/>
          </p:cNvSpPr>
          <p:nvPr/>
        </p:nvSpPr>
        <p:spPr bwMode="auto">
          <a:xfrm>
            <a:off x="2639616" y="1922432"/>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1,000</a:t>
            </a:r>
            <a:endParaRPr lang="en-US" altLang="en-US" sz="1400"/>
          </a:p>
        </p:txBody>
      </p:sp>
      <p:sp>
        <p:nvSpPr>
          <p:cNvPr id="323" name="Rectangle 144">
            <a:extLst>
              <a:ext uri="{FF2B5EF4-FFF2-40B4-BE49-F238E27FC236}">
                <a16:creationId xmlns:a16="http://schemas.microsoft.com/office/drawing/2014/main" xmlns="" id="{09C44DD9-3753-4602-9A89-0DBEC3DA1B9F}"/>
              </a:ext>
            </a:extLst>
          </p:cNvPr>
          <p:cNvSpPr>
            <a:spLocks noChangeArrowheads="1"/>
          </p:cNvSpPr>
          <p:nvPr/>
        </p:nvSpPr>
        <p:spPr bwMode="auto">
          <a:xfrm>
            <a:off x="2639616" y="1268760"/>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dirty="0">
                <a:latin typeface="Verdana" panose="020B0604030504040204" pitchFamily="34" charset="0"/>
              </a:rPr>
              <a:t>1,200</a:t>
            </a:r>
            <a:endParaRPr lang="en-US" altLang="en-US" sz="1400" dirty="0"/>
          </a:p>
        </p:txBody>
      </p:sp>
      <p:grpSp>
        <p:nvGrpSpPr>
          <p:cNvPr id="337" name="Group 336">
            <a:extLst>
              <a:ext uri="{FF2B5EF4-FFF2-40B4-BE49-F238E27FC236}">
                <a16:creationId xmlns:a16="http://schemas.microsoft.com/office/drawing/2014/main" xmlns="" id="{541DC0EF-1160-4AFB-AE48-CB5680595116}"/>
              </a:ext>
            </a:extLst>
          </p:cNvPr>
          <p:cNvGrpSpPr/>
          <p:nvPr/>
        </p:nvGrpSpPr>
        <p:grpSpPr>
          <a:xfrm>
            <a:off x="3215680" y="1211595"/>
            <a:ext cx="6205233" cy="4425743"/>
            <a:chOff x="3287688" y="1260357"/>
            <a:chExt cx="6205233" cy="4425743"/>
          </a:xfrm>
        </p:grpSpPr>
        <p:sp>
          <p:nvSpPr>
            <p:cNvPr id="338" name="Line 11">
              <a:extLst>
                <a:ext uri="{FF2B5EF4-FFF2-40B4-BE49-F238E27FC236}">
                  <a16:creationId xmlns:a16="http://schemas.microsoft.com/office/drawing/2014/main" xmlns="" id="{C9EC1456-0CA3-4B0C-A0D5-D87173C603C1}"/>
                </a:ext>
              </a:extLst>
            </p:cNvPr>
            <p:cNvSpPr>
              <a:spLocks noChangeShapeType="1"/>
            </p:cNvSpPr>
            <p:nvPr/>
          </p:nvSpPr>
          <p:spPr bwMode="auto">
            <a:xfrm>
              <a:off x="3287688" y="5671074"/>
              <a:ext cx="6205233" cy="0"/>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200">
                <a:solidFill>
                  <a:schemeClr val="tx1"/>
                </a:solidFill>
              </a:endParaRPr>
            </a:p>
          </p:txBody>
        </p:sp>
        <p:sp>
          <p:nvSpPr>
            <p:cNvPr id="339" name="Line 10">
              <a:extLst>
                <a:ext uri="{FF2B5EF4-FFF2-40B4-BE49-F238E27FC236}">
                  <a16:creationId xmlns:a16="http://schemas.microsoft.com/office/drawing/2014/main" xmlns="" id="{65B5DC70-56A3-4B97-9B88-BBD5EC67DB11}"/>
                </a:ext>
              </a:extLst>
            </p:cNvPr>
            <p:cNvSpPr>
              <a:spLocks noChangeShapeType="1"/>
            </p:cNvSpPr>
            <p:nvPr/>
          </p:nvSpPr>
          <p:spPr bwMode="auto">
            <a:xfrm flipV="1">
              <a:off x="3289108" y="1314569"/>
              <a:ext cx="0" cy="4356505"/>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400">
                <a:solidFill>
                  <a:schemeClr val="tx1"/>
                </a:solidFill>
              </a:endParaRPr>
            </a:p>
          </p:txBody>
        </p:sp>
        <p:grpSp>
          <p:nvGrpSpPr>
            <p:cNvPr id="340" name="Group 339">
              <a:extLst>
                <a:ext uri="{FF2B5EF4-FFF2-40B4-BE49-F238E27FC236}">
                  <a16:creationId xmlns:a16="http://schemas.microsoft.com/office/drawing/2014/main" xmlns="" id="{A65305E7-705D-4AA0-922C-860EDF8EAF1C}"/>
                </a:ext>
              </a:extLst>
            </p:cNvPr>
            <p:cNvGrpSpPr/>
            <p:nvPr/>
          </p:nvGrpSpPr>
          <p:grpSpPr>
            <a:xfrm>
              <a:off x="8689273" y="1260357"/>
              <a:ext cx="468845" cy="4425743"/>
              <a:chOff x="8124034" y="476650"/>
              <a:chExt cx="614362" cy="5799377"/>
            </a:xfrm>
          </p:grpSpPr>
          <p:cxnSp>
            <p:nvCxnSpPr>
              <p:cNvPr id="341" name="Straight Connector 340">
                <a:extLst>
                  <a:ext uri="{FF2B5EF4-FFF2-40B4-BE49-F238E27FC236}">
                    <a16:creationId xmlns:a16="http://schemas.microsoft.com/office/drawing/2014/main" xmlns="" id="{4F845948-BE63-4191-A783-BB03025C0CFA}"/>
                  </a:ext>
                </a:extLst>
              </p:cNvPr>
              <p:cNvCxnSpPr>
                <a:cxnSpLocks/>
              </p:cNvCxnSpPr>
              <p:nvPr/>
            </p:nvCxnSpPr>
            <p:spPr>
              <a:xfrm flipH="1" flipV="1">
                <a:off x="8124034" y="516027"/>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6F444E93-50D4-4C74-ACDB-3B276AFFB082}"/>
                  </a:ext>
                </a:extLst>
              </p:cNvPr>
              <p:cNvCxnSpPr>
                <a:cxnSpLocks/>
              </p:cNvCxnSpPr>
              <p:nvPr/>
            </p:nvCxnSpPr>
            <p:spPr>
              <a:xfrm flipH="1" flipV="1">
                <a:off x="8720934" y="476650"/>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xmlns="" id="{831B892E-6112-4133-B081-4594482E4DA8}"/>
              </a:ext>
            </a:extLst>
          </p:cNvPr>
          <p:cNvGrpSpPr/>
          <p:nvPr/>
        </p:nvGrpSpPr>
        <p:grpSpPr>
          <a:xfrm>
            <a:off x="7338714" y="128847"/>
            <a:ext cx="4518324" cy="448848"/>
            <a:chOff x="2238758" y="249238"/>
            <a:chExt cx="4518324" cy="448848"/>
          </a:xfrm>
        </p:grpSpPr>
        <p:pic>
          <p:nvPicPr>
            <p:cNvPr id="50" name="Picture 49">
              <a:extLst>
                <a:ext uri="{FF2B5EF4-FFF2-40B4-BE49-F238E27FC236}">
                  <a16:creationId xmlns:a16="http://schemas.microsoft.com/office/drawing/2014/main" xmlns="" id="{9C3E375F-0126-4A46-89B7-F3501D820EE2}"/>
                </a:ext>
              </a:extLst>
            </p:cNvPr>
            <p:cNvPicPr>
              <a:picLocks noChangeAspect="1"/>
            </p:cNvPicPr>
            <p:nvPr/>
          </p:nvPicPr>
          <p:blipFill>
            <a:blip r:embed="rId4"/>
            <a:stretch>
              <a:fillRect/>
            </a:stretch>
          </p:blipFill>
          <p:spPr>
            <a:xfrm>
              <a:off x="3265488" y="249238"/>
              <a:ext cx="3491594" cy="448848"/>
            </a:xfrm>
            <a:prstGeom prst="rect">
              <a:avLst/>
            </a:prstGeom>
          </p:spPr>
        </p:pic>
        <p:sp>
          <p:nvSpPr>
            <p:cNvPr id="51" name="TextBox 50">
              <a:extLst>
                <a:ext uri="{FF2B5EF4-FFF2-40B4-BE49-F238E27FC236}">
                  <a16:creationId xmlns:a16="http://schemas.microsoft.com/office/drawing/2014/main" xmlns="" id="{E4574EF0-689D-446D-A38E-751CEFBCA307}"/>
                </a:ext>
              </a:extLst>
            </p:cNvPr>
            <p:cNvSpPr txBox="1"/>
            <p:nvPr/>
          </p:nvSpPr>
          <p:spPr>
            <a:xfrm>
              <a:off x="2238758" y="253956"/>
              <a:ext cx="998992" cy="400110"/>
            </a:xfrm>
            <a:prstGeom prst="rect">
              <a:avLst/>
            </a:prstGeom>
            <a:noFill/>
          </p:spPr>
          <p:txBody>
            <a:bodyPr wrap="none" rtlCol="0">
              <a:spAutoFit/>
            </a:bodyPr>
            <a:lstStyle/>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Placed+</a:t>
              </a:r>
            </a:p>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Conditional</a:t>
              </a:r>
            </a:p>
          </p:txBody>
        </p:sp>
      </p:grpSp>
      <p:grpSp>
        <p:nvGrpSpPr>
          <p:cNvPr id="4" name="Group 3">
            <a:extLst>
              <a:ext uri="{FF2B5EF4-FFF2-40B4-BE49-F238E27FC236}">
                <a16:creationId xmlns:a16="http://schemas.microsoft.com/office/drawing/2014/main" xmlns="" id="{20DE967A-0F21-4D04-890E-04E1C7A3DCDE}"/>
              </a:ext>
            </a:extLst>
          </p:cNvPr>
          <p:cNvGrpSpPr/>
          <p:nvPr/>
        </p:nvGrpSpPr>
        <p:grpSpPr>
          <a:xfrm>
            <a:off x="4298170" y="2593095"/>
            <a:ext cx="5725156" cy="2678327"/>
            <a:chOff x="4441992" y="2641857"/>
            <a:chExt cx="5725156" cy="2678327"/>
          </a:xfrm>
        </p:grpSpPr>
        <p:sp>
          <p:nvSpPr>
            <p:cNvPr id="286" name="TextBox 285">
              <a:extLst>
                <a:ext uri="{FF2B5EF4-FFF2-40B4-BE49-F238E27FC236}">
                  <a16:creationId xmlns:a16="http://schemas.microsoft.com/office/drawing/2014/main" xmlns="" id="{F33A311B-9CC6-4011-B822-011540A66DF7}"/>
                </a:ext>
              </a:extLst>
            </p:cNvPr>
            <p:cNvSpPr txBox="1"/>
            <p:nvPr/>
          </p:nvSpPr>
          <p:spPr>
            <a:xfrm>
              <a:off x="9217849" y="2829437"/>
              <a:ext cx="949299" cy="307777"/>
            </a:xfrm>
            <a:prstGeom prst="rect">
              <a:avLst/>
            </a:prstGeom>
            <a:noFill/>
          </p:spPr>
          <p:txBody>
            <a:bodyPr wrap="none" rtlCol="0">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2013-14</a:t>
              </a:r>
            </a:p>
          </p:txBody>
        </p:sp>
        <p:sp>
          <p:nvSpPr>
            <p:cNvPr id="189" name="Freeform 12">
              <a:extLst>
                <a:ext uri="{FF2B5EF4-FFF2-40B4-BE49-F238E27FC236}">
                  <a16:creationId xmlns:a16="http://schemas.microsoft.com/office/drawing/2014/main" xmlns="" id="{ECB0B805-C7BF-461C-B69E-CC2A25C9B9EB}"/>
                </a:ext>
              </a:extLst>
            </p:cNvPr>
            <p:cNvSpPr>
              <a:spLocks/>
            </p:cNvSpPr>
            <p:nvPr/>
          </p:nvSpPr>
          <p:spPr bwMode="auto">
            <a:xfrm>
              <a:off x="4441992" y="2641857"/>
              <a:ext cx="4697129" cy="2678327"/>
            </a:xfrm>
            <a:custGeom>
              <a:avLst/>
              <a:gdLst>
                <a:gd name="T0" fmla="*/ 0 w 3944"/>
                <a:gd name="T1" fmla="*/ 1929 h 1929"/>
                <a:gd name="T2" fmla="*/ 395 w 3944"/>
                <a:gd name="T3" fmla="*/ 1466 h 1929"/>
                <a:gd name="T4" fmla="*/ 789 w 3944"/>
                <a:gd name="T5" fmla="*/ 1158 h 1929"/>
                <a:gd name="T6" fmla="*/ 1184 w 3944"/>
                <a:gd name="T7" fmla="*/ 875 h 1929"/>
                <a:gd name="T8" fmla="*/ 1578 w 3944"/>
                <a:gd name="T9" fmla="*/ 695 h 1929"/>
                <a:gd name="T10" fmla="*/ 1972 w 3944"/>
                <a:gd name="T11" fmla="*/ 489 h 1929"/>
                <a:gd name="T12" fmla="*/ 2367 w 3944"/>
                <a:gd name="T13" fmla="*/ 309 h 1929"/>
                <a:gd name="T14" fmla="*/ 2761 w 3944"/>
                <a:gd name="T15" fmla="*/ 180 h 1929"/>
                <a:gd name="T16" fmla="*/ 3155 w 3944"/>
                <a:gd name="T17" fmla="*/ 103 h 1929"/>
                <a:gd name="T18" fmla="*/ 3550 w 3944"/>
                <a:gd name="T19" fmla="*/ 283 h 1929"/>
                <a:gd name="T20" fmla="*/ 3944 w 3944"/>
                <a:gd name="T21"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4" h="1929">
                  <a:moveTo>
                    <a:pt x="0" y="1929"/>
                  </a:moveTo>
                  <a:cubicBezTo>
                    <a:pt x="66" y="1852"/>
                    <a:pt x="263" y="1595"/>
                    <a:pt x="395" y="1466"/>
                  </a:cubicBezTo>
                  <a:cubicBezTo>
                    <a:pt x="526" y="1338"/>
                    <a:pt x="658" y="1256"/>
                    <a:pt x="789" y="1158"/>
                  </a:cubicBezTo>
                  <a:cubicBezTo>
                    <a:pt x="921" y="1059"/>
                    <a:pt x="1052" y="952"/>
                    <a:pt x="1184" y="875"/>
                  </a:cubicBezTo>
                  <a:cubicBezTo>
                    <a:pt x="1315" y="798"/>
                    <a:pt x="1447" y="759"/>
                    <a:pt x="1578" y="695"/>
                  </a:cubicBezTo>
                  <a:cubicBezTo>
                    <a:pt x="1709" y="630"/>
                    <a:pt x="1841" y="553"/>
                    <a:pt x="1972" y="489"/>
                  </a:cubicBezTo>
                  <a:cubicBezTo>
                    <a:pt x="2104" y="424"/>
                    <a:pt x="2235" y="360"/>
                    <a:pt x="2367" y="309"/>
                  </a:cubicBezTo>
                  <a:cubicBezTo>
                    <a:pt x="2498" y="258"/>
                    <a:pt x="2630" y="214"/>
                    <a:pt x="2761" y="180"/>
                  </a:cubicBezTo>
                  <a:cubicBezTo>
                    <a:pt x="2893" y="146"/>
                    <a:pt x="3024" y="86"/>
                    <a:pt x="3155" y="103"/>
                  </a:cubicBezTo>
                  <a:cubicBezTo>
                    <a:pt x="3287" y="120"/>
                    <a:pt x="3418" y="300"/>
                    <a:pt x="3550" y="283"/>
                  </a:cubicBezTo>
                  <a:cubicBezTo>
                    <a:pt x="3681" y="266"/>
                    <a:pt x="3813" y="94"/>
                    <a:pt x="3944" y="0"/>
                  </a:cubicBezTo>
                </a:path>
              </a:pathLst>
            </a:custGeom>
            <a:noFill/>
            <a:ln w="28575" cap="rnd">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6" name="Group 5">
            <a:extLst>
              <a:ext uri="{FF2B5EF4-FFF2-40B4-BE49-F238E27FC236}">
                <a16:creationId xmlns:a16="http://schemas.microsoft.com/office/drawing/2014/main" xmlns="" id="{DE7658A5-7DAC-4998-97C2-291EA6305641}"/>
              </a:ext>
            </a:extLst>
          </p:cNvPr>
          <p:cNvGrpSpPr/>
          <p:nvPr/>
        </p:nvGrpSpPr>
        <p:grpSpPr>
          <a:xfrm>
            <a:off x="4298170" y="2077978"/>
            <a:ext cx="6072743" cy="3050433"/>
            <a:chOff x="4441992" y="2126740"/>
            <a:chExt cx="6072743" cy="3050433"/>
          </a:xfrm>
        </p:grpSpPr>
        <p:sp>
          <p:nvSpPr>
            <p:cNvPr id="288" name="TextBox 287">
              <a:extLst>
                <a:ext uri="{FF2B5EF4-FFF2-40B4-BE49-F238E27FC236}">
                  <a16:creationId xmlns:a16="http://schemas.microsoft.com/office/drawing/2014/main" xmlns="" id="{2FC2480C-85CC-4340-BCD7-982D3AE37A39}"/>
                </a:ext>
              </a:extLst>
            </p:cNvPr>
            <p:cNvSpPr txBox="1"/>
            <p:nvPr/>
          </p:nvSpPr>
          <p:spPr>
            <a:xfrm>
              <a:off x="9217849" y="2134080"/>
              <a:ext cx="1296886" cy="307777"/>
            </a:xfrm>
            <a:prstGeom prst="rect">
              <a:avLst/>
            </a:prstGeom>
            <a:noFill/>
          </p:spPr>
          <p:txBody>
            <a:bodyPr wrap="square" rtlCol="0">
              <a:spAutoFit/>
            </a:bodyPr>
            <a:lstStyle/>
            <a:p>
              <a:r>
                <a:rPr lang="en-GB" sz="1400" dirty="0">
                  <a:solidFill>
                    <a:srgbClr val="CC6600"/>
                  </a:solidFill>
                  <a:latin typeface="Verdana" panose="020B0604030504040204" pitchFamily="34" charset="0"/>
                  <a:ea typeface="Verdana" panose="020B0604030504040204" pitchFamily="34" charset="0"/>
                  <a:cs typeface="Verdana" panose="020B0604030504040204" pitchFamily="34" charset="0"/>
                </a:rPr>
                <a:t>2014-15</a:t>
              </a:r>
            </a:p>
          </p:txBody>
        </p:sp>
        <p:sp>
          <p:nvSpPr>
            <p:cNvPr id="213" name="Freeform 35">
              <a:extLst>
                <a:ext uri="{FF2B5EF4-FFF2-40B4-BE49-F238E27FC236}">
                  <a16:creationId xmlns:a16="http://schemas.microsoft.com/office/drawing/2014/main" xmlns="" id="{BFEC1753-12CB-47D9-B367-F4724664FBFC}"/>
                </a:ext>
              </a:extLst>
            </p:cNvPr>
            <p:cNvSpPr>
              <a:spLocks/>
            </p:cNvSpPr>
            <p:nvPr/>
          </p:nvSpPr>
          <p:spPr bwMode="auto">
            <a:xfrm>
              <a:off x="4441992" y="2126740"/>
              <a:ext cx="4697129" cy="3050433"/>
            </a:xfrm>
            <a:custGeom>
              <a:avLst/>
              <a:gdLst>
                <a:gd name="T0" fmla="*/ 0 w 3944"/>
                <a:gd name="T1" fmla="*/ 2197 h 2197"/>
                <a:gd name="T2" fmla="*/ 395 w 3944"/>
                <a:gd name="T3" fmla="*/ 1761 h 2197"/>
                <a:gd name="T4" fmla="*/ 789 w 3944"/>
                <a:gd name="T5" fmla="*/ 1452 h 2197"/>
                <a:gd name="T6" fmla="*/ 1184 w 3944"/>
                <a:gd name="T7" fmla="*/ 1195 h 2197"/>
                <a:gd name="T8" fmla="*/ 1578 w 3944"/>
                <a:gd name="T9" fmla="*/ 938 h 2197"/>
                <a:gd name="T10" fmla="*/ 1972 w 3944"/>
                <a:gd name="T11" fmla="*/ 604 h 2197"/>
                <a:gd name="T12" fmla="*/ 2367 w 3944"/>
                <a:gd name="T13" fmla="*/ 321 h 2197"/>
                <a:gd name="T14" fmla="*/ 2761 w 3944"/>
                <a:gd name="T15" fmla="*/ 193 h 2197"/>
                <a:gd name="T16" fmla="*/ 3155 w 3944"/>
                <a:gd name="T17" fmla="*/ 13 h 2197"/>
                <a:gd name="T18" fmla="*/ 3550 w 3944"/>
                <a:gd name="T19" fmla="*/ 116 h 2197"/>
                <a:gd name="T20" fmla="*/ 3944 w 3944"/>
                <a:gd name="T21" fmla="*/ 118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4" h="2197">
                  <a:moveTo>
                    <a:pt x="0" y="2197"/>
                  </a:moveTo>
                  <a:cubicBezTo>
                    <a:pt x="66" y="2125"/>
                    <a:pt x="263" y="1885"/>
                    <a:pt x="395" y="1761"/>
                  </a:cubicBezTo>
                  <a:cubicBezTo>
                    <a:pt x="526" y="1636"/>
                    <a:pt x="658" y="1546"/>
                    <a:pt x="789" y="1452"/>
                  </a:cubicBezTo>
                  <a:cubicBezTo>
                    <a:pt x="921" y="1358"/>
                    <a:pt x="1052" y="1281"/>
                    <a:pt x="1184" y="1195"/>
                  </a:cubicBezTo>
                  <a:cubicBezTo>
                    <a:pt x="1315" y="1109"/>
                    <a:pt x="1447" y="1037"/>
                    <a:pt x="1578" y="938"/>
                  </a:cubicBezTo>
                  <a:cubicBezTo>
                    <a:pt x="1709" y="840"/>
                    <a:pt x="1841" y="707"/>
                    <a:pt x="1972" y="604"/>
                  </a:cubicBezTo>
                  <a:cubicBezTo>
                    <a:pt x="2104" y="501"/>
                    <a:pt x="2235" y="390"/>
                    <a:pt x="2367" y="321"/>
                  </a:cubicBezTo>
                  <a:cubicBezTo>
                    <a:pt x="2498" y="253"/>
                    <a:pt x="2630" y="244"/>
                    <a:pt x="2761" y="193"/>
                  </a:cubicBezTo>
                  <a:cubicBezTo>
                    <a:pt x="2893" y="142"/>
                    <a:pt x="3024" y="26"/>
                    <a:pt x="3155" y="13"/>
                  </a:cubicBezTo>
                  <a:cubicBezTo>
                    <a:pt x="3287" y="0"/>
                    <a:pt x="3418" y="98"/>
                    <a:pt x="3550" y="116"/>
                  </a:cubicBezTo>
                  <a:cubicBezTo>
                    <a:pt x="3681" y="133"/>
                    <a:pt x="3813" y="117"/>
                    <a:pt x="3944" y="118"/>
                  </a:cubicBezTo>
                </a:path>
              </a:pathLst>
            </a:custGeom>
            <a:noFill/>
            <a:ln w="28575" cap="rnd">
              <a:solidFill>
                <a:srgbClr val="ED7D31"/>
              </a:solidFill>
              <a:prstDash val="sysDash"/>
              <a:round/>
              <a:headEnd/>
              <a:tailEnd/>
            </a:ln>
          </p:spPr>
          <p:txBody>
            <a:bodyPr vert="horz" wrap="square" lIns="69782" tIns="34891" rIns="69782" bIns="34891" numCol="1" anchor="t" anchorCtr="0" compatLnSpc="1">
              <a:prstTxWarp prst="textNoShape">
                <a:avLst/>
              </a:prstTxWarp>
            </a:bodyPr>
            <a:lstStyle/>
            <a:p>
              <a:endParaRPr lang="en-GB" sz="1062"/>
            </a:p>
          </p:txBody>
        </p:sp>
      </p:grpSp>
      <p:grpSp>
        <p:nvGrpSpPr>
          <p:cNvPr id="7" name="Group 6">
            <a:extLst>
              <a:ext uri="{FF2B5EF4-FFF2-40B4-BE49-F238E27FC236}">
                <a16:creationId xmlns:a16="http://schemas.microsoft.com/office/drawing/2014/main" xmlns="" id="{A0821E4C-3E01-4074-B101-B45B514FA519}"/>
              </a:ext>
            </a:extLst>
          </p:cNvPr>
          <p:cNvGrpSpPr/>
          <p:nvPr/>
        </p:nvGrpSpPr>
        <p:grpSpPr>
          <a:xfrm>
            <a:off x="3359697" y="1539717"/>
            <a:ext cx="5635602" cy="4048272"/>
            <a:chOff x="3503519" y="1588479"/>
            <a:chExt cx="5635602" cy="4048272"/>
          </a:xfrm>
        </p:grpSpPr>
        <p:sp>
          <p:nvSpPr>
            <p:cNvPr id="289" name="TextBox 288">
              <a:extLst>
                <a:ext uri="{FF2B5EF4-FFF2-40B4-BE49-F238E27FC236}">
                  <a16:creationId xmlns:a16="http://schemas.microsoft.com/office/drawing/2014/main" xmlns="" id="{E7246D28-72EB-42FD-9D4A-F465646DFB4C}"/>
                </a:ext>
              </a:extLst>
            </p:cNvPr>
            <p:cNvSpPr txBox="1"/>
            <p:nvPr/>
          </p:nvSpPr>
          <p:spPr>
            <a:xfrm>
              <a:off x="7093668" y="1588479"/>
              <a:ext cx="1040670" cy="307777"/>
            </a:xfrm>
            <a:prstGeom prst="rect">
              <a:avLst/>
            </a:prstGeom>
            <a:noFill/>
          </p:spPr>
          <p:txBody>
            <a:bodyPr wrap="none" rtlCol="0">
              <a:spAutoFit/>
            </a:bodyPr>
            <a:lstStyle/>
            <a:p>
              <a:r>
                <a:rPr lang="en-GB" sz="1400" b="1" dirty="0">
                  <a:solidFill>
                    <a:srgbClr val="FFC000"/>
                  </a:solidFill>
                  <a:latin typeface="Verdana" panose="020B0604030504040204" pitchFamily="34" charset="0"/>
                  <a:ea typeface="Verdana" panose="020B0604030504040204" pitchFamily="34" charset="0"/>
                  <a:cs typeface="Verdana" panose="020B0604030504040204" pitchFamily="34" charset="0"/>
                </a:rPr>
                <a:t>2015-16</a:t>
              </a:r>
            </a:p>
          </p:txBody>
        </p:sp>
        <p:sp>
          <p:nvSpPr>
            <p:cNvPr id="237" name="Freeform 58">
              <a:extLst>
                <a:ext uri="{FF2B5EF4-FFF2-40B4-BE49-F238E27FC236}">
                  <a16:creationId xmlns:a16="http://schemas.microsoft.com/office/drawing/2014/main" xmlns="" id="{D3CEF6C9-CD22-42E0-9620-46FA1E1F7B71}"/>
                </a:ext>
              </a:extLst>
            </p:cNvPr>
            <p:cNvSpPr>
              <a:spLocks/>
            </p:cNvSpPr>
            <p:nvPr/>
          </p:nvSpPr>
          <p:spPr bwMode="auto">
            <a:xfrm>
              <a:off x="3503519" y="1896257"/>
              <a:ext cx="5635602" cy="3740494"/>
            </a:xfrm>
            <a:custGeom>
              <a:avLst/>
              <a:gdLst>
                <a:gd name="T0" fmla="*/ 0 w 4732"/>
                <a:gd name="T1" fmla="*/ 2694 h 2694"/>
                <a:gd name="T2" fmla="*/ 394 w 4732"/>
                <a:gd name="T3" fmla="*/ 2207 h 2694"/>
                <a:gd name="T4" fmla="*/ 788 w 4732"/>
                <a:gd name="T5" fmla="*/ 2027 h 2694"/>
                <a:gd name="T6" fmla="*/ 1183 w 4732"/>
                <a:gd name="T7" fmla="*/ 1720 h 2694"/>
                <a:gd name="T8" fmla="*/ 1577 w 4732"/>
                <a:gd name="T9" fmla="*/ 1386 h 2694"/>
                <a:gd name="T10" fmla="*/ 1972 w 4732"/>
                <a:gd name="T11" fmla="*/ 1181 h 2694"/>
                <a:gd name="T12" fmla="*/ 2366 w 4732"/>
                <a:gd name="T13" fmla="*/ 847 h 2694"/>
                <a:gd name="T14" fmla="*/ 2760 w 4732"/>
                <a:gd name="T15" fmla="*/ 488 h 2694"/>
                <a:gd name="T16" fmla="*/ 3155 w 4732"/>
                <a:gd name="T17" fmla="*/ 206 h 2694"/>
                <a:gd name="T18" fmla="*/ 3549 w 4732"/>
                <a:gd name="T19" fmla="*/ 77 h 2694"/>
                <a:gd name="T20" fmla="*/ 3943 w 4732"/>
                <a:gd name="T21" fmla="*/ 26 h 2694"/>
                <a:gd name="T22" fmla="*/ 4338 w 4732"/>
                <a:gd name="T23" fmla="*/ 232 h 2694"/>
                <a:gd name="T24" fmla="*/ 4732 w 4732"/>
                <a:gd name="T25" fmla="*/ 152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2" h="2694">
                  <a:moveTo>
                    <a:pt x="0" y="2694"/>
                  </a:moveTo>
                  <a:cubicBezTo>
                    <a:pt x="131" y="2532"/>
                    <a:pt x="263" y="2318"/>
                    <a:pt x="394" y="2207"/>
                  </a:cubicBezTo>
                  <a:cubicBezTo>
                    <a:pt x="526" y="2096"/>
                    <a:pt x="657" y="2109"/>
                    <a:pt x="788" y="2027"/>
                  </a:cubicBezTo>
                  <a:cubicBezTo>
                    <a:pt x="920" y="1946"/>
                    <a:pt x="1051" y="1827"/>
                    <a:pt x="1183" y="1720"/>
                  </a:cubicBezTo>
                  <a:cubicBezTo>
                    <a:pt x="1314" y="1613"/>
                    <a:pt x="1446" y="1476"/>
                    <a:pt x="1577" y="1386"/>
                  </a:cubicBezTo>
                  <a:cubicBezTo>
                    <a:pt x="1709" y="1296"/>
                    <a:pt x="1840" y="1271"/>
                    <a:pt x="1972" y="1181"/>
                  </a:cubicBezTo>
                  <a:cubicBezTo>
                    <a:pt x="2103" y="1091"/>
                    <a:pt x="2235" y="963"/>
                    <a:pt x="2366" y="847"/>
                  </a:cubicBezTo>
                  <a:cubicBezTo>
                    <a:pt x="2497" y="732"/>
                    <a:pt x="2629" y="595"/>
                    <a:pt x="2760" y="488"/>
                  </a:cubicBezTo>
                  <a:cubicBezTo>
                    <a:pt x="2892" y="381"/>
                    <a:pt x="3023" y="274"/>
                    <a:pt x="3155" y="206"/>
                  </a:cubicBezTo>
                  <a:cubicBezTo>
                    <a:pt x="3286" y="137"/>
                    <a:pt x="3418" y="107"/>
                    <a:pt x="3549" y="77"/>
                  </a:cubicBezTo>
                  <a:cubicBezTo>
                    <a:pt x="3681" y="48"/>
                    <a:pt x="3812" y="0"/>
                    <a:pt x="3943" y="26"/>
                  </a:cubicBezTo>
                  <a:cubicBezTo>
                    <a:pt x="4075" y="52"/>
                    <a:pt x="4206" y="211"/>
                    <a:pt x="4338" y="232"/>
                  </a:cubicBezTo>
                  <a:cubicBezTo>
                    <a:pt x="4469" y="253"/>
                    <a:pt x="4601" y="178"/>
                    <a:pt x="4732" y="152"/>
                  </a:cubicBezTo>
                </a:path>
              </a:pathLst>
            </a:custGeom>
            <a:noFill/>
            <a:ln w="3810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5" name="Group 4">
            <a:extLst>
              <a:ext uri="{FF2B5EF4-FFF2-40B4-BE49-F238E27FC236}">
                <a16:creationId xmlns:a16="http://schemas.microsoft.com/office/drawing/2014/main" xmlns="" id="{BFC7867D-8E55-40F1-9866-5E86073D073F}"/>
              </a:ext>
            </a:extLst>
          </p:cNvPr>
          <p:cNvGrpSpPr/>
          <p:nvPr/>
        </p:nvGrpSpPr>
        <p:grpSpPr>
          <a:xfrm>
            <a:off x="3359697" y="2426481"/>
            <a:ext cx="6755000" cy="3090698"/>
            <a:chOff x="3503519" y="2475243"/>
            <a:chExt cx="6755000" cy="3090698"/>
          </a:xfrm>
        </p:grpSpPr>
        <p:sp>
          <p:nvSpPr>
            <p:cNvPr id="287" name="TextBox 286">
              <a:extLst>
                <a:ext uri="{FF2B5EF4-FFF2-40B4-BE49-F238E27FC236}">
                  <a16:creationId xmlns:a16="http://schemas.microsoft.com/office/drawing/2014/main" xmlns="" id="{6C9C4B92-8662-4A08-8777-32870F725D69}"/>
                </a:ext>
              </a:extLst>
            </p:cNvPr>
            <p:cNvSpPr txBox="1"/>
            <p:nvPr/>
          </p:nvSpPr>
          <p:spPr>
            <a:xfrm>
              <a:off x="9217849" y="2481759"/>
              <a:ext cx="1040670" cy="307777"/>
            </a:xfrm>
            <a:prstGeom prst="rect">
              <a:avLst/>
            </a:prstGeom>
            <a:noFill/>
          </p:spPr>
          <p:txBody>
            <a:bodyPr wrap="none" rtlCol="0">
              <a:spAutoFit/>
            </a:bodyPr>
            <a:lstStyle/>
            <a:p>
              <a:r>
                <a:rPr lang="en-GB" sz="1400" b="1" dirty="0">
                  <a:solidFill>
                    <a:srgbClr val="00B050"/>
                  </a:solidFill>
                  <a:latin typeface="Verdana" panose="020B0604030504040204" pitchFamily="34" charset="0"/>
                  <a:ea typeface="Verdana" panose="020B0604030504040204" pitchFamily="34" charset="0"/>
                  <a:cs typeface="Verdana" panose="020B0604030504040204" pitchFamily="34" charset="0"/>
                </a:rPr>
                <a:t>2016-17</a:t>
              </a:r>
            </a:p>
          </p:txBody>
        </p:sp>
        <p:sp>
          <p:nvSpPr>
            <p:cNvPr id="265" name="Freeform 85">
              <a:extLst>
                <a:ext uri="{FF2B5EF4-FFF2-40B4-BE49-F238E27FC236}">
                  <a16:creationId xmlns:a16="http://schemas.microsoft.com/office/drawing/2014/main" xmlns="" id="{A9FB816B-C7A2-4FD2-86C9-E3CD8D1A3347}"/>
                </a:ext>
              </a:extLst>
            </p:cNvPr>
            <p:cNvSpPr>
              <a:spLocks/>
            </p:cNvSpPr>
            <p:nvPr/>
          </p:nvSpPr>
          <p:spPr bwMode="auto">
            <a:xfrm>
              <a:off x="3503519" y="2475243"/>
              <a:ext cx="5635602" cy="3090698"/>
            </a:xfrm>
            <a:custGeom>
              <a:avLst/>
              <a:gdLst>
                <a:gd name="T0" fmla="*/ 0 w 4732"/>
                <a:gd name="T1" fmla="*/ 2226 h 2226"/>
                <a:gd name="T2" fmla="*/ 394 w 4732"/>
                <a:gd name="T3" fmla="*/ 1970 h 2226"/>
                <a:gd name="T4" fmla="*/ 788 w 4732"/>
                <a:gd name="T5" fmla="*/ 1867 h 2226"/>
                <a:gd name="T6" fmla="*/ 1183 w 4732"/>
                <a:gd name="T7" fmla="*/ 1559 h 2226"/>
                <a:gd name="T8" fmla="*/ 1577 w 4732"/>
                <a:gd name="T9" fmla="*/ 1328 h 2226"/>
                <a:gd name="T10" fmla="*/ 1972 w 4732"/>
                <a:gd name="T11" fmla="*/ 1123 h 2226"/>
                <a:gd name="T12" fmla="*/ 2366 w 4732"/>
                <a:gd name="T13" fmla="*/ 841 h 2226"/>
                <a:gd name="T14" fmla="*/ 2760 w 4732"/>
                <a:gd name="T15" fmla="*/ 584 h 2226"/>
                <a:gd name="T16" fmla="*/ 3155 w 4732"/>
                <a:gd name="T17" fmla="*/ 302 h 2226"/>
                <a:gd name="T18" fmla="*/ 3549 w 4732"/>
                <a:gd name="T19" fmla="*/ 96 h 2226"/>
                <a:gd name="T20" fmla="*/ 3943 w 4732"/>
                <a:gd name="T21" fmla="*/ 19 h 2226"/>
                <a:gd name="T22" fmla="*/ 4338 w 4732"/>
                <a:gd name="T23" fmla="*/ 19 h 2226"/>
                <a:gd name="T24" fmla="*/ 4732 w 4732"/>
                <a:gd name="T25" fmla="*/ 135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2" h="2226">
                  <a:moveTo>
                    <a:pt x="0" y="2226"/>
                  </a:moveTo>
                  <a:cubicBezTo>
                    <a:pt x="131" y="2141"/>
                    <a:pt x="263" y="2030"/>
                    <a:pt x="394" y="1970"/>
                  </a:cubicBezTo>
                  <a:cubicBezTo>
                    <a:pt x="526" y="1910"/>
                    <a:pt x="657" y="1935"/>
                    <a:pt x="788" y="1867"/>
                  </a:cubicBezTo>
                  <a:cubicBezTo>
                    <a:pt x="920" y="1799"/>
                    <a:pt x="1051" y="1649"/>
                    <a:pt x="1183" y="1559"/>
                  </a:cubicBezTo>
                  <a:cubicBezTo>
                    <a:pt x="1314" y="1469"/>
                    <a:pt x="1446" y="1401"/>
                    <a:pt x="1577" y="1328"/>
                  </a:cubicBezTo>
                  <a:cubicBezTo>
                    <a:pt x="1709" y="1255"/>
                    <a:pt x="1840" y="1204"/>
                    <a:pt x="1972" y="1123"/>
                  </a:cubicBezTo>
                  <a:cubicBezTo>
                    <a:pt x="2103" y="1042"/>
                    <a:pt x="2235" y="930"/>
                    <a:pt x="2366" y="841"/>
                  </a:cubicBezTo>
                  <a:cubicBezTo>
                    <a:pt x="2497" y="751"/>
                    <a:pt x="2629" y="674"/>
                    <a:pt x="2760" y="584"/>
                  </a:cubicBezTo>
                  <a:cubicBezTo>
                    <a:pt x="2892" y="494"/>
                    <a:pt x="3023" y="383"/>
                    <a:pt x="3155" y="302"/>
                  </a:cubicBezTo>
                  <a:cubicBezTo>
                    <a:pt x="3286" y="221"/>
                    <a:pt x="3418" y="144"/>
                    <a:pt x="3549" y="96"/>
                  </a:cubicBezTo>
                  <a:cubicBezTo>
                    <a:pt x="3681" y="49"/>
                    <a:pt x="3812" y="32"/>
                    <a:pt x="3943" y="19"/>
                  </a:cubicBezTo>
                  <a:cubicBezTo>
                    <a:pt x="4075" y="7"/>
                    <a:pt x="4206" y="0"/>
                    <a:pt x="4338" y="19"/>
                  </a:cubicBezTo>
                  <a:cubicBezTo>
                    <a:pt x="4469" y="39"/>
                    <a:pt x="4601" y="96"/>
                    <a:pt x="4732" y="135"/>
                  </a:cubicBez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8" name="Group 7">
            <a:extLst>
              <a:ext uri="{FF2B5EF4-FFF2-40B4-BE49-F238E27FC236}">
                <a16:creationId xmlns:a16="http://schemas.microsoft.com/office/drawing/2014/main" xmlns="" id="{F5EAA0D4-852F-4715-9F04-A004DEFF7A61}"/>
              </a:ext>
            </a:extLst>
          </p:cNvPr>
          <p:cNvGrpSpPr/>
          <p:nvPr/>
        </p:nvGrpSpPr>
        <p:grpSpPr>
          <a:xfrm>
            <a:off x="3359696" y="4375356"/>
            <a:ext cx="2960330" cy="1212634"/>
            <a:chOff x="3503518" y="4424118"/>
            <a:chExt cx="2960330" cy="1212634"/>
          </a:xfrm>
        </p:grpSpPr>
        <p:sp>
          <p:nvSpPr>
            <p:cNvPr id="285" name="TextBox 284">
              <a:extLst>
                <a:ext uri="{FF2B5EF4-FFF2-40B4-BE49-F238E27FC236}">
                  <a16:creationId xmlns:a16="http://schemas.microsoft.com/office/drawing/2014/main" xmlns="" id="{5BB627AC-6E1F-460B-8A52-A8CDCF4D26C6}"/>
                </a:ext>
              </a:extLst>
            </p:cNvPr>
            <p:cNvSpPr txBox="1"/>
            <p:nvPr/>
          </p:nvSpPr>
          <p:spPr>
            <a:xfrm>
              <a:off x="5423178" y="4629890"/>
              <a:ext cx="1040670" cy="307777"/>
            </a:xfrm>
            <a:prstGeom prst="rect">
              <a:avLst/>
            </a:prstGeom>
            <a:noFill/>
          </p:spPr>
          <p:txBody>
            <a:bodyPr wrap="none" rtlCol="0">
              <a:spAutoFit/>
            </a:bodyPr>
            <a:lstStyle/>
            <a:p>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2017-18</a:t>
              </a:r>
            </a:p>
          </p:txBody>
        </p:sp>
        <p:sp>
          <p:nvSpPr>
            <p:cNvPr id="299" name="Freeform 112">
              <a:extLst>
                <a:ext uri="{FF2B5EF4-FFF2-40B4-BE49-F238E27FC236}">
                  <a16:creationId xmlns:a16="http://schemas.microsoft.com/office/drawing/2014/main" xmlns="" id="{15B3CF30-7567-4F5D-B52A-B16D48140054}"/>
                </a:ext>
              </a:extLst>
            </p:cNvPr>
            <p:cNvSpPr>
              <a:spLocks/>
            </p:cNvSpPr>
            <p:nvPr/>
          </p:nvSpPr>
          <p:spPr bwMode="auto">
            <a:xfrm>
              <a:off x="3503518" y="4424118"/>
              <a:ext cx="2392193" cy="1212634"/>
            </a:xfrm>
            <a:custGeom>
              <a:avLst/>
              <a:gdLst>
                <a:gd name="T0" fmla="*/ 0 w 4338"/>
                <a:gd name="T1" fmla="*/ 719 h 719"/>
                <a:gd name="T2" fmla="*/ 394 w 4338"/>
                <a:gd name="T3" fmla="*/ 543 h 719"/>
                <a:gd name="T4" fmla="*/ 788 w 4338"/>
                <a:gd name="T5" fmla="*/ 411 h 719"/>
                <a:gd name="T6" fmla="*/ 1183 w 4338"/>
                <a:gd name="T7" fmla="*/ 103 h 719"/>
                <a:gd name="T8" fmla="*/ 1577 w 4338"/>
                <a:gd name="T9" fmla="*/ 0 h 719"/>
                <a:gd name="T10" fmla="*/ 1972 w 4338"/>
                <a:gd name="T11" fmla="*/ 0 h 719"/>
                <a:gd name="T12" fmla="*/ 2366 w 4338"/>
                <a:gd name="T13" fmla="*/ 0 h 719"/>
                <a:gd name="T14" fmla="*/ 2760 w 4338"/>
                <a:gd name="T15" fmla="*/ 0 h 719"/>
                <a:gd name="T16" fmla="*/ 3155 w 4338"/>
                <a:gd name="T17" fmla="*/ 0 h 719"/>
                <a:gd name="T18" fmla="*/ 3549 w 4338"/>
                <a:gd name="T19" fmla="*/ 0 h 719"/>
                <a:gd name="T20" fmla="*/ 3943 w 4338"/>
                <a:gd name="T21" fmla="*/ 0 h 719"/>
                <a:gd name="T22" fmla="*/ 4338 w 4338"/>
                <a:gd name="T23" fmla="*/ 0 h 719"/>
                <a:gd name="connsiteX0" fmla="*/ 0 w 9089"/>
                <a:gd name="connsiteY0" fmla="*/ 10000 h 10000"/>
                <a:gd name="connsiteX1" fmla="*/ 908 w 9089"/>
                <a:gd name="connsiteY1" fmla="*/ 7552 h 10000"/>
                <a:gd name="connsiteX2" fmla="*/ 1817 w 9089"/>
                <a:gd name="connsiteY2" fmla="*/ 5716 h 10000"/>
                <a:gd name="connsiteX3" fmla="*/ 2727 w 9089"/>
                <a:gd name="connsiteY3" fmla="*/ 1433 h 10000"/>
                <a:gd name="connsiteX4" fmla="*/ 3635 w 9089"/>
                <a:gd name="connsiteY4" fmla="*/ 0 h 10000"/>
                <a:gd name="connsiteX5" fmla="*/ 4546 w 9089"/>
                <a:gd name="connsiteY5" fmla="*/ 0 h 10000"/>
                <a:gd name="connsiteX6" fmla="*/ 5454 w 9089"/>
                <a:gd name="connsiteY6" fmla="*/ 0 h 10000"/>
                <a:gd name="connsiteX7" fmla="*/ 6362 w 9089"/>
                <a:gd name="connsiteY7" fmla="*/ 0 h 10000"/>
                <a:gd name="connsiteX8" fmla="*/ 7273 w 9089"/>
                <a:gd name="connsiteY8" fmla="*/ 0 h 10000"/>
                <a:gd name="connsiteX9" fmla="*/ 8181 w 9089"/>
                <a:gd name="connsiteY9" fmla="*/ 0 h 10000"/>
                <a:gd name="connsiteX10" fmla="*/ 9089 w 9089"/>
                <a:gd name="connsiteY10" fmla="*/ 0 h 10000"/>
                <a:gd name="connsiteX0" fmla="*/ 0 w 9001"/>
                <a:gd name="connsiteY0" fmla="*/ 10000 h 10000"/>
                <a:gd name="connsiteX1" fmla="*/ 999 w 9001"/>
                <a:gd name="connsiteY1" fmla="*/ 7552 h 10000"/>
                <a:gd name="connsiteX2" fmla="*/ 1999 w 9001"/>
                <a:gd name="connsiteY2" fmla="*/ 5716 h 10000"/>
                <a:gd name="connsiteX3" fmla="*/ 3000 w 9001"/>
                <a:gd name="connsiteY3" fmla="*/ 1433 h 10000"/>
                <a:gd name="connsiteX4" fmla="*/ 3999 w 9001"/>
                <a:gd name="connsiteY4" fmla="*/ 0 h 10000"/>
                <a:gd name="connsiteX5" fmla="*/ 5002 w 9001"/>
                <a:gd name="connsiteY5" fmla="*/ 0 h 10000"/>
                <a:gd name="connsiteX6" fmla="*/ 6001 w 9001"/>
                <a:gd name="connsiteY6" fmla="*/ 0 h 10000"/>
                <a:gd name="connsiteX7" fmla="*/ 7000 w 9001"/>
                <a:gd name="connsiteY7" fmla="*/ 0 h 10000"/>
                <a:gd name="connsiteX8" fmla="*/ 8002 w 9001"/>
                <a:gd name="connsiteY8" fmla="*/ 0 h 10000"/>
                <a:gd name="connsiteX9" fmla="*/ 9001 w 9001"/>
                <a:gd name="connsiteY9" fmla="*/ 0 h 10000"/>
                <a:gd name="connsiteX0" fmla="*/ 0 w 8890"/>
                <a:gd name="connsiteY0" fmla="*/ 10000 h 10000"/>
                <a:gd name="connsiteX1" fmla="*/ 1110 w 8890"/>
                <a:gd name="connsiteY1" fmla="*/ 7552 h 10000"/>
                <a:gd name="connsiteX2" fmla="*/ 2221 w 8890"/>
                <a:gd name="connsiteY2" fmla="*/ 5716 h 10000"/>
                <a:gd name="connsiteX3" fmla="*/ 3333 w 8890"/>
                <a:gd name="connsiteY3" fmla="*/ 1433 h 10000"/>
                <a:gd name="connsiteX4" fmla="*/ 4443 w 8890"/>
                <a:gd name="connsiteY4" fmla="*/ 0 h 10000"/>
                <a:gd name="connsiteX5" fmla="*/ 5557 w 8890"/>
                <a:gd name="connsiteY5" fmla="*/ 0 h 10000"/>
                <a:gd name="connsiteX6" fmla="*/ 6667 w 8890"/>
                <a:gd name="connsiteY6" fmla="*/ 0 h 10000"/>
                <a:gd name="connsiteX7" fmla="*/ 7777 w 8890"/>
                <a:gd name="connsiteY7" fmla="*/ 0 h 10000"/>
                <a:gd name="connsiteX8" fmla="*/ 8890 w 8890"/>
                <a:gd name="connsiteY8" fmla="*/ 0 h 10000"/>
                <a:gd name="connsiteX0" fmla="*/ 0 w 8748"/>
                <a:gd name="connsiteY0" fmla="*/ 10000 h 10000"/>
                <a:gd name="connsiteX1" fmla="*/ 1249 w 8748"/>
                <a:gd name="connsiteY1" fmla="*/ 7552 h 10000"/>
                <a:gd name="connsiteX2" fmla="*/ 2498 w 8748"/>
                <a:gd name="connsiteY2" fmla="*/ 5716 h 10000"/>
                <a:gd name="connsiteX3" fmla="*/ 3749 w 8748"/>
                <a:gd name="connsiteY3" fmla="*/ 1433 h 10000"/>
                <a:gd name="connsiteX4" fmla="*/ 4998 w 8748"/>
                <a:gd name="connsiteY4" fmla="*/ 0 h 10000"/>
                <a:gd name="connsiteX5" fmla="*/ 6251 w 8748"/>
                <a:gd name="connsiteY5" fmla="*/ 0 h 10000"/>
                <a:gd name="connsiteX6" fmla="*/ 7499 w 8748"/>
                <a:gd name="connsiteY6" fmla="*/ 0 h 10000"/>
                <a:gd name="connsiteX7" fmla="*/ 8748 w 8748"/>
                <a:gd name="connsiteY7" fmla="*/ 0 h 10000"/>
                <a:gd name="connsiteX0" fmla="*/ 0 w 8572"/>
                <a:gd name="connsiteY0" fmla="*/ 10000 h 10000"/>
                <a:gd name="connsiteX1" fmla="*/ 1428 w 8572"/>
                <a:gd name="connsiteY1" fmla="*/ 7552 h 10000"/>
                <a:gd name="connsiteX2" fmla="*/ 2856 w 8572"/>
                <a:gd name="connsiteY2" fmla="*/ 5716 h 10000"/>
                <a:gd name="connsiteX3" fmla="*/ 4286 w 8572"/>
                <a:gd name="connsiteY3" fmla="*/ 1433 h 10000"/>
                <a:gd name="connsiteX4" fmla="*/ 5713 w 8572"/>
                <a:gd name="connsiteY4" fmla="*/ 0 h 10000"/>
                <a:gd name="connsiteX5" fmla="*/ 7146 w 8572"/>
                <a:gd name="connsiteY5" fmla="*/ 0 h 10000"/>
                <a:gd name="connsiteX6" fmla="*/ 8572 w 8572"/>
                <a:gd name="connsiteY6" fmla="*/ 0 h 10000"/>
                <a:gd name="connsiteX0" fmla="*/ 0 w 8336"/>
                <a:gd name="connsiteY0" fmla="*/ 10000 h 10000"/>
                <a:gd name="connsiteX1" fmla="*/ 1666 w 8336"/>
                <a:gd name="connsiteY1" fmla="*/ 7552 h 10000"/>
                <a:gd name="connsiteX2" fmla="*/ 3332 w 8336"/>
                <a:gd name="connsiteY2" fmla="*/ 5716 h 10000"/>
                <a:gd name="connsiteX3" fmla="*/ 5000 w 8336"/>
                <a:gd name="connsiteY3" fmla="*/ 1433 h 10000"/>
                <a:gd name="connsiteX4" fmla="*/ 6665 w 8336"/>
                <a:gd name="connsiteY4" fmla="*/ 0 h 10000"/>
                <a:gd name="connsiteX5" fmla="*/ 8336 w 8336"/>
                <a:gd name="connsiteY5" fmla="*/ 0 h 10000"/>
                <a:gd name="connsiteX0" fmla="*/ 0 w 7995"/>
                <a:gd name="connsiteY0" fmla="*/ 10000 h 10000"/>
                <a:gd name="connsiteX1" fmla="*/ 1999 w 7995"/>
                <a:gd name="connsiteY1" fmla="*/ 7552 h 10000"/>
                <a:gd name="connsiteX2" fmla="*/ 3997 w 7995"/>
                <a:gd name="connsiteY2" fmla="*/ 5716 h 10000"/>
                <a:gd name="connsiteX3" fmla="*/ 5998 w 7995"/>
                <a:gd name="connsiteY3" fmla="*/ 1433 h 10000"/>
                <a:gd name="connsiteX4" fmla="*/ 7995 w 7995"/>
                <a:gd name="connsiteY4" fmla="*/ 0 h 10000"/>
                <a:gd name="connsiteX0" fmla="*/ 0 w 12739"/>
                <a:gd name="connsiteY0" fmla="*/ 12147 h 12147"/>
                <a:gd name="connsiteX1" fmla="*/ 2500 w 12739"/>
                <a:gd name="connsiteY1" fmla="*/ 9699 h 12147"/>
                <a:gd name="connsiteX2" fmla="*/ 4999 w 12739"/>
                <a:gd name="connsiteY2" fmla="*/ 7863 h 12147"/>
                <a:gd name="connsiteX3" fmla="*/ 7502 w 12739"/>
                <a:gd name="connsiteY3" fmla="*/ 3580 h 12147"/>
                <a:gd name="connsiteX4" fmla="*/ 12739 w 12739"/>
                <a:gd name="connsiteY4" fmla="*/ 0 h 12147"/>
                <a:gd name="connsiteX0" fmla="*/ 0 w 12739"/>
                <a:gd name="connsiteY0" fmla="*/ 12147 h 12147"/>
                <a:gd name="connsiteX1" fmla="*/ 2500 w 12739"/>
                <a:gd name="connsiteY1" fmla="*/ 9699 h 12147"/>
                <a:gd name="connsiteX2" fmla="*/ 4999 w 12739"/>
                <a:gd name="connsiteY2" fmla="*/ 7863 h 12147"/>
                <a:gd name="connsiteX3" fmla="*/ 7502 w 12739"/>
                <a:gd name="connsiteY3" fmla="*/ 3580 h 12147"/>
                <a:gd name="connsiteX4" fmla="*/ 12739 w 12739"/>
                <a:gd name="connsiteY4" fmla="*/ 0 h 1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 h="12147">
                  <a:moveTo>
                    <a:pt x="0" y="12147"/>
                  </a:moveTo>
                  <a:lnTo>
                    <a:pt x="2500" y="9699"/>
                  </a:lnTo>
                  <a:lnTo>
                    <a:pt x="4999" y="7863"/>
                  </a:lnTo>
                  <a:lnTo>
                    <a:pt x="7502" y="3580"/>
                  </a:lnTo>
                  <a:cubicBezTo>
                    <a:pt x="8335" y="3102"/>
                    <a:pt x="11678" y="1337"/>
                    <a:pt x="12739" y="0"/>
                  </a:cubicBezTo>
                </a:path>
              </a:pathLst>
            </a:custGeom>
            <a:noFill/>
            <a:ln w="5715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sp>
        <p:nvSpPr>
          <p:cNvPr id="52" name="Rectangle 51">
            <a:extLst>
              <a:ext uri="{FF2B5EF4-FFF2-40B4-BE49-F238E27FC236}">
                <a16:creationId xmlns:a16="http://schemas.microsoft.com/office/drawing/2014/main" xmlns="" id="{E4C3E271-B4E3-4D74-823D-CB02825D1E80}"/>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https://www.ucas.com/corporate/data-and-analysis/ucas-teacher-training-releases</a:t>
            </a:r>
          </a:p>
        </p:txBody>
      </p:sp>
      <p:grpSp>
        <p:nvGrpSpPr>
          <p:cNvPr id="53" name="Group 52">
            <a:extLst>
              <a:ext uri="{FF2B5EF4-FFF2-40B4-BE49-F238E27FC236}">
                <a16:creationId xmlns:a16="http://schemas.microsoft.com/office/drawing/2014/main" xmlns="" id="{913ADF0C-DF4E-48D4-9106-E6FC76624881}"/>
              </a:ext>
            </a:extLst>
          </p:cNvPr>
          <p:cNvGrpSpPr/>
          <p:nvPr/>
        </p:nvGrpSpPr>
        <p:grpSpPr>
          <a:xfrm>
            <a:off x="3178269" y="5764614"/>
            <a:ext cx="6235248" cy="184666"/>
            <a:chOff x="3178269" y="5764614"/>
            <a:chExt cx="6235248" cy="184666"/>
          </a:xfrm>
        </p:grpSpPr>
        <p:sp>
          <p:nvSpPr>
            <p:cNvPr id="54" name="Rectangle 145">
              <a:extLst>
                <a:ext uri="{FF2B5EF4-FFF2-40B4-BE49-F238E27FC236}">
                  <a16:creationId xmlns:a16="http://schemas.microsoft.com/office/drawing/2014/main" xmlns="" id="{11B43BD1-E738-46B3-8F56-149A990940BE}"/>
                </a:ext>
              </a:extLst>
            </p:cNvPr>
            <p:cNvSpPr>
              <a:spLocks noChangeArrowheads="1"/>
            </p:cNvSpPr>
            <p:nvPr/>
          </p:nvSpPr>
          <p:spPr bwMode="auto">
            <a:xfrm>
              <a:off x="3178269" y="5764614"/>
              <a:ext cx="298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Nov</a:t>
              </a:r>
              <a:endParaRPr lang="en-US" altLang="en-US" sz="1200" dirty="0"/>
            </a:p>
          </p:txBody>
        </p:sp>
        <p:sp>
          <p:nvSpPr>
            <p:cNvPr id="56" name="Rectangle 146">
              <a:extLst>
                <a:ext uri="{FF2B5EF4-FFF2-40B4-BE49-F238E27FC236}">
                  <a16:creationId xmlns:a16="http://schemas.microsoft.com/office/drawing/2014/main" xmlns="" id="{8465095E-6290-4D1B-8240-39D5A93450B3}"/>
                </a:ext>
              </a:extLst>
            </p:cNvPr>
            <p:cNvSpPr>
              <a:spLocks noChangeArrowheads="1"/>
            </p:cNvSpPr>
            <p:nvPr/>
          </p:nvSpPr>
          <p:spPr bwMode="auto">
            <a:xfrm>
              <a:off x="3660441" y="5764614"/>
              <a:ext cx="290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Dec</a:t>
              </a:r>
              <a:endParaRPr lang="en-US" altLang="en-US" sz="1200" dirty="0"/>
            </a:p>
          </p:txBody>
        </p:sp>
        <p:sp>
          <p:nvSpPr>
            <p:cNvPr id="57" name="Rectangle 147">
              <a:extLst>
                <a:ext uri="{FF2B5EF4-FFF2-40B4-BE49-F238E27FC236}">
                  <a16:creationId xmlns:a16="http://schemas.microsoft.com/office/drawing/2014/main" xmlns="" id="{B7BF0610-DA57-4095-8D5C-3B4A6AD8B8D9}"/>
                </a:ext>
              </a:extLst>
            </p:cNvPr>
            <p:cNvSpPr>
              <a:spLocks noChangeArrowheads="1"/>
            </p:cNvSpPr>
            <p:nvPr/>
          </p:nvSpPr>
          <p:spPr bwMode="auto">
            <a:xfrm>
              <a:off x="4149881" y="5764614"/>
              <a:ext cx="261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Jan</a:t>
              </a:r>
              <a:endParaRPr lang="en-US" altLang="en-US" sz="1200"/>
            </a:p>
          </p:txBody>
        </p:sp>
        <p:sp>
          <p:nvSpPr>
            <p:cNvPr id="58" name="Rectangle 148">
              <a:extLst>
                <a:ext uri="{FF2B5EF4-FFF2-40B4-BE49-F238E27FC236}">
                  <a16:creationId xmlns:a16="http://schemas.microsoft.com/office/drawing/2014/main" xmlns="" id="{5A8313EB-823E-4DA9-B3A4-17D044341AFA}"/>
                </a:ext>
              </a:extLst>
            </p:cNvPr>
            <p:cNvSpPr>
              <a:spLocks noChangeArrowheads="1"/>
            </p:cNvSpPr>
            <p:nvPr/>
          </p:nvSpPr>
          <p:spPr bwMode="auto">
            <a:xfrm>
              <a:off x="4621149" y="5764614"/>
              <a:ext cx="271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Feb</a:t>
              </a:r>
              <a:endParaRPr lang="en-US" altLang="en-US" sz="1200"/>
            </a:p>
          </p:txBody>
        </p:sp>
        <p:sp>
          <p:nvSpPr>
            <p:cNvPr id="59" name="Rectangle 149">
              <a:extLst>
                <a:ext uri="{FF2B5EF4-FFF2-40B4-BE49-F238E27FC236}">
                  <a16:creationId xmlns:a16="http://schemas.microsoft.com/office/drawing/2014/main" xmlns="" id="{DB6FBDD0-7923-4723-A66D-6517C10C61E5}"/>
                </a:ext>
              </a:extLst>
            </p:cNvPr>
            <p:cNvSpPr>
              <a:spLocks noChangeArrowheads="1"/>
            </p:cNvSpPr>
            <p:nvPr/>
          </p:nvSpPr>
          <p:spPr bwMode="auto">
            <a:xfrm>
              <a:off x="5093629" y="5764614"/>
              <a:ext cx="288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Mar</a:t>
              </a:r>
              <a:endParaRPr lang="en-US" altLang="en-US" sz="1200"/>
            </a:p>
          </p:txBody>
        </p:sp>
        <p:sp>
          <p:nvSpPr>
            <p:cNvPr id="60" name="Rectangle 150">
              <a:extLst>
                <a:ext uri="{FF2B5EF4-FFF2-40B4-BE49-F238E27FC236}">
                  <a16:creationId xmlns:a16="http://schemas.microsoft.com/office/drawing/2014/main" xmlns="" id="{08C04368-AC78-4184-886C-DAA565EC4DFC}"/>
                </a:ext>
              </a:extLst>
            </p:cNvPr>
            <p:cNvSpPr>
              <a:spLocks noChangeArrowheads="1"/>
            </p:cNvSpPr>
            <p:nvPr/>
          </p:nvSpPr>
          <p:spPr bwMode="auto">
            <a:xfrm>
              <a:off x="5579435" y="5764614"/>
              <a:ext cx="2677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Apr</a:t>
              </a:r>
              <a:endParaRPr lang="en-US" altLang="en-US" sz="1200"/>
            </a:p>
          </p:txBody>
        </p:sp>
        <p:sp>
          <p:nvSpPr>
            <p:cNvPr id="61" name="Rectangle 151">
              <a:extLst>
                <a:ext uri="{FF2B5EF4-FFF2-40B4-BE49-F238E27FC236}">
                  <a16:creationId xmlns:a16="http://schemas.microsoft.com/office/drawing/2014/main" xmlns="" id="{8E5F6742-F068-448A-AE85-18FE42BFBE18}"/>
                </a:ext>
              </a:extLst>
            </p:cNvPr>
            <p:cNvSpPr>
              <a:spLocks noChangeArrowheads="1"/>
            </p:cNvSpPr>
            <p:nvPr/>
          </p:nvSpPr>
          <p:spPr bwMode="auto">
            <a:xfrm>
              <a:off x="6037377" y="5764614"/>
              <a:ext cx="3129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May</a:t>
              </a:r>
              <a:endParaRPr lang="en-US" altLang="en-US" sz="1200"/>
            </a:p>
          </p:txBody>
        </p:sp>
        <p:sp>
          <p:nvSpPr>
            <p:cNvPr id="62" name="Rectangle 152">
              <a:extLst>
                <a:ext uri="{FF2B5EF4-FFF2-40B4-BE49-F238E27FC236}">
                  <a16:creationId xmlns:a16="http://schemas.microsoft.com/office/drawing/2014/main" xmlns="" id="{6CCE6F94-62A9-45B7-9F75-BD99DE07036A}"/>
                </a:ext>
              </a:extLst>
            </p:cNvPr>
            <p:cNvSpPr>
              <a:spLocks noChangeArrowheads="1"/>
            </p:cNvSpPr>
            <p:nvPr/>
          </p:nvSpPr>
          <p:spPr bwMode="auto">
            <a:xfrm>
              <a:off x="6535298" y="5764614"/>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Jun</a:t>
              </a:r>
              <a:endParaRPr lang="en-US" altLang="en-US" sz="1200"/>
            </a:p>
          </p:txBody>
        </p:sp>
        <p:sp>
          <p:nvSpPr>
            <p:cNvPr id="63" name="Rectangle 153">
              <a:extLst>
                <a:ext uri="{FF2B5EF4-FFF2-40B4-BE49-F238E27FC236}">
                  <a16:creationId xmlns:a16="http://schemas.microsoft.com/office/drawing/2014/main" xmlns="" id="{D98E1512-844A-4985-8483-C8B636E78815}"/>
                </a:ext>
              </a:extLst>
            </p:cNvPr>
            <p:cNvSpPr>
              <a:spLocks noChangeArrowheads="1"/>
            </p:cNvSpPr>
            <p:nvPr/>
          </p:nvSpPr>
          <p:spPr bwMode="auto">
            <a:xfrm>
              <a:off x="7035642" y="5764614"/>
              <a:ext cx="209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Jul</a:t>
              </a:r>
              <a:endParaRPr lang="en-US" altLang="en-US" sz="1200"/>
            </a:p>
          </p:txBody>
        </p:sp>
        <p:sp>
          <p:nvSpPr>
            <p:cNvPr id="64" name="Rectangle 154">
              <a:extLst>
                <a:ext uri="{FF2B5EF4-FFF2-40B4-BE49-F238E27FC236}">
                  <a16:creationId xmlns:a16="http://schemas.microsoft.com/office/drawing/2014/main" xmlns="" id="{7FFB798D-4F59-4D65-A45A-EC8F43A385EC}"/>
                </a:ext>
              </a:extLst>
            </p:cNvPr>
            <p:cNvSpPr>
              <a:spLocks noChangeArrowheads="1"/>
            </p:cNvSpPr>
            <p:nvPr/>
          </p:nvSpPr>
          <p:spPr bwMode="auto">
            <a:xfrm>
              <a:off x="7475411" y="5764614"/>
              <a:ext cx="298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Aug</a:t>
              </a:r>
              <a:endParaRPr lang="en-US" altLang="en-US" sz="1200"/>
            </a:p>
          </p:txBody>
        </p:sp>
        <p:sp>
          <p:nvSpPr>
            <p:cNvPr id="65" name="Rectangle 155">
              <a:extLst>
                <a:ext uri="{FF2B5EF4-FFF2-40B4-BE49-F238E27FC236}">
                  <a16:creationId xmlns:a16="http://schemas.microsoft.com/office/drawing/2014/main" xmlns="" id="{DEDEAD96-A482-4AE9-930E-B9A7C1E5530E}"/>
                </a:ext>
              </a:extLst>
            </p:cNvPr>
            <p:cNvSpPr>
              <a:spLocks noChangeArrowheads="1"/>
            </p:cNvSpPr>
            <p:nvPr/>
          </p:nvSpPr>
          <p:spPr bwMode="auto">
            <a:xfrm>
              <a:off x="7929719" y="5764614"/>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Sept</a:t>
              </a:r>
              <a:endParaRPr lang="en-US" altLang="en-US" sz="1200"/>
            </a:p>
          </p:txBody>
        </p:sp>
        <p:sp>
          <p:nvSpPr>
            <p:cNvPr id="66" name="Rectangle 156">
              <a:extLst>
                <a:ext uri="{FF2B5EF4-FFF2-40B4-BE49-F238E27FC236}">
                  <a16:creationId xmlns:a16="http://schemas.microsoft.com/office/drawing/2014/main" xmlns="" id="{D92D21DA-D25B-4FFF-8DB2-953F874C5641}"/>
                </a:ext>
              </a:extLst>
            </p:cNvPr>
            <p:cNvSpPr>
              <a:spLocks noChangeArrowheads="1"/>
            </p:cNvSpPr>
            <p:nvPr/>
          </p:nvSpPr>
          <p:spPr bwMode="auto">
            <a:xfrm>
              <a:off x="8430062" y="5764614"/>
              <a:ext cx="322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dirty="0" err="1">
                  <a:solidFill>
                    <a:schemeClr val="bg1">
                      <a:lumMod val="50000"/>
                    </a:schemeClr>
                  </a:solidFill>
                  <a:latin typeface="Verdana" panose="020B0604030504040204" pitchFamily="34" charset="0"/>
                </a:rPr>
                <a:t>EoC</a:t>
              </a:r>
              <a:endParaRPr lang="en-US" altLang="en-US" sz="1200" b="1" dirty="0">
                <a:solidFill>
                  <a:schemeClr val="bg1">
                    <a:lumMod val="50000"/>
                  </a:schemeClr>
                </a:solidFill>
              </a:endParaRPr>
            </a:p>
          </p:txBody>
        </p:sp>
        <p:sp>
          <p:nvSpPr>
            <p:cNvPr id="67" name="Rectangle 157">
              <a:extLst>
                <a:ext uri="{FF2B5EF4-FFF2-40B4-BE49-F238E27FC236}">
                  <a16:creationId xmlns:a16="http://schemas.microsoft.com/office/drawing/2014/main" xmlns="" id="{1414C415-9CD5-433E-8DDC-779ECDE3BCBC}"/>
                </a:ext>
              </a:extLst>
            </p:cNvPr>
            <p:cNvSpPr>
              <a:spLocks noChangeArrowheads="1"/>
            </p:cNvSpPr>
            <p:nvPr/>
          </p:nvSpPr>
          <p:spPr bwMode="auto">
            <a:xfrm>
              <a:off x="8799566" y="5764614"/>
              <a:ext cx="6139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a:solidFill>
                    <a:schemeClr val="bg1">
                      <a:lumMod val="50000"/>
                    </a:schemeClr>
                  </a:solidFill>
                  <a:latin typeface="Verdana" panose="020B0604030504040204" pitchFamily="34" charset="0"/>
                </a:rPr>
                <a:t>Census</a:t>
              </a:r>
              <a:endParaRPr lang="en-US" altLang="en-US" sz="1200" b="1">
                <a:solidFill>
                  <a:schemeClr val="bg1">
                    <a:lumMod val="50000"/>
                  </a:schemeClr>
                </a:solidFill>
              </a:endParaRPr>
            </a:p>
          </p:txBody>
        </p:sp>
      </p:grpSp>
      <p:grpSp>
        <p:nvGrpSpPr>
          <p:cNvPr id="83" name="Group 82">
            <a:extLst>
              <a:ext uri="{FF2B5EF4-FFF2-40B4-BE49-F238E27FC236}">
                <a16:creationId xmlns:a16="http://schemas.microsoft.com/office/drawing/2014/main" xmlns="" id="{8B70509E-1F6C-49EA-8E48-D34DC74D6615}"/>
              </a:ext>
            </a:extLst>
          </p:cNvPr>
          <p:cNvGrpSpPr/>
          <p:nvPr/>
        </p:nvGrpSpPr>
        <p:grpSpPr>
          <a:xfrm>
            <a:off x="5519936" y="1412776"/>
            <a:ext cx="5430631" cy="2674548"/>
            <a:chOff x="5519936" y="1268760"/>
            <a:chExt cx="5430631" cy="2674548"/>
          </a:xfrm>
        </p:grpSpPr>
        <p:sp>
          <p:nvSpPr>
            <p:cNvPr id="87" name="Speech Bubble: Rectangle 86">
              <a:extLst>
                <a:ext uri="{FF2B5EF4-FFF2-40B4-BE49-F238E27FC236}">
                  <a16:creationId xmlns:a16="http://schemas.microsoft.com/office/drawing/2014/main" xmlns="" id="{39C4E000-0E1C-40D0-B5F4-A36EBDF5004B}"/>
                </a:ext>
              </a:extLst>
            </p:cNvPr>
            <p:cNvSpPr/>
            <p:nvPr/>
          </p:nvSpPr>
          <p:spPr bwMode="auto">
            <a:xfrm>
              <a:off x="5519936" y="1268760"/>
              <a:ext cx="5430631" cy="2674548"/>
            </a:xfrm>
            <a:prstGeom prst="wedgeRectCallout">
              <a:avLst>
                <a:gd name="adj1" fmla="val -45524"/>
                <a:gd name="adj2" fmla="val 60713"/>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Verdana" pitchFamily="34" charset="0"/>
                <a:cs typeface="Arial" charset="0"/>
              </a:endParaRPr>
            </a:p>
          </p:txBody>
        </p:sp>
        <p:sp>
          <p:nvSpPr>
            <p:cNvPr id="89" name="Rectangle 9">
              <a:extLst>
                <a:ext uri="{FF2B5EF4-FFF2-40B4-BE49-F238E27FC236}">
                  <a16:creationId xmlns:a16="http://schemas.microsoft.com/office/drawing/2014/main" xmlns="" id="{8139F76D-7539-41F8-A7FF-979EE6902910}"/>
                </a:ext>
              </a:extLst>
            </p:cNvPr>
            <p:cNvSpPr>
              <a:spLocks noChangeArrowheads="1"/>
            </p:cNvSpPr>
            <p:nvPr/>
          </p:nvSpPr>
          <p:spPr bwMode="auto">
            <a:xfrm>
              <a:off x="5776072" y="2708920"/>
              <a:ext cx="4891774" cy="450000"/>
            </a:xfrm>
            <a:prstGeom prst="rect">
              <a:avLst/>
            </a:prstGeom>
            <a:solidFill>
              <a:srgbClr val="00B050">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92" name="Rectangle 21">
              <a:extLst>
                <a:ext uri="{FF2B5EF4-FFF2-40B4-BE49-F238E27FC236}">
                  <a16:creationId xmlns:a16="http://schemas.microsoft.com/office/drawing/2014/main" xmlns="" id="{820E04AB-7424-449E-B87C-792DCCCB9447}"/>
                </a:ext>
              </a:extLst>
            </p:cNvPr>
            <p:cNvSpPr>
              <a:spLocks noChangeArrowheads="1"/>
            </p:cNvSpPr>
            <p:nvPr/>
          </p:nvSpPr>
          <p:spPr bwMode="auto">
            <a:xfrm>
              <a:off x="5776072" y="3212976"/>
              <a:ext cx="4891774" cy="451418"/>
            </a:xfrm>
            <a:prstGeom prst="rect">
              <a:avLst/>
            </a:prstGeom>
            <a:solidFill>
              <a:srgbClr val="4472C4">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93" name="Rectangle 9">
              <a:extLst>
                <a:ext uri="{FF2B5EF4-FFF2-40B4-BE49-F238E27FC236}">
                  <a16:creationId xmlns:a16="http://schemas.microsoft.com/office/drawing/2014/main" xmlns="" id="{CFE437C4-1E22-477D-829E-48D2680D5FE1}"/>
                </a:ext>
              </a:extLst>
            </p:cNvPr>
            <p:cNvSpPr>
              <a:spLocks noChangeArrowheads="1"/>
            </p:cNvSpPr>
            <p:nvPr/>
          </p:nvSpPr>
          <p:spPr bwMode="auto">
            <a:xfrm>
              <a:off x="5776072" y="2204864"/>
              <a:ext cx="4891774" cy="450000"/>
            </a:xfrm>
            <a:prstGeom prst="rect">
              <a:avLst/>
            </a:prstGeom>
            <a:solidFill>
              <a:srgbClr val="FFCC33">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94" name="Rectangle 5">
              <a:extLst>
                <a:ext uri="{FF2B5EF4-FFF2-40B4-BE49-F238E27FC236}">
                  <a16:creationId xmlns:a16="http://schemas.microsoft.com/office/drawing/2014/main" xmlns="" id="{AE2F1556-244D-44A6-9D85-9ECAAC61376D}"/>
                </a:ext>
              </a:extLst>
            </p:cNvPr>
            <p:cNvSpPr>
              <a:spLocks noChangeArrowheads="1"/>
            </p:cNvSpPr>
            <p:nvPr/>
          </p:nvSpPr>
          <p:spPr bwMode="auto">
            <a:xfrm>
              <a:off x="5773193" y="1412776"/>
              <a:ext cx="4885613" cy="755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b="1">
                <a:solidFill>
                  <a:schemeClr val="accent6">
                    <a:lumMod val="60000"/>
                    <a:lumOff val="40000"/>
                  </a:schemeClr>
                </a:solidFill>
              </a:endParaRPr>
            </a:p>
          </p:txBody>
        </p:sp>
        <p:sp>
          <p:nvSpPr>
            <p:cNvPr id="95" name="Rectangle 55">
              <a:extLst>
                <a:ext uri="{FF2B5EF4-FFF2-40B4-BE49-F238E27FC236}">
                  <a16:creationId xmlns:a16="http://schemas.microsoft.com/office/drawing/2014/main" xmlns="" id="{646EA8F3-E7A5-4B9E-AACB-719DFB900DB7}"/>
                </a:ext>
              </a:extLst>
            </p:cNvPr>
            <p:cNvSpPr>
              <a:spLocks noChangeArrowheads="1"/>
            </p:cNvSpPr>
            <p:nvPr/>
          </p:nvSpPr>
          <p:spPr bwMode="auto">
            <a:xfrm>
              <a:off x="6078492" y="1707739"/>
              <a:ext cx="13165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Day 180 </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96" name="Rectangle 59">
              <a:extLst>
                <a:ext uri="{FF2B5EF4-FFF2-40B4-BE49-F238E27FC236}">
                  <a16:creationId xmlns:a16="http://schemas.microsoft.com/office/drawing/2014/main" xmlns="" id="{09AA3373-01EF-4C9E-8332-517BFB9783D8}"/>
                </a:ext>
              </a:extLst>
            </p:cNvPr>
            <p:cNvSpPr>
              <a:spLocks noChangeArrowheads="1"/>
            </p:cNvSpPr>
            <p:nvPr/>
          </p:nvSpPr>
          <p:spPr bwMode="auto">
            <a:xfrm>
              <a:off x="6116048" y="3284797"/>
              <a:ext cx="183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Verdana" panose="020B0604030504040204" pitchFamily="34" charset="0"/>
                </a:rPr>
                <a:t>23</a:t>
              </a:r>
              <a:r>
                <a:rPr lang="en-US" altLang="en-US" sz="2000" baseline="30000" dirty="0">
                  <a:solidFill>
                    <a:srgbClr val="000000"/>
                  </a:solidFill>
                  <a:latin typeface="Verdana" panose="020B0604030504040204" pitchFamily="34" charset="0"/>
                </a:rPr>
                <a:t>rd</a:t>
              </a:r>
              <a:r>
                <a:rPr kumimoji="0" lang="en-US" altLang="en-US" sz="2000" b="0" i="0" u="none" strike="noStrike" cap="none" normalizeH="0" baseline="0" dirty="0">
                  <a:ln>
                    <a:noFill/>
                  </a:ln>
                  <a:solidFill>
                    <a:srgbClr val="000000"/>
                  </a:solidFill>
                  <a:effectLst/>
                  <a:latin typeface="Verdana" panose="020B0604030504040204" pitchFamily="34" charset="0"/>
                </a:rPr>
                <a:t> April 18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7" name="Rectangle 63">
              <a:extLst>
                <a:ext uri="{FF2B5EF4-FFF2-40B4-BE49-F238E27FC236}">
                  <a16:creationId xmlns:a16="http://schemas.microsoft.com/office/drawing/2014/main" xmlns="" id="{F2341B96-DDE9-453D-B294-D5714FCDDCA4}"/>
                </a:ext>
              </a:extLst>
            </p:cNvPr>
            <p:cNvSpPr>
              <a:spLocks noChangeArrowheads="1"/>
            </p:cNvSpPr>
            <p:nvPr/>
          </p:nvSpPr>
          <p:spPr bwMode="auto">
            <a:xfrm>
              <a:off x="6103986" y="2780032"/>
              <a:ext cx="1862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Verdana" panose="020B0604030504040204" pitchFamily="34" charset="0"/>
                </a:rPr>
                <a:t>16</a:t>
              </a:r>
              <a:r>
                <a:rPr lang="en-US" altLang="en-US" sz="2000" baseline="30000" dirty="0">
                  <a:solidFill>
                    <a:srgbClr val="000000"/>
                  </a:solidFill>
                  <a:latin typeface="Verdana" panose="020B0604030504040204" pitchFamily="34" charset="0"/>
                </a:rPr>
                <a:t>th</a:t>
              </a:r>
              <a:r>
                <a:rPr kumimoji="0" lang="en-US" altLang="en-US" sz="2000" b="0" i="0" u="none" strike="noStrike" cap="none" normalizeH="0" baseline="0" dirty="0">
                  <a:ln>
                    <a:noFill/>
                  </a:ln>
                  <a:solidFill>
                    <a:srgbClr val="000000"/>
                  </a:solidFill>
                  <a:effectLst/>
                  <a:latin typeface="Verdana" panose="020B0604030504040204" pitchFamily="34" charset="0"/>
                </a:rPr>
                <a:t> April 17</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8" name="Rectangle 59">
              <a:extLst>
                <a:ext uri="{FF2B5EF4-FFF2-40B4-BE49-F238E27FC236}">
                  <a16:creationId xmlns:a16="http://schemas.microsoft.com/office/drawing/2014/main" xmlns="" id="{D516894A-19FA-456C-861A-E7AABD54A75E}"/>
                </a:ext>
              </a:extLst>
            </p:cNvPr>
            <p:cNvSpPr>
              <a:spLocks noChangeArrowheads="1"/>
            </p:cNvSpPr>
            <p:nvPr/>
          </p:nvSpPr>
          <p:spPr bwMode="auto">
            <a:xfrm>
              <a:off x="8144361" y="1679462"/>
              <a:ext cx="900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Placed</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99" name="Rectangle 63">
              <a:extLst>
                <a:ext uri="{FF2B5EF4-FFF2-40B4-BE49-F238E27FC236}">
                  <a16:creationId xmlns:a16="http://schemas.microsoft.com/office/drawing/2014/main" xmlns="" id="{553606F3-C4A5-444B-BEE0-2CE0633F1768}"/>
                </a:ext>
              </a:extLst>
            </p:cNvPr>
            <p:cNvSpPr>
              <a:spLocks noChangeArrowheads="1"/>
            </p:cNvSpPr>
            <p:nvPr/>
          </p:nvSpPr>
          <p:spPr bwMode="auto">
            <a:xfrm>
              <a:off x="8108295" y="278003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20</a:t>
              </a:r>
              <a:endParaRPr kumimoji="0" lang="en-US" altLang="en-US" sz="1500" b="1" i="0" u="none" strike="noStrike" cap="none" normalizeH="0" baseline="0" dirty="0">
                <a:ln>
                  <a:noFill/>
                </a:ln>
                <a:effectLst/>
              </a:endParaRPr>
            </a:p>
          </p:txBody>
        </p:sp>
        <p:sp>
          <p:nvSpPr>
            <p:cNvPr id="100" name="Rectangle 59">
              <a:extLst>
                <a:ext uri="{FF2B5EF4-FFF2-40B4-BE49-F238E27FC236}">
                  <a16:creationId xmlns:a16="http://schemas.microsoft.com/office/drawing/2014/main" xmlns="" id="{FF30F7F6-1E6A-488A-9F40-FF43E183FF3B}"/>
                </a:ext>
              </a:extLst>
            </p:cNvPr>
            <p:cNvSpPr>
              <a:spLocks noChangeArrowheads="1"/>
            </p:cNvSpPr>
            <p:nvPr/>
          </p:nvSpPr>
          <p:spPr bwMode="auto">
            <a:xfrm>
              <a:off x="9404439" y="1531985"/>
              <a:ext cx="1062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25000" dirty="0">
                  <a:ln>
                    <a:noFill/>
                  </a:ln>
                  <a:solidFill>
                    <a:schemeClr val="accent6">
                      <a:lumMod val="60000"/>
                      <a:lumOff val="40000"/>
                    </a:schemeClr>
                  </a:solidFill>
                  <a:effectLst/>
                  <a:latin typeface="Verdana" panose="020B0604030504040204" pitchFamily="34" charset="0"/>
                </a:rPr>
                <a:t>Conditional</a:t>
              </a: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 Firm</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101" name="Rectangle 63">
              <a:extLst>
                <a:ext uri="{FF2B5EF4-FFF2-40B4-BE49-F238E27FC236}">
                  <a16:creationId xmlns:a16="http://schemas.microsoft.com/office/drawing/2014/main" xmlns="" id="{B2489C75-98CF-41CB-9CFE-3B398DF9BA3A}"/>
                </a:ext>
              </a:extLst>
            </p:cNvPr>
            <p:cNvSpPr>
              <a:spLocks noChangeArrowheads="1"/>
            </p:cNvSpPr>
            <p:nvPr/>
          </p:nvSpPr>
          <p:spPr bwMode="auto">
            <a:xfrm>
              <a:off x="8108295" y="3284797"/>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15</a:t>
              </a:r>
              <a:endParaRPr kumimoji="0" lang="en-US" altLang="en-US" sz="1500" b="1" i="0" u="none" strike="noStrike" cap="none" normalizeH="0" baseline="0" dirty="0">
                <a:ln>
                  <a:noFill/>
                </a:ln>
                <a:effectLst/>
              </a:endParaRPr>
            </a:p>
          </p:txBody>
        </p:sp>
        <p:cxnSp>
          <p:nvCxnSpPr>
            <p:cNvPr id="102" name="Straight Connector 101">
              <a:extLst>
                <a:ext uri="{FF2B5EF4-FFF2-40B4-BE49-F238E27FC236}">
                  <a16:creationId xmlns:a16="http://schemas.microsoft.com/office/drawing/2014/main" xmlns="" id="{ED9D297A-2258-43FA-A02E-BA42E5DEB268}"/>
                </a:ext>
              </a:extLst>
            </p:cNvPr>
            <p:cNvCxnSpPr>
              <a:cxnSpLocks/>
            </p:cNvCxnSpPr>
            <p:nvPr/>
          </p:nvCxnSpPr>
          <p:spPr bwMode="auto">
            <a:xfrm>
              <a:off x="5773194" y="2132856"/>
              <a:ext cx="486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5C6953C2-B0A2-4633-8360-08CDD5D7FDF5}"/>
                </a:ext>
              </a:extLst>
            </p:cNvPr>
            <p:cNvCxnSpPr>
              <a:cxnSpLocks/>
            </p:cNvCxnSpPr>
            <p:nvPr/>
          </p:nvCxnSpPr>
          <p:spPr bwMode="auto">
            <a:xfrm>
              <a:off x="5788407" y="1556792"/>
              <a:ext cx="486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4" name="Rectangle 63">
              <a:extLst>
                <a:ext uri="{FF2B5EF4-FFF2-40B4-BE49-F238E27FC236}">
                  <a16:creationId xmlns:a16="http://schemas.microsoft.com/office/drawing/2014/main" xmlns="" id="{8690551D-C513-430A-824D-0F320B66ADBD}"/>
                </a:ext>
              </a:extLst>
            </p:cNvPr>
            <p:cNvSpPr>
              <a:spLocks noChangeArrowheads="1"/>
            </p:cNvSpPr>
            <p:nvPr/>
          </p:nvSpPr>
          <p:spPr bwMode="auto">
            <a:xfrm>
              <a:off x="6096000" y="2276872"/>
              <a:ext cx="1862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Verdana" panose="020B0604030504040204" pitchFamily="34" charset="0"/>
                </a:rPr>
                <a:t>24</a:t>
              </a:r>
              <a:r>
                <a:rPr lang="en-US" altLang="en-US" sz="2000" baseline="30000" dirty="0">
                  <a:solidFill>
                    <a:srgbClr val="000000"/>
                  </a:solidFill>
                  <a:latin typeface="Verdana" panose="020B0604030504040204" pitchFamily="34" charset="0"/>
                </a:rPr>
                <a:t>th</a:t>
              </a:r>
              <a:r>
                <a:rPr kumimoji="0" lang="en-US" altLang="en-US" sz="2000" b="0" u="none" strike="noStrike" cap="none" normalizeH="0" baseline="0" dirty="0">
                  <a:ln>
                    <a:noFill/>
                  </a:ln>
                  <a:solidFill>
                    <a:srgbClr val="000000"/>
                  </a:solidFill>
                  <a:effectLst/>
                  <a:latin typeface="Verdana" panose="020B0604030504040204" pitchFamily="34" charset="0"/>
                </a:rPr>
                <a:t> April 16</a:t>
              </a:r>
              <a:endParaRPr kumimoji="0" lang="en-US" altLang="en-US" sz="2000" b="0" u="none" strike="noStrike" cap="none" normalizeH="0" baseline="0" dirty="0">
                <a:ln>
                  <a:noFill/>
                </a:ln>
                <a:solidFill>
                  <a:schemeClr val="tx1"/>
                </a:solidFill>
                <a:effectLst/>
                <a:latin typeface="Arial" panose="020B0604020202020204" pitchFamily="34" charset="0"/>
              </a:endParaRPr>
            </a:p>
          </p:txBody>
        </p:sp>
        <p:sp>
          <p:nvSpPr>
            <p:cNvPr id="105" name="Rectangle 63">
              <a:extLst>
                <a:ext uri="{FF2B5EF4-FFF2-40B4-BE49-F238E27FC236}">
                  <a16:creationId xmlns:a16="http://schemas.microsoft.com/office/drawing/2014/main" xmlns="" id="{D029A9B7-A76E-4B9D-A37F-4794A1C16478}"/>
                </a:ext>
              </a:extLst>
            </p:cNvPr>
            <p:cNvSpPr>
              <a:spLocks noChangeArrowheads="1"/>
            </p:cNvSpPr>
            <p:nvPr/>
          </p:nvSpPr>
          <p:spPr bwMode="auto">
            <a:xfrm>
              <a:off x="8100309" y="227687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u="none" strike="noStrike" cap="none" normalizeH="0" baseline="0" dirty="0">
                  <a:ln>
                    <a:noFill/>
                  </a:ln>
                  <a:solidFill>
                    <a:srgbClr val="FF0000"/>
                  </a:solidFill>
                  <a:effectLst/>
                  <a:latin typeface="Verdana" panose="020B0604030504040204" pitchFamily="34" charset="0"/>
                </a:rPr>
                <a:t>50</a:t>
              </a:r>
              <a:endParaRPr kumimoji="0" lang="en-US" altLang="en-US" sz="1500" b="1" u="none" strike="noStrike" cap="none" normalizeH="0" baseline="0" dirty="0">
                <a:ln>
                  <a:noFill/>
                </a:ln>
                <a:effectLst/>
              </a:endParaRPr>
            </a:p>
          </p:txBody>
        </p:sp>
        <p:grpSp>
          <p:nvGrpSpPr>
            <p:cNvPr id="106" name="Group 105">
              <a:extLst>
                <a:ext uri="{FF2B5EF4-FFF2-40B4-BE49-F238E27FC236}">
                  <a16:creationId xmlns:a16="http://schemas.microsoft.com/office/drawing/2014/main" xmlns="" id="{B3B16015-6E3A-4E5E-AAB9-FE361889D1B8}"/>
                </a:ext>
              </a:extLst>
            </p:cNvPr>
            <p:cNvGrpSpPr/>
            <p:nvPr/>
          </p:nvGrpSpPr>
          <p:grpSpPr>
            <a:xfrm>
              <a:off x="9396453" y="2276872"/>
              <a:ext cx="908024" cy="1315702"/>
              <a:chOff x="9396453" y="2276872"/>
              <a:chExt cx="908024" cy="1315702"/>
            </a:xfrm>
          </p:grpSpPr>
          <p:sp>
            <p:nvSpPr>
              <p:cNvPr id="107" name="Rectangle 63">
                <a:extLst>
                  <a:ext uri="{FF2B5EF4-FFF2-40B4-BE49-F238E27FC236}">
                    <a16:creationId xmlns:a16="http://schemas.microsoft.com/office/drawing/2014/main" xmlns="" id="{49C1FFAC-1814-48DE-ACF0-887CC67E2390}"/>
                  </a:ext>
                </a:extLst>
              </p:cNvPr>
              <p:cNvSpPr>
                <a:spLocks noChangeArrowheads="1"/>
              </p:cNvSpPr>
              <p:nvPr/>
            </p:nvSpPr>
            <p:spPr bwMode="auto">
              <a:xfrm>
                <a:off x="9404439" y="278003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390</a:t>
                </a:r>
                <a:endParaRPr kumimoji="0" lang="en-US" altLang="en-US" sz="1500" b="1" i="0" u="none" strike="noStrike" cap="none" normalizeH="0" baseline="0" dirty="0">
                  <a:ln>
                    <a:noFill/>
                  </a:ln>
                  <a:effectLst/>
                </a:endParaRPr>
              </a:p>
            </p:txBody>
          </p:sp>
          <p:sp>
            <p:nvSpPr>
              <p:cNvPr id="108" name="Rectangle 63">
                <a:extLst>
                  <a:ext uri="{FF2B5EF4-FFF2-40B4-BE49-F238E27FC236}">
                    <a16:creationId xmlns:a16="http://schemas.microsoft.com/office/drawing/2014/main" xmlns="" id="{E5747971-B78D-46F8-B795-A37B51D08CD3}"/>
                  </a:ext>
                </a:extLst>
              </p:cNvPr>
              <p:cNvSpPr>
                <a:spLocks noChangeArrowheads="1"/>
              </p:cNvSpPr>
              <p:nvPr/>
            </p:nvSpPr>
            <p:spPr bwMode="auto">
              <a:xfrm>
                <a:off x="9404439" y="3284797"/>
                <a:ext cx="900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320</a:t>
                </a:r>
                <a:endParaRPr kumimoji="0" lang="en-US" altLang="en-US" sz="1500" b="1" i="0" u="none" strike="noStrike" cap="none" normalizeH="0" baseline="0" dirty="0">
                  <a:ln>
                    <a:noFill/>
                  </a:ln>
                  <a:effectLst/>
                </a:endParaRPr>
              </a:p>
            </p:txBody>
          </p:sp>
          <p:sp>
            <p:nvSpPr>
              <p:cNvPr id="109" name="Rectangle 63">
                <a:extLst>
                  <a:ext uri="{FF2B5EF4-FFF2-40B4-BE49-F238E27FC236}">
                    <a16:creationId xmlns:a16="http://schemas.microsoft.com/office/drawing/2014/main" xmlns="" id="{654DBEA1-329C-4EEB-8B97-D2600DC17D2B}"/>
                  </a:ext>
                </a:extLst>
              </p:cNvPr>
              <p:cNvSpPr>
                <a:spLocks noChangeArrowheads="1"/>
              </p:cNvSpPr>
              <p:nvPr/>
            </p:nvSpPr>
            <p:spPr bwMode="auto">
              <a:xfrm>
                <a:off x="9396453" y="227687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u="none" strike="noStrike" cap="none" normalizeH="0" baseline="0" dirty="0">
                    <a:ln>
                      <a:noFill/>
                    </a:ln>
                    <a:solidFill>
                      <a:srgbClr val="FF0000"/>
                    </a:solidFill>
                    <a:effectLst/>
                    <a:latin typeface="Verdana" panose="020B0604030504040204" pitchFamily="34" charset="0"/>
                  </a:rPr>
                  <a:t>520</a:t>
                </a:r>
                <a:endParaRPr kumimoji="0" lang="en-US" altLang="en-US" sz="1500" b="1" u="none" strike="noStrike" cap="none" normalizeH="0" baseline="0" dirty="0">
                  <a:ln>
                    <a:noFill/>
                  </a:ln>
                  <a:effectLst/>
                </a:endParaRPr>
              </a:p>
            </p:txBody>
          </p:sp>
        </p:grpSp>
      </p:grpSp>
      <p:sp>
        <p:nvSpPr>
          <p:cNvPr id="110" name="TextBox 109">
            <a:extLst>
              <a:ext uri="{FF2B5EF4-FFF2-40B4-BE49-F238E27FC236}">
                <a16:creationId xmlns:a16="http://schemas.microsoft.com/office/drawing/2014/main" xmlns="" id="{D4374092-C1D1-4887-9B0C-16FE99BF1A48}"/>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Tree>
    <p:custDataLst>
      <p:tags r:id="rId1"/>
    </p:custDataLst>
    <p:extLst>
      <p:ext uri="{BB962C8B-B14F-4D97-AF65-F5344CB8AC3E}">
        <p14:creationId xmlns:p14="http://schemas.microsoft.com/office/powerpoint/2010/main" val="28965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fill="hold" nodeType="clickEffect">
                                  <p:stCondLst>
                                    <p:cond delay="0"/>
                                  </p:stCondLst>
                                  <p:childTnLst>
                                    <p:animMotion origin="layout" path="M 2.08333E-7 3.7037E-7 L -0.04245 3.7037E-7 " pathEditMode="relative" rAng="0" ptsTypes="AA">
                                      <p:cBhvr>
                                        <p:cTn id="31" dur="1500" fill="hold"/>
                                        <p:tgtEl>
                                          <p:spTgt spid="4"/>
                                        </p:tgtEl>
                                        <p:attrNameLst>
                                          <p:attrName>ppt_x</p:attrName>
                                          <p:attrName>ppt_y</p:attrName>
                                        </p:attrNameLst>
                                      </p:cBhvr>
                                      <p:rCtr x="-2122" y="0"/>
                                    </p:animMotion>
                                  </p:childTnLst>
                                </p:cTn>
                              </p:par>
                              <p:par>
                                <p:cTn id="32" presetID="0" presetClass="path" presetSubtype="0" fill="hold" nodeType="withEffect">
                                  <p:stCondLst>
                                    <p:cond delay="0"/>
                                  </p:stCondLst>
                                  <p:childTnLst>
                                    <p:animMotion origin="layout" path="M -2.5E-6 -1.48148E-6 L -0.04245 -1.48148E-6 " pathEditMode="relative" rAng="0" ptsTypes="AA">
                                      <p:cBhvr>
                                        <p:cTn id="33" dur="1500" fill="hold"/>
                                        <p:tgtEl>
                                          <p:spTgt spid="6"/>
                                        </p:tgtEl>
                                        <p:attrNameLst>
                                          <p:attrName>ppt_x</p:attrName>
                                          <p:attrName>ppt_y</p:attrName>
                                        </p:attrNameLst>
                                      </p:cBhvr>
                                      <p:rCtr x="-2122" y="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79E99EE-2B4C-4D2D-BB90-7D783A520971}"/>
              </a:ext>
            </a:extLst>
          </p:cNvPr>
          <p:cNvSpPr>
            <a:spLocks noGrp="1"/>
          </p:cNvSpPr>
          <p:nvPr>
            <p:ph idx="1"/>
          </p:nvPr>
        </p:nvSpPr>
        <p:spPr>
          <a:xfrm>
            <a:off x="335359" y="908050"/>
            <a:ext cx="11396912" cy="5041230"/>
          </a:xfrm>
        </p:spPr>
        <p:txBody>
          <a:bodyPr/>
          <a:lstStyle/>
          <a:p>
            <a:r>
              <a:rPr lang="en-GB" sz="2800" b="1" dirty="0">
                <a:solidFill>
                  <a:srgbClr val="9362B6"/>
                </a:solidFill>
              </a:rPr>
              <a:t>Physics</a:t>
            </a:r>
          </a:p>
        </p:txBody>
      </p:sp>
      <p:sp>
        <p:nvSpPr>
          <p:cNvPr id="3" name="Title 2">
            <a:extLst>
              <a:ext uri="{FF2B5EF4-FFF2-40B4-BE49-F238E27FC236}">
                <a16:creationId xmlns:a16="http://schemas.microsoft.com/office/drawing/2014/main" xmlns="" id="{6593FA4A-DC3B-4A91-86A6-1BEE66119F86}"/>
              </a:ext>
            </a:extLst>
          </p:cNvPr>
          <p:cNvSpPr>
            <a:spLocks noGrp="1"/>
          </p:cNvSpPr>
          <p:nvPr>
            <p:ph type="title"/>
          </p:nvPr>
        </p:nvSpPr>
        <p:spPr/>
        <p:txBody>
          <a:bodyPr/>
          <a:lstStyle/>
          <a:p>
            <a:r>
              <a:rPr lang="en-GB" dirty="0"/>
              <a:t>Recruitment 2013-19</a:t>
            </a:r>
          </a:p>
        </p:txBody>
      </p:sp>
      <p:sp>
        <p:nvSpPr>
          <p:cNvPr id="296" name="Freeform 8">
            <a:extLst>
              <a:ext uri="{FF2B5EF4-FFF2-40B4-BE49-F238E27FC236}">
                <a16:creationId xmlns:a16="http://schemas.microsoft.com/office/drawing/2014/main" xmlns="" id="{EFBEA0AC-D18E-4558-8F99-36CEF4610665}"/>
              </a:ext>
            </a:extLst>
          </p:cNvPr>
          <p:cNvSpPr>
            <a:spLocks noEditPoints="1"/>
          </p:cNvSpPr>
          <p:nvPr/>
        </p:nvSpPr>
        <p:spPr bwMode="auto">
          <a:xfrm>
            <a:off x="2430463" y="6346168"/>
            <a:ext cx="7307263" cy="36513"/>
          </a:xfrm>
          <a:custGeom>
            <a:avLst/>
            <a:gdLst>
              <a:gd name="T0" fmla="*/ 6 w 4603"/>
              <a:gd name="T1" fmla="*/ 0 h 23"/>
              <a:gd name="T2" fmla="*/ 6 w 4603"/>
              <a:gd name="T3" fmla="*/ 23 h 23"/>
              <a:gd name="T4" fmla="*/ 0 w 4603"/>
              <a:gd name="T5" fmla="*/ 23 h 23"/>
              <a:gd name="T6" fmla="*/ 0 w 4603"/>
              <a:gd name="T7" fmla="*/ 0 h 23"/>
              <a:gd name="T8" fmla="*/ 6 w 4603"/>
              <a:gd name="T9" fmla="*/ 0 h 23"/>
              <a:gd name="T10" fmla="*/ 430 w 4603"/>
              <a:gd name="T11" fmla="*/ 0 h 23"/>
              <a:gd name="T12" fmla="*/ 430 w 4603"/>
              <a:gd name="T13" fmla="*/ 23 h 23"/>
              <a:gd name="T14" fmla="*/ 424 w 4603"/>
              <a:gd name="T15" fmla="*/ 23 h 23"/>
              <a:gd name="T16" fmla="*/ 424 w 4603"/>
              <a:gd name="T17" fmla="*/ 0 h 23"/>
              <a:gd name="T18" fmla="*/ 430 w 4603"/>
              <a:gd name="T19" fmla="*/ 0 h 23"/>
              <a:gd name="T20" fmla="*/ 854 w 4603"/>
              <a:gd name="T21" fmla="*/ 0 h 23"/>
              <a:gd name="T22" fmla="*/ 854 w 4603"/>
              <a:gd name="T23" fmla="*/ 23 h 23"/>
              <a:gd name="T24" fmla="*/ 848 w 4603"/>
              <a:gd name="T25" fmla="*/ 23 h 23"/>
              <a:gd name="T26" fmla="*/ 848 w 4603"/>
              <a:gd name="T27" fmla="*/ 0 h 23"/>
              <a:gd name="T28" fmla="*/ 854 w 4603"/>
              <a:gd name="T29" fmla="*/ 0 h 23"/>
              <a:gd name="T30" fmla="*/ 1279 w 4603"/>
              <a:gd name="T31" fmla="*/ 0 h 23"/>
              <a:gd name="T32" fmla="*/ 1279 w 4603"/>
              <a:gd name="T33" fmla="*/ 23 h 23"/>
              <a:gd name="T34" fmla="*/ 1273 w 4603"/>
              <a:gd name="T35" fmla="*/ 23 h 23"/>
              <a:gd name="T36" fmla="*/ 1273 w 4603"/>
              <a:gd name="T37" fmla="*/ 0 h 23"/>
              <a:gd name="T38" fmla="*/ 1279 w 4603"/>
              <a:gd name="T39" fmla="*/ 0 h 23"/>
              <a:gd name="T40" fmla="*/ 1675 w 4603"/>
              <a:gd name="T41" fmla="*/ 0 h 23"/>
              <a:gd name="T42" fmla="*/ 1675 w 4603"/>
              <a:gd name="T43" fmla="*/ 23 h 23"/>
              <a:gd name="T44" fmla="*/ 1670 w 4603"/>
              <a:gd name="T45" fmla="*/ 23 h 23"/>
              <a:gd name="T46" fmla="*/ 1670 w 4603"/>
              <a:gd name="T47" fmla="*/ 0 h 23"/>
              <a:gd name="T48" fmla="*/ 1675 w 4603"/>
              <a:gd name="T49" fmla="*/ 0 h 23"/>
              <a:gd name="T50" fmla="*/ 2099 w 4603"/>
              <a:gd name="T51" fmla="*/ 0 h 23"/>
              <a:gd name="T52" fmla="*/ 2099 w 4603"/>
              <a:gd name="T53" fmla="*/ 23 h 23"/>
              <a:gd name="T54" fmla="*/ 2093 w 4603"/>
              <a:gd name="T55" fmla="*/ 23 h 23"/>
              <a:gd name="T56" fmla="*/ 2093 w 4603"/>
              <a:gd name="T57" fmla="*/ 0 h 23"/>
              <a:gd name="T58" fmla="*/ 2099 w 4603"/>
              <a:gd name="T59" fmla="*/ 0 h 23"/>
              <a:gd name="T60" fmla="*/ 2509 w 4603"/>
              <a:gd name="T61" fmla="*/ 0 h 23"/>
              <a:gd name="T62" fmla="*/ 2509 w 4603"/>
              <a:gd name="T63" fmla="*/ 23 h 23"/>
              <a:gd name="T64" fmla="*/ 2504 w 4603"/>
              <a:gd name="T65" fmla="*/ 23 h 23"/>
              <a:gd name="T66" fmla="*/ 2504 w 4603"/>
              <a:gd name="T67" fmla="*/ 0 h 23"/>
              <a:gd name="T68" fmla="*/ 2509 w 4603"/>
              <a:gd name="T69" fmla="*/ 0 h 23"/>
              <a:gd name="T70" fmla="*/ 2934 w 4603"/>
              <a:gd name="T71" fmla="*/ 0 h 23"/>
              <a:gd name="T72" fmla="*/ 2934 w 4603"/>
              <a:gd name="T73" fmla="*/ 23 h 23"/>
              <a:gd name="T74" fmla="*/ 2928 w 4603"/>
              <a:gd name="T75" fmla="*/ 23 h 23"/>
              <a:gd name="T76" fmla="*/ 2928 w 4603"/>
              <a:gd name="T77" fmla="*/ 0 h 23"/>
              <a:gd name="T78" fmla="*/ 2934 w 4603"/>
              <a:gd name="T79" fmla="*/ 0 h 23"/>
              <a:gd name="T80" fmla="*/ 3344 w 4603"/>
              <a:gd name="T81" fmla="*/ 0 h 23"/>
              <a:gd name="T82" fmla="*/ 3344 w 4603"/>
              <a:gd name="T83" fmla="*/ 23 h 23"/>
              <a:gd name="T84" fmla="*/ 3339 w 4603"/>
              <a:gd name="T85" fmla="*/ 23 h 23"/>
              <a:gd name="T86" fmla="*/ 3339 w 4603"/>
              <a:gd name="T87" fmla="*/ 0 h 23"/>
              <a:gd name="T88" fmla="*/ 3344 w 4603"/>
              <a:gd name="T89" fmla="*/ 0 h 23"/>
              <a:gd name="T90" fmla="*/ 3768 w 4603"/>
              <a:gd name="T91" fmla="*/ 0 h 23"/>
              <a:gd name="T92" fmla="*/ 3768 w 4603"/>
              <a:gd name="T93" fmla="*/ 23 h 23"/>
              <a:gd name="T94" fmla="*/ 3762 w 4603"/>
              <a:gd name="T95" fmla="*/ 23 h 23"/>
              <a:gd name="T96" fmla="*/ 3762 w 4603"/>
              <a:gd name="T97" fmla="*/ 0 h 23"/>
              <a:gd name="T98" fmla="*/ 3768 w 4603"/>
              <a:gd name="T99" fmla="*/ 0 h 23"/>
              <a:gd name="T100" fmla="*/ 4193 w 4603"/>
              <a:gd name="T101" fmla="*/ 0 h 23"/>
              <a:gd name="T102" fmla="*/ 4193 w 4603"/>
              <a:gd name="T103" fmla="*/ 23 h 23"/>
              <a:gd name="T104" fmla="*/ 4187 w 4603"/>
              <a:gd name="T105" fmla="*/ 23 h 23"/>
              <a:gd name="T106" fmla="*/ 4187 w 4603"/>
              <a:gd name="T107" fmla="*/ 0 h 23"/>
              <a:gd name="T108" fmla="*/ 4193 w 4603"/>
              <a:gd name="T109" fmla="*/ 0 h 23"/>
              <a:gd name="T110" fmla="*/ 4603 w 4603"/>
              <a:gd name="T111" fmla="*/ 0 h 23"/>
              <a:gd name="T112" fmla="*/ 4603 w 4603"/>
              <a:gd name="T113" fmla="*/ 23 h 23"/>
              <a:gd name="T114" fmla="*/ 4597 w 4603"/>
              <a:gd name="T115" fmla="*/ 23 h 23"/>
              <a:gd name="T116" fmla="*/ 4597 w 4603"/>
              <a:gd name="T117" fmla="*/ 0 h 23"/>
              <a:gd name="T118" fmla="*/ 4603 w 4603"/>
              <a:gd name="T1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3" h="23">
                <a:moveTo>
                  <a:pt x="6" y="0"/>
                </a:moveTo>
                <a:lnTo>
                  <a:pt x="6" y="23"/>
                </a:lnTo>
                <a:lnTo>
                  <a:pt x="0" y="23"/>
                </a:lnTo>
                <a:lnTo>
                  <a:pt x="0" y="0"/>
                </a:lnTo>
                <a:lnTo>
                  <a:pt x="6" y="0"/>
                </a:lnTo>
                <a:close/>
                <a:moveTo>
                  <a:pt x="430" y="0"/>
                </a:moveTo>
                <a:lnTo>
                  <a:pt x="430" y="23"/>
                </a:lnTo>
                <a:lnTo>
                  <a:pt x="424" y="23"/>
                </a:lnTo>
                <a:lnTo>
                  <a:pt x="424" y="0"/>
                </a:lnTo>
                <a:lnTo>
                  <a:pt x="430" y="0"/>
                </a:lnTo>
                <a:close/>
                <a:moveTo>
                  <a:pt x="854" y="0"/>
                </a:moveTo>
                <a:lnTo>
                  <a:pt x="854" y="23"/>
                </a:lnTo>
                <a:lnTo>
                  <a:pt x="848" y="23"/>
                </a:lnTo>
                <a:lnTo>
                  <a:pt x="848" y="0"/>
                </a:lnTo>
                <a:lnTo>
                  <a:pt x="854" y="0"/>
                </a:lnTo>
                <a:close/>
                <a:moveTo>
                  <a:pt x="1279" y="0"/>
                </a:moveTo>
                <a:lnTo>
                  <a:pt x="1279" y="23"/>
                </a:lnTo>
                <a:lnTo>
                  <a:pt x="1273" y="23"/>
                </a:lnTo>
                <a:lnTo>
                  <a:pt x="1273" y="0"/>
                </a:lnTo>
                <a:lnTo>
                  <a:pt x="1279" y="0"/>
                </a:lnTo>
                <a:close/>
                <a:moveTo>
                  <a:pt x="1675" y="0"/>
                </a:moveTo>
                <a:lnTo>
                  <a:pt x="1675" y="23"/>
                </a:lnTo>
                <a:lnTo>
                  <a:pt x="1670" y="23"/>
                </a:lnTo>
                <a:lnTo>
                  <a:pt x="1670" y="0"/>
                </a:lnTo>
                <a:lnTo>
                  <a:pt x="1675" y="0"/>
                </a:lnTo>
                <a:close/>
                <a:moveTo>
                  <a:pt x="2099" y="0"/>
                </a:moveTo>
                <a:lnTo>
                  <a:pt x="2099" y="23"/>
                </a:lnTo>
                <a:lnTo>
                  <a:pt x="2093" y="23"/>
                </a:lnTo>
                <a:lnTo>
                  <a:pt x="2093" y="0"/>
                </a:lnTo>
                <a:lnTo>
                  <a:pt x="2099" y="0"/>
                </a:lnTo>
                <a:close/>
                <a:moveTo>
                  <a:pt x="2509" y="0"/>
                </a:moveTo>
                <a:lnTo>
                  <a:pt x="2509" y="23"/>
                </a:lnTo>
                <a:lnTo>
                  <a:pt x="2504" y="23"/>
                </a:lnTo>
                <a:lnTo>
                  <a:pt x="2504" y="0"/>
                </a:lnTo>
                <a:lnTo>
                  <a:pt x="2509" y="0"/>
                </a:lnTo>
                <a:close/>
                <a:moveTo>
                  <a:pt x="2934" y="0"/>
                </a:moveTo>
                <a:lnTo>
                  <a:pt x="2934" y="23"/>
                </a:lnTo>
                <a:lnTo>
                  <a:pt x="2928" y="23"/>
                </a:lnTo>
                <a:lnTo>
                  <a:pt x="2928" y="0"/>
                </a:lnTo>
                <a:lnTo>
                  <a:pt x="2934" y="0"/>
                </a:lnTo>
                <a:close/>
                <a:moveTo>
                  <a:pt x="3344" y="0"/>
                </a:moveTo>
                <a:lnTo>
                  <a:pt x="3344" y="23"/>
                </a:lnTo>
                <a:lnTo>
                  <a:pt x="3339" y="23"/>
                </a:lnTo>
                <a:lnTo>
                  <a:pt x="3339" y="0"/>
                </a:lnTo>
                <a:lnTo>
                  <a:pt x="3344" y="0"/>
                </a:lnTo>
                <a:close/>
                <a:moveTo>
                  <a:pt x="3768" y="0"/>
                </a:moveTo>
                <a:lnTo>
                  <a:pt x="3768" y="23"/>
                </a:lnTo>
                <a:lnTo>
                  <a:pt x="3762" y="23"/>
                </a:lnTo>
                <a:lnTo>
                  <a:pt x="3762" y="0"/>
                </a:lnTo>
                <a:lnTo>
                  <a:pt x="3768" y="0"/>
                </a:lnTo>
                <a:close/>
                <a:moveTo>
                  <a:pt x="4193" y="0"/>
                </a:moveTo>
                <a:lnTo>
                  <a:pt x="4193" y="23"/>
                </a:lnTo>
                <a:lnTo>
                  <a:pt x="4187" y="23"/>
                </a:lnTo>
                <a:lnTo>
                  <a:pt x="4187" y="0"/>
                </a:lnTo>
                <a:lnTo>
                  <a:pt x="4193" y="0"/>
                </a:lnTo>
                <a:close/>
                <a:moveTo>
                  <a:pt x="4603" y="0"/>
                </a:moveTo>
                <a:lnTo>
                  <a:pt x="4603" y="23"/>
                </a:lnTo>
                <a:lnTo>
                  <a:pt x="4597" y="23"/>
                </a:lnTo>
                <a:lnTo>
                  <a:pt x="4597" y="0"/>
                </a:lnTo>
                <a:lnTo>
                  <a:pt x="460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xmlns="" id="{0780BC39-ABFD-431B-BE14-AFF806F1D4E7}"/>
              </a:ext>
            </a:extLst>
          </p:cNvPr>
          <p:cNvGrpSpPr/>
          <p:nvPr/>
        </p:nvGrpSpPr>
        <p:grpSpPr>
          <a:xfrm>
            <a:off x="3178269" y="5764614"/>
            <a:ext cx="6235248" cy="184666"/>
            <a:chOff x="3178269" y="5764614"/>
            <a:chExt cx="6235248" cy="184666"/>
          </a:xfrm>
        </p:grpSpPr>
        <p:sp>
          <p:nvSpPr>
            <p:cNvPr id="324" name="Rectangle 145">
              <a:extLst>
                <a:ext uri="{FF2B5EF4-FFF2-40B4-BE49-F238E27FC236}">
                  <a16:creationId xmlns:a16="http://schemas.microsoft.com/office/drawing/2014/main" xmlns="" id="{DE5B5255-A047-43A5-81E9-E2FCD4020CCD}"/>
                </a:ext>
              </a:extLst>
            </p:cNvPr>
            <p:cNvSpPr>
              <a:spLocks noChangeArrowheads="1"/>
            </p:cNvSpPr>
            <p:nvPr/>
          </p:nvSpPr>
          <p:spPr bwMode="auto">
            <a:xfrm>
              <a:off x="3178269" y="5764614"/>
              <a:ext cx="298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Nov</a:t>
              </a:r>
              <a:endParaRPr lang="en-US" altLang="en-US" sz="1200" dirty="0"/>
            </a:p>
          </p:txBody>
        </p:sp>
        <p:sp>
          <p:nvSpPr>
            <p:cNvPr id="325" name="Rectangle 146">
              <a:extLst>
                <a:ext uri="{FF2B5EF4-FFF2-40B4-BE49-F238E27FC236}">
                  <a16:creationId xmlns:a16="http://schemas.microsoft.com/office/drawing/2014/main" xmlns="" id="{966720E4-D12D-42DE-B7BC-AA1CA4301ED5}"/>
                </a:ext>
              </a:extLst>
            </p:cNvPr>
            <p:cNvSpPr>
              <a:spLocks noChangeArrowheads="1"/>
            </p:cNvSpPr>
            <p:nvPr/>
          </p:nvSpPr>
          <p:spPr bwMode="auto">
            <a:xfrm>
              <a:off x="3660441" y="5764614"/>
              <a:ext cx="290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dirty="0">
                  <a:latin typeface="Verdana" panose="020B0604030504040204" pitchFamily="34" charset="0"/>
                </a:rPr>
                <a:t>Dec</a:t>
              </a:r>
              <a:endParaRPr lang="en-US" altLang="en-US" sz="1200" dirty="0"/>
            </a:p>
          </p:txBody>
        </p:sp>
        <p:sp>
          <p:nvSpPr>
            <p:cNvPr id="326" name="Rectangle 147">
              <a:extLst>
                <a:ext uri="{FF2B5EF4-FFF2-40B4-BE49-F238E27FC236}">
                  <a16:creationId xmlns:a16="http://schemas.microsoft.com/office/drawing/2014/main" xmlns="" id="{6CABB02A-A56C-4849-BD38-F353538F5DA4}"/>
                </a:ext>
              </a:extLst>
            </p:cNvPr>
            <p:cNvSpPr>
              <a:spLocks noChangeArrowheads="1"/>
            </p:cNvSpPr>
            <p:nvPr/>
          </p:nvSpPr>
          <p:spPr bwMode="auto">
            <a:xfrm>
              <a:off x="4149881" y="5764614"/>
              <a:ext cx="261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Jan</a:t>
              </a:r>
              <a:endParaRPr lang="en-US" altLang="en-US" sz="1200"/>
            </a:p>
          </p:txBody>
        </p:sp>
        <p:sp>
          <p:nvSpPr>
            <p:cNvPr id="327" name="Rectangle 148">
              <a:extLst>
                <a:ext uri="{FF2B5EF4-FFF2-40B4-BE49-F238E27FC236}">
                  <a16:creationId xmlns:a16="http://schemas.microsoft.com/office/drawing/2014/main" xmlns="" id="{D278BCC9-3D0B-478F-BF2A-767DB906808A}"/>
                </a:ext>
              </a:extLst>
            </p:cNvPr>
            <p:cNvSpPr>
              <a:spLocks noChangeArrowheads="1"/>
            </p:cNvSpPr>
            <p:nvPr/>
          </p:nvSpPr>
          <p:spPr bwMode="auto">
            <a:xfrm>
              <a:off x="4621149" y="5764614"/>
              <a:ext cx="271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Feb</a:t>
              </a:r>
              <a:endParaRPr lang="en-US" altLang="en-US" sz="1200"/>
            </a:p>
          </p:txBody>
        </p:sp>
        <p:sp>
          <p:nvSpPr>
            <p:cNvPr id="328" name="Rectangle 149">
              <a:extLst>
                <a:ext uri="{FF2B5EF4-FFF2-40B4-BE49-F238E27FC236}">
                  <a16:creationId xmlns:a16="http://schemas.microsoft.com/office/drawing/2014/main" xmlns="" id="{CD2836B8-A547-4A6A-B6F5-A635AB735A0B}"/>
                </a:ext>
              </a:extLst>
            </p:cNvPr>
            <p:cNvSpPr>
              <a:spLocks noChangeArrowheads="1"/>
            </p:cNvSpPr>
            <p:nvPr/>
          </p:nvSpPr>
          <p:spPr bwMode="auto">
            <a:xfrm>
              <a:off x="5093629" y="5764614"/>
              <a:ext cx="288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Mar</a:t>
              </a:r>
              <a:endParaRPr lang="en-US" altLang="en-US" sz="1200"/>
            </a:p>
          </p:txBody>
        </p:sp>
        <p:sp>
          <p:nvSpPr>
            <p:cNvPr id="329" name="Rectangle 150">
              <a:extLst>
                <a:ext uri="{FF2B5EF4-FFF2-40B4-BE49-F238E27FC236}">
                  <a16:creationId xmlns:a16="http://schemas.microsoft.com/office/drawing/2014/main" xmlns="" id="{B8242937-76CC-4A9F-B954-D0C2D38F4544}"/>
                </a:ext>
              </a:extLst>
            </p:cNvPr>
            <p:cNvSpPr>
              <a:spLocks noChangeArrowheads="1"/>
            </p:cNvSpPr>
            <p:nvPr/>
          </p:nvSpPr>
          <p:spPr bwMode="auto">
            <a:xfrm>
              <a:off x="5579435" y="5764614"/>
              <a:ext cx="2677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Apr</a:t>
              </a:r>
              <a:endParaRPr lang="en-US" altLang="en-US" sz="1200"/>
            </a:p>
          </p:txBody>
        </p:sp>
        <p:sp>
          <p:nvSpPr>
            <p:cNvPr id="330" name="Rectangle 151">
              <a:extLst>
                <a:ext uri="{FF2B5EF4-FFF2-40B4-BE49-F238E27FC236}">
                  <a16:creationId xmlns:a16="http://schemas.microsoft.com/office/drawing/2014/main" xmlns="" id="{9A396758-5AD8-4CED-B229-478D6819776D}"/>
                </a:ext>
              </a:extLst>
            </p:cNvPr>
            <p:cNvSpPr>
              <a:spLocks noChangeArrowheads="1"/>
            </p:cNvSpPr>
            <p:nvPr/>
          </p:nvSpPr>
          <p:spPr bwMode="auto">
            <a:xfrm>
              <a:off x="6037377" y="5764614"/>
              <a:ext cx="3129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May</a:t>
              </a:r>
              <a:endParaRPr lang="en-US" altLang="en-US" sz="1200"/>
            </a:p>
          </p:txBody>
        </p:sp>
        <p:sp>
          <p:nvSpPr>
            <p:cNvPr id="331" name="Rectangle 152">
              <a:extLst>
                <a:ext uri="{FF2B5EF4-FFF2-40B4-BE49-F238E27FC236}">
                  <a16:creationId xmlns:a16="http://schemas.microsoft.com/office/drawing/2014/main" xmlns="" id="{B6CB12A2-3540-4E36-8BD1-4C16F01A8154}"/>
                </a:ext>
              </a:extLst>
            </p:cNvPr>
            <p:cNvSpPr>
              <a:spLocks noChangeArrowheads="1"/>
            </p:cNvSpPr>
            <p:nvPr/>
          </p:nvSpPr>
          <p:spPr bwMode="auto">
            <a:xfrm>
              <a:off x="6535298" y="5764614"/>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Jun</a:t>
              </a:r>
              <a:endParaRPr lang="en-US" altLang="en-US" sz="1200"/>
            </a:p>
          </p:txBody>
        </p:sp>
        <p:sp>
          <p:nvSpPr>
            <p:cNvPr id="332" name="Rectangle 153">
              <a:extLst>
                <a:ext uri="{FF2B5EF4-FFF2-40B4-BE49-F238E27FC236}">
                  <a16:creationId xmlns:a16="http://schemas.microsoft.com/office/drawing/2014/main" xmlns="" id="{9BB6E45F-FEC7-4E26-AD24-8A187A451D63}"/>
                </a:ext>
              </a:extLst>
            </p:cNvPr>
            <p:cNvSpPr>
              <a:spLocks noChangeArrowheads="1"/>
            </p:cNvSpPr>
            <p:nvPr/>
          </p:nvSpPr>
          <p:spPr bwMode="auto">
            <a:xfrm>
              <a:off x="7035642" y="5764614"/>
              <a:ext cx="209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Jul</a:t>
              </a:r>
              <a:endParaRPr lang="en-US" altLang="en-US" sz="1200"/>
            </a:p>
          </p:txBody>
        </p:sp>
        <p:sp>
          <p:nvSpPr>
            <p:cNvPr id="333" name="Rectangle 154">
              <a:extLst>
                <a:ext uri="{FF2B5EF4-FFF2-40B4-BE49-F238E27FC236}">
                  <a16:creationId xmlns:a16="http://schemas.microsoft.com/office/drawing/2014/main" xmlns="" id="{23CB3691-38AC-4999-B92C-04C33180CA59}"/>
                </a:ext>
              </a:extLst>
            </p:cNvPr>
            <p:cNvSpPr>
              <a:spLocks noChangeArrowheads="1"/>
            </p:cNvSpPr>
            <p:nvPr/>
          </p:nvSpPr>
          <p:spPr bwMode="auto">
            <a:xfrm>
              <a:off x="7475411" y="5764614"/>
              <a:ext cx="298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Aug</a:t>
              </a:r>
              <a:endParaRPr lang="en-US" altLang="en-US" sz="1200"/>
            </a:p>
          </p:txBody>
        </p:sp>
        <p:sp>
          <p:nvSpPr>
            <p:cNvPr id="334" name="Rectangle 155">
              <a:extLst>
                <a:ext uri="{FF2B5EF4-FFF2-40B4-BE49-F238E27FC236}">
                  <a16:creationId xmlns:a16="http://schemas.microsoft.com/office/drawing/2014/main" xmlns="" id="{F8E19FE2-FA45-4523-B82E-888C2275C84B}"/>
                </a:ext>
              </a:extLst>
            </p:cNvPr>
            <p:cNvSpPr>
              <a:spLocks noChangeArrowheads="1"/>
            </p:cNvSpPr>
            <p:nvPr/>
          </p:nvSpPr>
          <p:spPr bwMode="auto">
            <a:xfrm>
              <a:off x="7929719" y="5764614"/>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a:latin typeface="Verdana" panose="020B0604030504040204" pitchFamily="34" charset="0"/>
                </a:rPr>
                <a:t>Sept</a:t>
              </a:r>
              <a:endParaRPr lang="en-US" altLang="en-US" sz="1200"/>
            </a:p>
          </p:txBody>
        </p:sp>
        <p:sp>
          <p:nvSpPr>
            <p:cNvPr id="335" name="Rectangle 156">
              <a:extLst>
                <a:ext uri="{FF2B5EF4-FFF2-40B4-BE49-F238E27FC236}">
                  <a16:creationId xmlns:a16="http://schemas.microsoft.com/office/drawing/2014/main" xmlns="" id="{E9F1C9B5-7767-495E-A277-4653AF90CC8C}"/>
                </a:ext>
              </a:extLst>
            </p:cNvPr>
            <p:cNvSpPr>
              <a:spLocks noChangeArrowheads="1"/>
            </p:cNvSpPr>
            <p:nvPr/>
          </p:nvSpPr>
          <p:spPr bwMode="auto">
            <a:xfrm>
              <a:off x="8430062" y="5764614"/>
              <a:ext cx="322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dirty="0" err="1">
                  <a:solidFill>
                    <a:schemeClr val="bg1">
                      <a:lumMod val="50000"/>
                    </a:schemeClr>
                  </a:solidFill>
                  <a:latin typeface="Verdana" panose="020B0604030504040204" pitchFamily="34" charset="0"/>
                </a:rPr>
                <a:t>EoC</a:t>
              </a:r>
              <a:endParaRPr lang="en-US" altLang="en-US" sz="1200" b="1" dirty="0">
                <a:solidFill>
                  <a:schemeClr val="bg1">
                    <a:lumMod val="50000"/>
                  </a:schemeClr>
                </a:solidFill>
              </a:endParaRPr>
            </a:p>
          </p:txBody>
        </p:sp>
        <p:sp>
          <p:nvSpPr>
            <p:cNvPr id="336" name="Rectangle 157">
              <a:extLst>
                <a:ext uri="{FF2B5EF4-FFF2-40B4-BE49-F238E27FC236}">
                  <a16:creationId xmlns:a16="http://schemas.microsoft.com/office/drawing/2014/main" xmlns="" id="{8F9CEE75-D7EF-4B99-8AB2-B9837DBAA300}"/>
                </a:ext>
              </a:extLst>
            </p:cNvPr>
            <p:cNvSpPr>
              <a:spLocks noChangeArrowheads="1"/>
            </p:cNvSpPr>
            <p:nvPr/>
          </p:nvSpPr>
          <p:spPr bwMode="auto">
            <a:xfrm>
              <a:off x="8799566" y="5764614"/>
              <a:ext cx="6139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200" b="1">
                  <a:solidFill>
                    <a:schemeClr val="bg1">
                      <a:lumMod val="50000"/>
                    </a:schemeClr>
                  </a:solidFill>
                  <a:latin typeface="Verdana" panose="020B0604030504040204" pitchFamily="34" charset="0"/>
                </a:rPr>
                <a:t>Census</a:t>
              </a:r>
              <a:endParaRPr lang="en-US" altLang="en-US" sz="1200" b="1">
                <a:solidFill>
                  <a:schemeClr val="bg1">
                    <a:lumMod val="50000"/>
                  </a:schemeClr>
                </a:solidFill>
              </a:endParaRPr>
            </a:p>
          </p:txBody>
        </p:sp>
      </p:grpSp>
      <p:grpSp>
        <p:nvGrpSpPr>
          <p:cNvPr id="337" name="Group 336">
            <a:extLst>
              <a:ext uri="{FF2B5EF4-FFF2-40B4-BE49-F238E27FC236}">
                <a16:creationId xmlns:a16="http://schemas.microsoft.com/office/drawing/2014/main" xmlns="" id="{541DC0EF-1160-4AFB-AE48-CB5680595116}"/>
              </a:ext>
            </a:extLst>
          </p:cNvPr>
          <p:cNvGrpSpPr/>
          <p:nvPr/>
        </p:nvGrpSpPr>
        <p:grpSpPr>
          <a:xfrm>
            <a:off x="3173693" y="1235505"/>
            <a:ext cx="6205233" cy="4425743"/>
            <a:chOff x="3255398" y="1260357"/>
            <a:chExt cx="6205233" cy="4425743"/>
          </a:xfrm>
        </p:grpSpPr>
        <p:sp>
          <p:nvSpPr>
            <p:cNvPr id="338" name="Line 11">
              <a:extLst>
                <a:ext uri="{FF2B5EF4-FFF2-40B4-BE49-F238E27FC236}">
                  <a16:creationId xmlns:a16="http://schemas.microsoft.com/office/drawing/2014/main" xmlns="" id="{C9EC1456-0CA3-4B0C-A0D5-D87173C603C1}"/>
                </a:ext>
              </a:extLst>
            </p:cNvPr>
            <p:cNvSpPr>
              <a:spLocks noChangeShapeType="1"/>
            </p:cNvSpPr>
            <p:nvPr/>
          </p:nvSpPr>
          <p:spPr bwMode="auto">
            <a:xfrm>
              <a:off x="3255398" y="5671074"/>
              <a:ext cx="6205233" cy="0"/>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200" dirty="0">
                <a:solidFill>
                  <a:schemeClr val="tx1"/>
                </a:solidFill>
              </a:endParaRPr>
            </a:p>
          </p:txBody>
        </p:sp>
        <p:sp>
          <p:nvSpPr>
            <p:cNvPr id="339" name="Line 10">
              <a:extLst>
                <a:ext uri="{FF2B5EF4-FFF2-40B4-BE49-F238E27FC236}">
                  <a16:creationId xmlns:a16="http://schemas.microsoft.com/office/drawing/2014/main" xmlns="" id="{65B5DC70-56A3-4B97-9B88-BBD5EC67DB11}"/>
                </a:ext>
              </a:extLst>
            </p:cNvPr>
            <p:cNvSpPr>
              <a:spLocks noChangeShapeType="1"/>
            </p:cNvSpPr>
            <p:nvPr/>
          </p:nvSpPr>
          <p:spPr bwMode="auto">
            <a:xfrm flipV="1">
              <a:off x="3289108" y="1314569"/>
              <a:ext cx="0" cy="4356505"/>
            </a:xfrm>
            <a:prstGeom prst="line">
              <a:avLst/>
            </a:prstGeom>
            <a:noFill/>
            <a:ln w="285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69782" tIns="34891" rIns="69782" bIns="34891" numCol="1" anchor="t" anchorCtr="0" compatLnSpc="1">
              <a:prstTxWarp prst="textNoShape">
                <a:avLst/>
              </a:prstTxWarp>
            </a:bodyPr>
            <a:lstStyle/>
            <a:p>
              <a:endParaRPr lang="en-GB" sz="1400">
                <a:solidFill>
                  <a:schemeClr val="tx1"/>
                </a:solidFill>
              </a:endParaRPr>
            </a:p>
          </p:txBody>
        </p:sp>
        <p:grpSp>
          <p:nvGrpSpPr>
            <p:cNvPr id="340" name="Group 339">
              <a:extLst>
                <a:ext uri="{FF2B5EF4-FFF2-40B4-BE49-F238E27FC236}">
                  <a16:creationId xmlns:a16="http://schemas.microsoft.com/office/drawing/2014/main" xmlns="" id="{A65305E7-705D-4AA0-922C-860EDF8EAF1C}"/>
                </a:ext>
              </a:extLst>
            </p:cNvPr>
            <p:cNvGrpSpPr/>
            <p:nvPr/>
          </p:nvGrpSpPr>
          <p:grpSpPr>
            <a:xfrm>
              <a:off x="8689273" y="1260357"/>
              <a:ext cx="468845" cy="4425743"/>
              <a:chOff x="8124034" y="476650"/>
              <a:chExt cx="614362" cy="5799377"/>
            </a:xfrm>
          </p:grpSpPr>
          <p:cxnSp>
            <p:nvCxnSpPr>
              <p:cNvPr id="341" name="Straight Connector 340">
                <a:extLst>
                  <a:ext uri="{FF2B5EF4-FFF2-40B4-BE49-F238E27FC236}">
                    <a16:creationId xmlns:a16="http://schemas.microsoft.com/office/drawing/2014/main" xmlns="" id="{4F845948-BE63-4191-A783-BB03025C0CFA}"/>
                  </a:ext>
                </a:extLst>
              </p:cNvPr>
              <p:cNvCxnSpPr>
                <a:cxnSpLocks/>
              </p:cNvCxnSpPr>
              <p:nvPr/>
            </p:nvCxnSpPr>
            <p:spPr>
              <a:xfrm flipH="1" flipV="1">
                <a:off x="8124034" y="516027"/>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6F444E93-50D4-4C74-ACDB-3B276AFFB082}"/>
                  </a:ext>
                </a:extLst>
              </p:cNvPr>
              <p:cNvCxnSpPr>
                <a:cxnSpLocks/>
              </p:cNvCxnSpPr>
              <p:nvPr/>
            </p:nvCxnSpPr>
            <p:spPr>
              <a:xfrm flipH="1" flipV="1">
                <a:off x="8720934" y="476650"/>
                <a:ext cx="17462" cy="57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xmlns="" id="{333A8BDA-61AA-479C-882E-CCE6CF15A93A}"/>
              </a:ext>
            </a:extLst>
          </p:cNvPr>
          <p:cNvGrpSpPr/>
          <p:nvPr/>
        </p:nvGrpSpPr>
        <p:grpSpPr>
          <a:xfrm>
            <a:off x="7338714" y="128847"/>
            <a:ext cx="4518324" cy="448848"/>
            <a:chOff x="2238758" y="249238"/>
            <a:chExt cx="4518324" cy="448848"/>
          </a:xfrm>
        </p:grpSpPr>
        <p:pic>
          <p:nvPicPr>
            <p:cNvPr id="53" name="Picture 52">
              <a:extLst>
                <a:ext uri="{FF2B5EF4-FFF2-40B4-BE49-F238E27FC236}">
                  <a16:creationId xmlns:a16="http://schemas.microsoft.com/office/drawing/2014/main" xmlns="" id="{73C8C86B-41D4-4FD3-8437-5230F56A0E85}"/>
                </a:ext>
              </a:extLst>
            </p:cNvPr>
            <p:cNvPicPr>
              <a:picLocks noChangeAspect="1"/>
            </p:cNvPicPr>
            <p:nvPr/>
          </p:nvPicPr>
          <p:blipFill>
            <a:blip r:embed="rId4"/>
            <a:stretch>
              <a:fillRect/>
            </a:stretch>
          </p:blipFill>
          <p:spPr>
            <a:xfrm>
              <a:off x="3265488" y="249238"/>
              <a:ext cx="3491594" cy="448848"/>
            </a:xfrm>
            <a:prstGeom prst="rect">
              <a:avLst/>
            </a:prstGeom>
          </p:spPr>
        </p:pic>
        <p:sp>
          <p:nvSpPr>
            <p:cNvPr id="54" name="TextBox 53">
              <a:extLst>
                <a:ext uri="{FF2B5EF4-FFF2-40B4-BE49-F238E27FC236}">
                  <a16:creationId xmlns:a16="http://schemas.microsoft.com/office/drawing/2014/main" xmlns="" id="{406FB6F2-1104-413C-B94D-007B7FF09EF0}"/>
                </a:ext>
              </a:extLst>
            </p:cNvPr>
            <p:cNvSpPr txBox="1"/>
            <p:nvPr/>
          </p:nvSpPr>
          <p:spPr>
            <a:xfrm>
              <a:off x="2238758" y="253956"/>
              <a:ext cx="998992" cy="400110"/>
            </a:xfrm>
            <a:prstGeom prst="rect">
              <a:avLst/>
            </a:prstGeom>
            <a:noFill/>
          </p:spPr>
          <p:txBody>
            <a:bodyPr wrap="none" rtlCol="0">
              <a:spAutoFit/>
            </a:bodyPr>
            <a:lstStyle/>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Placed+</a:t>
              </a:r>
            </a:p>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Conditional</a:t>
              </a:r>
            </a:p>
          </p:txBody>
        </p:sp>
      </p:grpSp>
      <p:grpSp>
        <p:nvGrpSpPr>
          <p:cNvPr id="6" name="Group 5">
            <a:extLst>
              <a:ext uri="{FF2B5EF4-FFF2-40B4-BE49-F238E27FC236}">
                <a16:creationId xmlns:a16="http://schemas.microsoft.com/office/drawing/2014/main" xmlns="" id="{21237C97-6706-4771-80CD-42BA17808F7D}"/>
              </a:ext>
            </a:extLst>
          </p:cNvPr>
          <p:cNvGrpSpPr/>
          <p:nvPr/>
        </p:nvGrpSpPr>
        <p:grpSpPr>
          <a:xfrm>
            <a:off x="4315576" y="2596172"/>
            <a:ext cx="4924350" cy="2571986"/>
            <a:chOff x="4397281" y="2668180"/>
            <a:chExt cx="4924350" cy="2571986"/>
          </a:xfrm>
        </p:grpSpPr>
        <p:sp>
          <p:nvSpPr>
            <p:cNvPr id="286" name="TextBox 285">
              <a:extLst>
                <a:ext uri="{FF2B5EF4-FFF2-40B4-BE49-F238E27FC236}">
                  <a16:creationId xmlns:a16="http://schemas.microsoft.com/office/drawing/2014/main" xmlns="" id="{F33A311B-9CC6-4011-B822-011540A66DF7}"/>
                </a:ext>
              </a:extLst>
            </p:cNvPr>
            <p:cNvSpPr txBox="1"/>
            <p:nvPr/>
          </p:nvSpPr>
          <p:spPr>
            <a:xfrm>
              <a:off x="8372332" y="3198437"/>
              <a:ext cx="949299" cy="307777"/>
            </a:xfrm>
            <a:prstGeom prst="rect">
              <a:avLst/>
            </a:prstGeom>
            <a:noFill/>
          </p:spPr>
          <p:txBody>
            <a:bodyPr wrap="none" rtlCol="0">
              <a:spAutoFit/>
            </a:bodyPr>
            <a:lstStyle/>
            <a:p>
              <a:r>
                <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rPr>
                <a:t>2013-14</a:t>
              </a:r>
            </a:p>
          </p:txBody>
        </p:sp>
        <p:sp>
          <p:nvSpPr>
            <p:cNvPr id="58" name="Freeform 12">
              <a:extLst>
                <a:ext uri="{FF2B5EF4-FFF2-40B4-BE49-F238E27FC236}">
                  <a16:creationId xmlns:a16="http://schemas.microsoft.com/office/drawing/2014/main" xmlns="" id="{9045CB21-B4AA-452E-830E-29A7A2AFE87E}"/>
                </a:ext>
              </a:extLst>
            </p:cNvPr>
            <p:cNvSpPr>
              <a:spLocks/>
            </p:cNvSpPr>
            <p:nvPr/>
          </p:nvSpPr>
          <p:spPr bwMode="auto">
            <a:xfrm>
              <a:off x="4397281" y="2668180"/>
              <a:ext cx="4772045" cy="2571986"/>
            </a:xfrm>
            <a:custGeom>
              <a:avLst/>
              <a:gdLst>
                <a:gd name="T0" fmla="*/ 0 w 3939"/>
                <a:gd name="T1" fmla="*/ 2123 h 2123"/>
                <a:gd name="T2" fmla="*/ 394 w 3939"/>
                <a:gd name="T3" fmla="*/ 1621 h 2123"/>
                <a:gd name="T4" fmla="*/ 788 w 3939"/>
                <a:gd name="T5" fmla="*/ 1441 h 2123"/>
                <a:gd name="T6" fmla="*/ 1182 w 3939"/>
                <a:gd name="T7" fmla="*/ 1261 h 2123"/>
                <a:gd name="T8" fmla="*/ 1576 w 3939"/>
                <a:gd name="T9" fmla="*/ 1045 h 2123"/>
                <a:gd name="T10" fmla="*/ 1969 w 3939"/>
                <a:gd name="T11" fmla="*/ 830 h 2123"/>
                <a:gd name="T12" fmla="*/ 2363 w 3939"/>
                <a:gd name="T13" fmla="*/ 435 h 2123"/>
                <a:gd name="T14" fmla="*/ 2757 w 3939"/>
                <a:gd name="T15" fmla="*/ 219 h 2123"/>
                <a:gd name="T16" fmla="*/ 3151 w 3939"/>
                <a:gd name="T17" fmla="*/ 147 h 2123"/>
                <a:gd name="T18" fmla="*/ 3545 w 3939"/>
                <a:gd name="T19" fmla="*/ 291 h 2123"/>
                <a:gd name="T20" fmla="*/ 3939 w 3939"/>
                <a:gd name="T21" fmla="*/ 0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9" h="2123">
                  <a:moveTo>
                    <a:pt x="0" y="2123"/>
                  </a:moveTo>
                  <a:cubicBezTo>
                    <a:pt x="66" y="2039"/>
                    <a:pt x="263" y="1734"/>
                    <a:pt x="394" y="1621"/>
                  </a:cubicBezTo>
                  <a:cubicBezTo>
                    <a:pt x="525" y="1507"/>
                    <a:pt x="657" y="1501"/>
                    <a:pt x="788" y="1441"/>
                  </a:cubicBezTo>
                  <a:cubicBezTo>
                    <a:pt x="919" y="1381"/>
                    <a:pt x="1051" y="1327"/>
                    <a:pt x="1182" y="1261"/>
                  </a:cubicBezTo>
                  <a:cubicBezTo>
                    <a:pt x="1313" y="1195"/>
                    <a:pt x="1445" y="1118"/>
                    <a:pt x="1576" y="1045"/>
                  </a:cubicBezTo>
                  <a:cubicBezTo>
                    <a:pt x="1707" y="974"/>
                    <a:pt x="1838" y="932"/>
                    <a:pt x="1969" y="830"/>
                  </a:cubicBezTo>
                  <a:cubicBezTo>
                    <a:pt x="2101" y="728"/>
                    <a:pt x="2232" y="536"/>
                    <a:pt x="2363" y="435"/>
                  </a:cubicBezTo>
                  <a:cubicBezTo>
                    <a:pt x="2495" y="333"/>
                    <a:pt x="2626" y="267"/>
                    <a:pt x="2757" y="219"/>
                  </a:cubicBezTo>
                  <a:cubicBezTo>
                    <a:pt x="2889" y="171"/>
                    <a:pt x="3020" y="135"/>
                    <a:pt x="3151" y="147"/>
                  </a:cubicBezTo>
                  <a:cubicBezTo>
                    <a:pt x="3282" y="159"/>
                    <a:pt x="3414" y="316"/>
                    <a:pt x="3545" y="291"/>
                  </a:cubicBezTo>
                  <a:cubicBezTo>
                    <a:pt x="3676" y="266"/>
                    <a:pt x="3807" y="97"/>
                    <a:pt x="3939" y="0"/>
                  </a:cubicBezTo>
                </a:path>
              </a:pathLst>
            </a:custGeom>
            <a:noFill/>
            <a:ln w="28575" cap="rnd">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7" name="Group 6">
            <a:extLst>
              <a:ext uri="{FF2B5EF4-FFF2-40B4-BE49-F238E27FC236}">
                <a16:creationId xmlns:a16="http://schemas.microsoft.com/office/drawing/2014/main" xmlns="" id="{45C1E79D-14F8-4F89-B1E4-2724016BA634}"/>
              </a:ext>
            </a:extLst>
          </p:cNvPr>
          <p:cNvGrpSpPr/>
          <p:nvPr/>
        </p:nvGrpSpPr>
        <p:grpSpPr>
          <a:xfrm>
            <a:off x="4315576" y="1996655"/>
            <a:ext cx="6172912" cy="2998258"/>
            <a:chOff x="4397281" y="2068663"/>
            <a:chExt cx="6172912" cy="2998258"/>
          </a:xfrm>
        </p:grpSpPr>
        <p:sp>
          <p:nvSpPr>
            <p:cNvPr id="288" name="TextBox 287">
              <a:extLst>
                <a:ext uri="{FF2B5EF4-FFF2-40B4-BE49-F238E27FC236}">
                  <a16:creationId xmlns:a16="http://schemas.microsoft.com/office/drawing/2014/main" xmlns="" id="{2FC2480C-85CC-4340-BCD7-982D3AE37A39}"/>
                </a:ext>
              </a:extLst>
            </p:cNvPr>
            <p:cNvSpPr txBox="1"/>
            <p:nvPr/>
          </p:nvSpPr>
          <p:spPr>
            <a:xfrm>
              <a:off x="9273307" y="2068663"/>
              <a:ext cx="1296886" cy="307777"/>
            </a:xfrm>
            <a:prstGeom prst="rect">
              <a:avLst/>
            </a:prstGeom>
            <a:noFill/>
          </p:spPr>
          <p:txBody>
            <a:bodyPr wrap="square" rtlCol="0">
              <a:spAutoFit/>
            </a:bodyPr>
            <a:lstStyle/>
            <a:p>
              <a:r>
                <a:rPr lang="en-GB" sz="1400" dirty="0">
                  <a:solidFill>
                    <a:srgbClr val="CC6600"/>
                  </a:solidFill>
                  <a:latin typeface="Verdana" panose="020B0604030504040204" pitchFamily="34" charset="0"/>
                  <a:ea typeface="Verdana" panose="020B0604030504040204" pitchFamily="34" charset="0"/>
                  <a:cs typeface="Verdana" panose="020B0604030504040204" pitchFamily="34" charset="0"/>
                </a:rPr>
                <a:t>2014-15</a:t>
              </a:r>
            </a:p>
          </p:txBody>
        </p:sp>
        <p:sp>
          <p:nvSpPr>
            <p:cNvPr id="81" name="Freeform 35">
              <a:extLst>
                <a:ext uri="{FF2B5EF4-FFF2-40B4-BE49-F238E27FC236}">
                  <a16:creationId xmlns:a16="http://schemas.microsoft.com/office/drawing/2014/main" xmlns="" id="{A1E34D3B-E800-4BF9-8263-FD9A8E4F99C1}"/>
                </a:ext>
              </a:extLst>
            </p:cNvPr>
            <p:cNvSpPr>
              <a:spLocks/>
            </p:cNvSpPr>
            <p:nvPr/>
          </p:nvSpPr>
          <p:spPr bwMode="auto">
            <a:xfrm>
              <a:off x="4397281" y="2183583"/>
              <a:ext cx="4772045" cy="2883338"/>
            </a:xfrm>
            <a:custGeom>
              <a:avLst/>
              <a:gdLst>
                <a:gd name="T0" fmla="*/ 0 w 3939"/>
                <a:gd name="T1" fmla="*/ 2380 h 2380"/>
                <a:gd name="T2" fmla="*/ 394 w 3939"/>
                <a:gd name="T3" fmla="*/ 2022 h 2380"/>
                <a:gd name="T4" fmla="*/ 788 w 3939"/>
                <a:gd name="T5" fmla="*/ 1771 h 2380"/>
                <a:gd name="T6" fmla="*/ 1182 w 3939"/>
                <a:gd name="T7" fmla="*/ 1484 h 2380"/>
                <a:gd name="T8" fmla="*/ 1576 w 3939"/>
                <a:gd name="T9" fmla="*/ 1196 h 2380"/>
                <a:gd name="T10" fmla="*/ 1969 w 3939"/>
                <a:gd name="T11" fmla="*/ 945 h 2380"/>
                <a:gd name="T12" fmla="*/ 2363 w 3939"/>
                <a:gd name="T13" fmla="*/ 479 h 2380"/>
                <a:gd name="T14" fmla="*/ 2757 w 3939"/>
                <a:gd name="T15" fmla="*/ 156 h 2380"/>
                <a:gd name="T16" fmla="*/ 3151 w 3939"/>
                <a:gd name="T17" fmla="*/ 12 h 2380"/>
                <a:gd name="T18" fmla="*/ 3545 w 3939"/>
                <a:gd name="T19" fmla="*/ 84 h 2380"/>
                <a:gd name="T20" fmla="*/ 3939 w 3939"/>
                <a:gd name="T21" fmla="*/ 224 h 2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9" h="2380">
                  <a:moveTo>
                    <a:pt x="0" y="2380"/>
                  </a:moveTo>
                  <a:cubicBezTo>
                    <a:pt x="66" y="2321"/>
                    <a:pt x="263" y="2124"/>
                    <a:pt x="394" y="2022"/>
                  </a:cubicBezTo>
                  <a:cubicBezTo>
                    <a:pt x="525" y="1920"/>
                    <a:pt x="657" y="1860"/>
                    <a:pt x="788" y="1771"/>
                  </a:cubicBezTo>
                  <a:cubicBezTo>
                    <a:pt x="919" y="1681"/>
                    <a:pt x="1051" y="1579"/>
                    <a:pt x="1182" y="1484"/>
                  </a:cubicBezTo>
                  <a:cubicBezTo>
                    <a:pt x="1313" y="1388"/>
                    <a:pt x="1445" y="1286"/>
                    <a:pt x="1576" y="1196"/>
                  </a:cubicBezTo>
                  <a:cubicBezTo>
                    <a:pt x="1707" y="1107"/>
                    <a:pt x="1838" y="1065"/>
                    <a:pt x="1969" y="945"/>
                  </a:cubicBezTo>
                  <a:cubicBezTo>
                    <a:pt x="2101" y="826"/>
                    <a:pt x="2232" y="610"/>
                    <a:pt x="2363" y="479"/>
                  </a:cubicBezTo>
                  <a:cubicBezTo>
                    <a:pt x="2495" y="347"/>
                    <a:pt x="2626" y="234"/>
                    <a:pt x="2757" y="156"/>
                  </a:cubicBezTo>
                  <a:cubicBezTo>
                    <a:pt x="2889" y="78"/>
                    <a:pt x="3020" y="25"/>
                    <a:pt x="3151" y="12"/>
                  </a:cubicBezTo>
                  <a:cubicBezTo>
                    <a:pt x="3282" y="0"/>
                    <a:pt x="3414" y="49"/>
                    <a:pt x="3545" y="84"/>
                  </a:cubicBezTo>
                  <a:cubicBezTo>
                    <a:pt x="3676" y="120"/>
                    <a:pt x="3807" y="178"/>
                    <a:pt x="3939" y="224"/>
                  </a:cubicBezTo>
                </a:path>
              </a:pathLst>
            </a:custGeom>
            <a:noFill/>
            <a:ln w="28575" cap="rnd">
              <a:solidFill>
                <a:srgbClr val="ED7D3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8" name="Group 7">
            <a:extLst>
              <a:ext uri="{FF2B5EF4-FFF2-40B4-BE49-F238E27FC236}">
                <a16:creationId xmlns:a16="http://schemas.microsoft.com/office/drawing/2014/main" xmlns="" id="{47D35EB5-E5E0-4B92-92F1-861131D77EAD}"/>
              </a:ext>
            </a:extLst>
          </p:cNvPr>
          <p:cNvGrpSpPr/>
          <p:nvPr/>
        </p:nvGrpSpPr>
        <p:grpSpPr>
          <a:xfrm>
            <a:off x="3359711" y="2223034"/>
            <a:ext cx="6781192" cy="3166825"/>
            <a:chOff x="3441416" y="2295042"/>
            <a:chExt cx="6781192" cy="3166825"/>
          </a:xfrm>
        </p:grpSpPr>
        <p:sp>
          <p:nvSpPr>
            <p:cNvPr id="287" name="TextBox 286">
              <a:extLst>
                <a:ext uri="{FF2B5EF4-FFF2-40B4-BE49-F238E27FC236}">
                  <a16:creationId xmlns:a16="http://schemas.microsoft.com/office/drawing/2014/main" xmlns="" id="{6C9C4B92-8662-4A08-8777-32870F725D69}"/>
                </a:ext>
              </a:extLst>
            </p:cNvPr>
            <p:cNvSpPr txBox="1"/>
            <p:nvPr/>
          </p:nvSpPr>
          <p:spPr>
            <a:xfrm>
              <a:off x="9273309" y="2358847"/>
              <a:ext cx="949299" cy="307777"/>
            </a:xfrm>
            <a:prstGeom prst="rect">
              <a:avLst/>
            </a:prstGeom>
            <a:noFill/>
          </p:spPr>
          <p:txBody>
            <a:bodyPr wrap="none" rtlCol="0">
              <a:spAutoFit/>
            </a:bodyPr>
            <a:lstStyle/>
            <a:p>
              <a:r>
                <a:rPr lang="en-GB" sz="1400" dirty="0">
                  <a:solidFill>
                    <a:srgbClr val="00B050"/>
                  </a:solidFill>
                  <a:latin typeface="Verdana" panose="020B0604030504040204" pitchFamily="34" charset="0"/>
                  <a:ea typeface="Verdana" panose="020B0604030504040204" pitchFamily="34" charset="0"/>
                  <a:cs typeface="Verdana" panose="020B0604030504040204" pitchFamily="34" charset="0"/>
                </a:rPr>
                <a:t>2016-17</a:t>
              </a:r>
            </a:p>
          </p:txBody>
        </p:sp>
        <p:sp>
          <p:nvSpPr>
            <p:cNvPr id="131" name="Freeform 85">
              <a:extLst>
                <a:ext uri="{FF2B5EF4-FFF2-40B4-BE49-F238E27FC236}">
                  <a16:creationId xmlns:a16="http://schemas.microsoft.com/office/drawing/2014/main" xmlns="" id="{9DB1BAB9-1B6A-4FEB-942F-A8EE727933B3}"/>
                </a:ext>
              </a:extLst>
            </p:cNvPr>
            <p:cNvSpPr>
              <a:spLocks/>
            </p:cNvSpPr>
            <p:nvPr/>
          </p:nvSpPr>
          <p:spPr bwMode="auto">
            <a:xfrm>
              <a:off x="3441416" y="2295042"/>
              <a:ext cx="5727908" cy="3166825"/>
            </a:xfrm>
            <a:custGeom>
              <a:avLst/>
              <a:gdLst>
                <a:gd name="T0" fmla="*/ 0 w 4728"/>
                <a:gd name="T1" fmla="*/ 2614 h 2614"/>
                <a:gd name="T2" fmla="*/ 394 w 4728"/>
                <a:gd name="T3" fmla="*/ 2398 h 2614"/>
                <a:gd name="T4" fmla="*/ 789 w 4728"/>
                <a:gd name="T5" fmla="*/ 2362 h 2614"/>
                <a:gd name="T6" fmla="*/ 1182 w 4728"/>
                <a:gd name="T7" fmla="*/ 1895 h 2614"/>
                <a:gd name="T8" fmla="*/ 1576 w 4728"/>
                <a:gd name="T9" fmla="*/ 1644 h 2614"/>
                <a:gd name="T10" fmla="*/ 1970 w 4728"/>
                <a:gd name="T11" fmla="*/ 1392 h 2614"/>
                <a:gd name="T12" fmla="*/ 2364 w 4728"/>
                <a:gd name="T13" fmla="*/ 1105 h 2614"/>
                <a:gd name="T14" fmla="*/ 2758 w 4728"/>
                <a:gd name="T15" fmla="*/ 781 h 2614"/>
                <a:gd name="T16" fmla="*/ 3152 w 4728"/>
                <a:gd name="T17" fmla="*/ 386 h 2614"/>
                <a:gd name="T18" fmla="*/ 3546 w 4728"/>
                <a:gd name="T19" fmla="*/ 135 h 2614"/>
                <a:gd name="T20" fmla="*/ 3940 w 4728"/>
                <a:gd name="T21" fmla="*/ 27 h 2614"/>
                <a:gd name="T22" fmla="*/ 4334 w 4728"/>
                <a:gd name="T23" fmla="*/ 27 h 2614"/>
                <a:gd name="T24" fmla="*/ 4728 w 4728"/>
                <a:gd name="T25" fmla="*/ 188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2614">
                  <a:moveTo>
                    <a:pt x="0" y="2614"/>
                  </a:moveTo>
                  <a:cubicBezTo>
                    <a:pt x="132" y="2542"/>
                    <a:pt x="263" y="2440"/>
                    <a:pt x="394" y="2398"/>
                  </a:cubicBezTo>
                  <a:cubicBezTo>
                    <a:pt x="526" y="2357"/>
                    <a:pt x="657" y="2446"/>
                    <a:pt x="789" y="2362"/>
                  </a:cubicBezTo>
                  <a:cubicBezTo>
                    <a:pt x="920" y="2278"/>
                    <a:pt x="1051" y="2015"/>
                    <a:pt x="1182" y="1895"/>
                  </a:cubicBezTo>
                  <a:cubicBezTo>
                    <a:pt x="1314" y="1775"/>
                    <a:pt x="1445" y="1728"/>
                    <a:pt x="1576" y="1644"/>
                  </a:cubicBezTo>
                  <a:cubicBezTo>
                    <a:pt x="1708" y="1560"/>
                    <a:pt x="1839" y="1482"/>
                    <a:pt x="1970" y="1392"/>
                  </a:cubicBezTo>
                  <a:cubicBezTo>
                    <a:pt x="2101" y="1302"/>
                    <a:pt x="2233" y="1206"/>
                    <a:pt x="2364" y="1105"/>
                  </a:cubicBezTo>
                  <a:cubicBezTo>
                    <a:pt x="2495" y="1003"/>
                    <a:pt x="2627" y="901"/>
                    <a:pt x="2758" y="781"/>
                  </a:cubicBezTo>
                  <a:cubicBezTo>
                    <a:pt x="2889" y="662"/>
                    <a:pt x="3021" y="494"/>
                    <a:pt x="3152" y="386"/>
                  </a:cubicBezTo>
                  <a:cubicBezTo>
                    <a:pt x="3283" y="278"/>
                    <a:pt x="3415" y="194"/>
                    <a:pt x="3546" y="135"/>
                  </a:cubicBezTo>
                  <a:cubicBezTo>
                    <a:pt x="3677" y="75"/>
                    <a:pt x="3809" y="45"/>
                    <a:pt x="3940" y="27"/>
                  </a:cubicBezTo>
                  <a:cubicBezTo>
                    <a:pt x="4071" y="9"/>
                    <a:pt x="4202" y="0"/>
                    <a:pt x="4334" y="27"/>
                  </a:cubicBezTo>
                  <a:cubicBezTo>
                    <a:pt x="4465" y="54"/>
                    <a:pt x="4596" y="135"/>
                    <a:pt x="4728" y="188"/>
                  </a:cubicBez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5" name="Group 4">
            <a:extLst>
              <a:ext uri="{FF2B5EF4-FFF2-40B4-BE49-F238E27FC236}">
                <a16:creationId xmlns:a16="http://schemas.microsoft.com/office/drawing/2014/main" xmlns="" id="{08A1F00E-C646-4E5C-BA2A-C0DC59BC73CB}"/>
              </a:ext>
            </a:extLst>
          </p:cNvPr>
          <p:cNvGrpSpPr/>
          <p:nvPr/>
        </p:nvGrpSpPr>
        <p:grpSpPr>
          <a:xfrm>
            <a:off x="3359712" y="4114795"/>
            <a:ext cx="3406031" cy="1154361"/>
            <a:chOff x="3441417" y="4186803"/>
            <a:chExt cx="3406031" cy="1154361"/>
          </a:xfrm>
        </p:grpSpPr>
        <p:sp>
          <p:nvSpPr>
            <p:cNvPr id="285" name="TextBox 284">
              <a:extLst>
                <a:ext uri="{FF2B5EF4-FFF2-40B4-BE49-F238E27FC236}">
                  <a16:creationId xmlns:a16="http://schemas.microsoft.com/office/drawing/2014/main" xmlns="" id="{5BB627AC-6E1F-460B-8A52-A8CDCF4D26C6}"/>
                </a:ext>
              </a:extLst>
            </p:cNvPr>
            <p:cNvSpPr txBox="1"/>
            <p:nvPr/>
          </p:nvSpPr>
          <p:spPr>
            <a:xfrm>
              <a:off x="5806778" y="4186803"/>
              <a:ext cx="1040670" cy="307777"/>
            </a:xfrm>
            <a:prstGeom prst="rect">
              <a:avLst/>
            </a:prstGeom>
            <a:noFill/>
          </p:spPr>
          <p:txBody>
            <a:bodyPr wrap="none" rtlCol="0">
              <a:spAutoFit/>
            </a:bodyPr>
            <a:lstStyle/>
            <a:p>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2017-18</a:t>
              </a:r>
            </a:p>
          </p:txBody>
        </p:sp>
        <p:sp>
          <p:nvSpPr>
            <p:cNvPr id="159" name="Freeform 112">
              <a:extLst>
                <a:ext uri="{FF2B5EF4-FFF2-40B4-BE49-F238E27FC236}">
                  <a16:creationId xmlns:a16="http://schemas.microsoft.com/office/drawing/2014/main" xmlns="" id="{F4D8492B-7106-4D80-B5D5-18338D80E806}"/>
                </a:ext>
              </a:extLst>
            </p:cNvPr>
            <p:cNvSpPr>
              <a:spLocks/>
            </p:cNvSpPr>
            <p:nvPr/>
          </p:nvSpPr>
          <p:spPr bwMode="auto">
            <a:xfrm>
              <a:off x="3441417" y="4363138"/>
              <a:ext cx="2341455" cy="978026"/>
            </a:xfrm>
            <a:custGeom>
              <a:avLst/>
              <a:gdLst>
                <a:gd name="T0" fmla="*/ 0 w 4333"/>
                <a:gd name="T1" fmla="*/ 828 h 828"/>
                <a:gd name="T2" fmla="*/ 395 w 4333"/>
                <a:gd name="T3" fmla="*/ 611 h 828"/>
                <a:gd name="T4" fmla="*/ 789 w 4333"/>
                <a:gd name="T5" fmla="*/ 537 h 828"/>
                <a:gd name="T6" fmla="*/ 1184 w 4333"/>
                <a:gd name="T7" fmla="*/ 286 h 828"/>
                <a:gd name="T8" fmla="*/ 1578 w 4333"/>
                <a:gd name="T9" fmla="*/ 0 h 828"/>
                <a:gd name="T10" fmla="*/ 1972 w 4333"/>
                <a:gd name="T11" fmla="*/ 0 h 828"/>
                <a:gd name="T12" fmla="*/ 2367 w 4333"/>
                <a:gd name="T13" fmla="*/ 0 h 828"/>
                <a:gd name="T14" fmla="*/ 2761 w 4333"/>
                <a:gd name="T15" fmla="*/ 0 h 828"/>
                <a:gd name="T16" fmla="*/ 3156 w 4333"/>
                <a:gd name="T17" fmla="*/ 0 h 828"/>
                <a:gd name="T18" fmla="*/ 3550 w 4333"/>
                <a:gd name="T19" fmla="*/ 0 h 828"/>
                <a:gd name="T20" fmla="*/ 3944 w 4333"/>
                <a:gd name="T21" fmla="*/ 0 h 828"/>
                <a:gd name="T22" fmla="*/ 4333 w 4333"/>
                <a:gd name="T23" fmla="*/ 0 h 828"/>
                <a:gd name="connsiteX0" fmla="*/ 0 w 9102"/>
                <a:gd name="connsiteY0" fmla="*/ 10000 h 10000"/>
                <a:gd name="connsiteX1" fmla="*/ 912 w 9102"/>
                <a:gd name="connsiteY1" fmla="*/ 7379 h 10000"/>
                <a:gd name="connsiteX2" fmla="*/ 1821 w 9102"/>
                <a:gd name="connsiteY2" fmla="*/ 6486 h 10000"/>
                <a:gd name="connsiteX3" fmla="*/ 2733 w 9102"/>
                <a:gd name="connsiteY3" fmla="*/ 3454 h 10000"/>
                <a:gd name="connsiteX4" fmla="*/ 3642 w 9102"/>
                <a:gd name="connsiteY4" fmla="*/ 0 h 10000"/>
                <a:gd name="connsiteX5" fmla="*/ 4551 w 9102"/>
                <a:gd name="connsiteY5" fmla="*/ 0 h 10000"/>
                <a:gd name="connsiteX6" fmla="*/ 5463 w 9102"/>
                <a:gd name="connsiteY6" fmla="*/ 0 h 10000"/>
                <a:gd name="connsiteX7" fmla="*/ 6372 w 9102"/>
                <a:gd name="connsiteY7" fmla="*/ 0 h 10000"/>
                <a:gd name="connsiteX8" fmla="*/ 7284 w 9102"/>
                <a:gd name="connsiteY8" fmla="*/ 0 h 10000"/>
                <a:gd name="connsiteX9" fmla="*/ 8193 w 9102"/>
                <a:gd name="connsiteY9" fmla="*/ 0 h 10000"/>
                <a:gd name="connsiteX10" fmla="*/ 9102 w 9102"/>
                <a:gd name="connsiteY10" fmla="*/ 0 h 10000"/>
                <a:gd name="connsiteX0" fmla="*/ 0 w 9001"/>
                <a:gd name="connsiteY0" fmla="*/ 10000 h 10000"/>
                <a:gd name="connsiteX1" fmla="*/ 1002 w 9001"/>
                <a:gd name="connsiteY1" fmla="*/ 7379 h 10000"/>
                <a:gd name="connsiteX2" fmla="*/ 2001 w 9001"/>
                <a:gd name="connsiteY2" fmla="*/ 6486 h 10000"/>
                <a:gd name="connsiteX3" fmla="*/ 3003 w 9001"/>
                <a:gd name="connsiteY3" fmla="*/ 3454 h 10000"/>
                <a:gd name="connsiteX4" fmla="*/ 4001 w 9001"/>
                <a:gd name="connsiteY4" fmla="*/ 0 h 10000"/>
                <a:gd name="connsiteX5" fmla="*/ 5000 w 9001"/>
                <a:gd name="connsiteY5" fmla="*/ 0 h 10000"/>
                <a:gd name="connsiteX6" fmla="*/ 6002 w 9001"/>
                <a:gd name="connsiteY6" fmla="*/ 0 h 10000"/>
                <a:gd name="connsiteX7" fmla="*/ 7001 w 9001"/>
                <a:gd name="connsiteY7" fmla="*/ 0 h 10000"/>
                <a:gd name="connsiteX8" fmla="*/ 8003 w 9001"/>
                <a:gd name="connsiteY8" fmla="*/ 0 h 10000"/>
                <a:gd name="connsiteX9" fmla="*/ 9001 w 9001"/>
                <a:gd name="connsiteY9" fmla="*/ 0 h 10000"/>
                <a:gd name="connsiteX0" fmla="*/ 0 w 8891"/>
                <a:gd name="connsiteY0" fmla="*/ 10000 h 10000"/>
                <a:gd name="connsiteX1" fmla="*/ 1113 w 8891"/>
                <a:gd name="connsiteY1" fmla="*/ 7379 h 10000"/>
                <a:gd name="connsiteX2" fmla="*/ 2223 w 8891"/>
                <a:gd name="connsiteY2" fmla="*/ 6486 h 10000"/>
                <a:gd name="connsiteX3" fmla="*/ 3336 w 8891"/>
                <a:gd name="connsiteY3" fmla="*/ 3454 h 10000"/>
                <a:gd name="connsiteX4" fmla="*/ 4445 w 8891"/>
                <a:gd name="connsiteY4" fmla="*/ 0 h 10000"/>
                <a:gd name="connsiteX5" fmla="*/ 5555 w 8891"/>
                <a:gd name="connsiteY5" fmla="*/ 0 h 10000"/>
                <a:gd name="connsiteX6" fmla="*/ 6668 w 8891"/>
                <a:gd name="connsiteY6" fmla="*/ 0 h 10000"/>
                <a:gd name="connsiteX7" fmla="*/ 7778 w 8891"/>
                <a:gd name="connsiteY7" fmla="*/ 0 h 10000"/>
                <a:gd name="connsiteX8" fmla="*/ 8891 w 8891"/>
                <a:gd name="connsiteY8" fmla="*/ 0 h 10000"/>
                <a:gd name="connsiteX0" fmla="*/ 0 w 8748"/>
                <a:gd name="connsiteY0" fmla="*/ 10000 h 10000"/>
                <a:gd name="connsiteX1" fmla="*/ 1252 w 8748"/>
                <a:gd name="connsiteY1" fmla="*/ 7379 h 10000"/>
                <a:gd name="connsiteX2" fmla="*/ 2500 w 8748"/>
                <a:gd name="connsiteY2" fmla="*/ 6486 h 10000"/>
                <a:gd name="connsiteX3" fmla="*/ 3752 w 8748"/>
                <a:gd name="connsiteY3" fmla="*/ 3454 h 10000"/>
                <a:gd name="connsiteX4" fmla="*/ 4999 w 8748"/>
                <a:gd name="connsiteY4" fmla="*/ 0 h 10000"/>
                <a:gd name="connsiteX5" fmla="*/ 6248 w 8748"/>
                <a:gd name="connsiteY5" fmla="*/ 0 h 10000"/>
                <a:gd name="connsiteX6" fmla="*/ 7500 w 8748"/>
                <a:gd name="connsiteY6" fmla="*/ 0 h 10000"/>
                <a:gd name="connsiteX7" fmla="*/ 8748 w 8748"/>
                <a:gd name="connsiteY7" fmla="*/ 0 h 10000"/>
                <a:gd name="connsiteX0" fmla="*/ 0 w 8573"/>
                <a:gd name="connsiteY0" fmla="*/ 10000 h 10000"/>
                <a:gd name="connsiteX1" fmla="*/ 1431 w 8573"/>
                <a:gd name="connsiteY1" fmla="*/ 7379 h 10000"/>
                <a:gd name="connsiteX2" fmla="*/ 2858 w 8573"/>
                <a:gd name="connsiteY2" fmla="*/ 6486 h 10000"/>
                <a:gd name="connsiteX3" fmla="*/ 4289 w 8573"/>
                <a:gd name="connsiteY3" fmla="*/ 3454 h 10000"/>
                <a:gd name="connsiteX4" fmla="*/ 5714 w 8573"/>
                <a:gd name="connsiteY4" fmla="*/ 0 h 10000"/>
                <a:gd name="connsiteX5" fmla="*/ 7142 w 8573"/>
                <a:gd name="connsiteY5" fmla="*/ 0 h 10000"/>
                <a:gd name="connsiteX6" fmla="*/ 8573 w 8573"/>
                <a:gd name="connsiteY6" fmla="*/ 0 h 10000"/>
                <a:gd name="connsiteX0" fmla="*/ 0 w 8331"/>
                <a:gd name="connsiteY0" fmla="*/ 10000 h 10000"/>
                <a:gd name="connsiteX1" fmla="*/ 1669 w 8331"/>
                <a:gd name="connsiteY1" fmla="*/ 7379 h 10000"/>
                <a:gd name="connsiteX2" fmla="*/ 3334 w 8331"/>
                <a:gd name="connsiteY2" fmla="*/ 6486 h 10000"/>
                <a:gd name="connsiteX3" fmla="*/ 5003 w 8331"/>
                <a:gd name="connsiteY3" fmla="*/ 3454 h 10000"/>
                <a:gd name="connsiteX4" fmla="*/ 6665 w 8331"/>
                <a:gd name="connsiteY4" fmla="*/ 0 h 10000"/>
                <a:gd name="connsiteX5" fmla="*/ 8331 w 8331"/>
                <a:gd name="connsiteY5" fmla="*/ 0 h 10000"/>
                <a:gd name="connsiteX0" fmla="*/ 0 w 8000"/>
                <a:gd name="connsiteY0" fmla="*/ 10000 h 10000"/>
                <a:gd name="connsiteX1" fmla="*/ 2003 w 8000"/>
                <a:gd name="connsiteY1" fmla="*/ 7379 h 10000"/>
                <a:gd name="connsiteX2" fmla="*/ 4002 w 8000"/>
                <a:gd name="connsiteY2" fmla="*/ 6486 h 10000"/>
                <a:gd name="connsiteX3" fmla="*/ 6005 w 8000"/>
                <a:gd name="connsiteY3" fmla="*/ 3454 h 10000"/>
                <a:gd name="connsiteX4" fmla="*/ 8000 w 8000"/>
                <a:gd name="connsiteY4" fmla="*/ 0 h 10000"/>
                <a:gd name="connsiteX0" fmla="*/ 0 w 10000"/>
                <a:gd name="connsiteY0" fmla="*/ 10000 h 10000"/>
                <a:gd name="connsiteX1" fmla="*/ 2504 w 10000"/>
                <a:gd name="connsiteY1" fmla="*/ 7379 h 10000"/>
                <a:gd name="connsiteX2" fmla="*/ 5003 w 10000"/>
                <a:gd name="connsiteY2" fmla="*/ 6486 h 10000"/>
                <a:gd name="connsiteX3" fmla="*/ 7506 w 10000"/>
                <a:gd name="connsiteY3" fmla="*/ 3454 h 10000"/>
                <a:gd name="connsiteX4" fmla="*/ 9314 w 10000"/>
                <a:gd name="connsiteY4" fmla="*/ 678 h 10000"/>
                <a:gd name="connsiteX5" fmla="*/ 10000 w 10000"/>
                <a:gd name="connsiteY5" fmla="*/ 0 h 10000"/>
                <a:gd name="connsiteX0" fmla="*/ 0 w 12251"/>
                <a:gd name="connsiteY0" fmla="*/ 12337 h 12337"/>
                <a:gd name="connsiteX1" fmla="*/ 2504 w 12251"/>
                <a:gd name="connsiteY1" fmla="*/ 9716 h 12337"/>
                <a:gd name="connsiteX2" fmla="*/ 5003 w 12251"/>
                <a:gd name="connsiteY2" fmla="*/ 8823 h 12337"/>
                <a:gd name="connsiteX3" fmla="*/ 7506 w 12251"/>
                <a:gd name="connsiteY3" fmla="*/ 5791 h 12337"/>
                <a:gd name="connsiteX4" fmla="*/ 9314 w 12251"/>
                <a:gd name="connsiteY4" fmla="*/ 3015 h 12337"/>
                <a:gd name="connsiteX5" fmla="*/ 12251 w 12251"/>
                <a:gd name="connsiteY5" fmla="*/ 0 h 12337"/>
                <a:gd name="connsiteX0" fmla="*/ 0 w 12251"/>
                <a:gd name="connsiteY0" fmla="*/ 12337 h 12337"/>
                <a:gd name="connsiteX1" fmla="*/ 2504 w 12251"/>
                <a:gd name="connsiteY1" fmla="*/ 9716 h 12337"/>
                <a:gd name="connsiteX2" fmla="*/ 5003 w 12251"/>
                <a:gd name="connsiteY2" fmla="*/ 8823 h 12337"/>
                <a:gd name="connsiteX3" fmla="*/ 7506 w 12251"/>
                <a:gd name="connsiteY3" fmla="*/ 5791 h 12337"/>
                <a:gd name="connsiteX4" fmla="*/ 9939 w 12251"/>
                <a:gd name="connsiteY4" fmla="*/ 2261 h 12337"/>
                <a:gd name="connsiteX5" fmla="*/ 12251 w 12251"/>
                <a:gd name="connsiteY5" fmla="*/ 0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1" h="12337">
                  <a:moveTo>
                    <a:pt x="0" y="12337"/>
                  </a:moveTo>
                  <a:lnTo>
                    <a:pt x="2504" y="9716"/>
                  </a:lnTo>
                  <a:lnTo>
                    <a:pt x="5003" y="8823"/>
                  </a:lnTo>
                  <a:lnTo>
                    <a:pt x="7506" y="5791"/>
                  </a:lnTo>
                  <a:lnTo>
                    <a:pt x="9939" y="2261"/>
                  </a:lnTo>
                  <a:lnTo>
                    <a:pt x="12251" y="0"/>
                  </a:lnTo>
                </a:path>
              </a:pathLst>
            </a:custGeom>
            <a:noFill/>
            <a:ln w="5715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grpSp>
      <p:grpSp>
        <p:nvGrpSpPr>
          <p:cNvPr id="4" name="Group 3">
            <a:extLst>
              <a:ext uri="{FF2B5EF4-FFF2-40B4-BE49-F238E27FC236}">
                <a16:creationId xmlns:a16="http://schemas.microsoft.com/office/drawing/2014/main" xmlns="" id="{C480AB6C-A0CA-44E9-ACA2-65F5DAD072BA}"/>
              </a:ext>
            </a:extLst>
          </p:cNvPr>
          <p:cNvGrpSpPr/>
          <p:nvPr/>
        </p:nvGrpSpPr>
        <p:grpSpPr>
          <a:xfrm>
            <a:off x="2622696" y="1052736"/>
            <a:ext cx="520976" cy="4690296"/>
            <a:chOff x="2544787" y="1124744"/>
            <a:chExt cx="520976" cy="4690296"/>
          </a:xfrm>
        </p:grpSpPr>
        <p:sp>
          <p:nvSpPr>
            <p:cNvPr id="317" name="Rectangle 137">
              <a:extLst>
                <a:ext uri="{FF2B5EF4-FFF2-40B4-BE49-F238E27FC236}">
                  <a16:creationId xmlns:a16="http://schemas.microsoft.com/office/drawing/2014/main" xmlns="" id="{C96D465F-5087-4C5D-9FAF-71647F997E37}"/>
                </a:ext>
              </a:extLst>
            </p:cNvPr>
            <p:cNvSpPr>
              <a:spLocks noChangeArrowheads="1"/>
            </p:cNvSpPr>
            <p:nvPr/>
          </p:nvSpPr>
          <p:spPr bwMode="auto">
            <a:xfrm>
              <a:off x="2951949" y="5599596"/>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dirty="0">
                  <a:latin typeface="Verdana" panose="020B0604030504040204" pitchFamily="34" charset="0"/>
                </a:rPr>
                <a:t>0</a:t>
              </a:r>
              <a:endParaRPr lang="en-US" altLang="en-US" sz="1400" dirty="0"/>
            </a:p>
          </p:txBody>
        </p:sp>
        <p:sp>
          <p:nvSpPr>
            <p:cNvPr id="318" name="Rectangle 138">
              <a:extLst>
                <a:ext uri="{FF2B5EF4-FFF2-40B4-BE49-F238E27FC236}">
                  <a16:creationId xmlns:a16="http://schemas.microsoft.com/office/drawing/2014/main" xmlns="" id="{79390932-6D17-4A04-9A39-5606A707B5DD}"/>
                </a:ext>
              </a:extLst>
            </p:cNvPr>
            <p:cNvSpPr>
              <a:spLocks noChangeArrowheads="1"/>
            </p:cNvSpPr>
            <p:nvPr/>
          </p:nvSpPr>
          <p:spPr bwMode="auto">
            <a:xfrm>
              <a:off x="2724323" y="474794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200</a:t>
              </a:r>
              <a:endParaRPr lang="en-US" altLang="en-US" sz="1400"/>
            </a:p>
          </p:txBody>
        </p:sp>
        <p:sp>
          <p:nvSpPr>
            <p:cNvPr id="319" name="Rectangle 139">
              <a:extLst>
                <a:ext uri="{FF2B5EF4-FFF2-40B4-BE49-F238E27FC236}">
                  <a16:creationId xmlns:a16="http://schemas.microsoft.com/office/drawing/2014/main" xmlns="" id="{B27E479D-ACA2-43EE-AFF9-6464F94A057D}"/>
                </a:ext>
              </a:extLst>
            </p:cNvPr>
            <p:cNvSpPr>
              <a:spLocks noChangeArrowheads="1"/>
            </p:cNvSpPr>
            <p:nvPr/>
          </p:nvSpPr>
          <p:spPr bwMode="auto">
            <a:xfrm>
              <a:off x="2724323" y="389629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400</a:t>
              </a:r>
              <a:endParaRPr lang="en-US" altLang="en-US" sz="1400"/>
            </a:p>
          </p:txBody>
        </p:sp>
        <p:sp>
          <p:nvSpPr>
            <p:cNvPr id="320" name="Rectangle 140">
              <a:extLst>
                <a:ext uri="{FF2B5EF4-FFF2-40B4-BE49-F238E27FC236}">
                  <a16:creationId xmlns:a16="http://schemas.microsoft.com/office/drawing/2014/main" xmlns="" id="{C6CC4748-DD73-40B9-A375-B544EA8A92B6}"/>
                </a:ext>
              </a:extLst>
            </p:cNvPr>
            <p:cNvSpPr>
              <a:spLocks noChangeArrowheads="1"/>
            </p:cNvSpPr>
            <p:nvPr/>
          </p:nvSpPr>
          <p:spPr bwMode="auto">
            <a:xfrm>
              <a:off x="2724323" y="304464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600</a:t>
              </a:r>
              <a:endParaRPr lang="en-US" altLang="en-US" sz="1400"/>
            </a:p>
          </p:txBody>
        </p:sp>
        <p:sp>
          <p:nvSpPr>
            <p:cNvPr id="321" name="Rectangle 141">
              <a:extLst>
                <a:ext uri="{FF2B5EF4-FFF2-40B4-BE49-F238E27FC236}">
                  <a16:creationId xmlns:a16="http://schemas.microsoft.com/office/drawing/2014/main" xmlns="" id="{A37570CC-B675-45AC-A5F2-E403AF7F5824}"/>
                </a:ext>
              </a:extLst>
            </p:cNvPr>
            <p:cNvSpPr>
              <a:spLocks noChangeArrowheads="1"/>
            </p:cNvSpPr>
            <p:nvPr/>
          </p:nvSpPr>
          <p:spPr bwMode="auto">
            <a:xfrm>
              <a:off x="2724323" y="219299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a:latin typeface="Verdana" panose="020B0604030504040204" pitchFamily="34" charset="0"/>
                </a:rPr>
                <a:t>800</a:t>
              </a:r>
              <a:endParaRPr lang="en-US" altLang="en-US" sz="1400"/>
            </a:p>
          </p:txBody>
        </p:sp>
        <p:sp>
          <p:nvSpPr>
            <p:cNvPr id="323" name="Rectangle 144">
              <a:extLst>
                <a:ext uri="{FF2B5EF4-FFF2-40B4-BE49-F238E27FC236}">
                  <a16:creationId xmlns:a16="http://schemas.microsoft.com/office/drawing/2014/main" xmlns="" id="{09C44DD9-3753-4602-9A89-0DBEC3DA1B9F}"/>
                </a:ext>
              </a:extLst>
            </p:cNvPr>
            <p:cNvSpPr>
              <a:spLocks noChangeArrowheads="1"/>
            </p:cNvSpPr>
            <p:nvPr/>
          </p:nvSpPr>
          <p:spPr bwMode="auto">
            <a:xfrm>
              <a:off x="2544787" y="1341348"/>
              <a:ext cx="520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r>
                <a:rPr lang="en-US" altLang="en-US" sz="1400" dirty="0">
                  <a:latin typeface="Verdana" panose="020B0604030504040204" pitchFamily="34" charset="0"/>
                </a:rPr>
                <a:t>1,000</a:t>
              </a:r>
              <a:endParaRPr lang="en-US" altLang="en-US" sz="1400" dirty="0"/>
            </a:p>
          </p:txBody>
        </p:sp>
        <p:sp>
          <p:nvSpPr>
            <p:cNvPr id="171" name="Rectangle 147">
              <a:extLst>
                <a:ext uri="{FF2B5EF4-FFF2-40B4-BE49-F238E27FC236}">
                  <a16:creationId xmlns:a16="http://schemas.microsoft.com/office/drawing/2014/main" xmlns="" id="{1842F051-6E79-412B-990B-3D9D0EB8C84F}"/>
                </a:ext>
              </a:extLst>
            </p:cNvPr>
            <p:cNvSpPr>
              <a:spLocks noChangeArrowheads="1"/>
            </p:cNvSpPr>
            <p:nvPr/>
          </p:nvSpPr>
          <p:spPr bwMode="auto">
            <a:xfrm>
              <a:off x="2658096" y="1124744"/>
              <a:ext cx="65" cy="16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7779"/>
              <a:endParaRPr lang="en-US" altLang="en-US" sz="1062" dirty="0"/>
            </a:p>
          </p:txBody>
        </p:sp>
      </p:grpSp>
      <p:grpSp>
        <p:nvGrpSpPr>
          <p:cNvPr id="9" name="Group 8">
            <a:extLst>
              <a:ext uri="{FF2B5EF4-FFF2-40B4-BE49-F238E27FC236}">
                <a16:creationId xmlns:a16="http://schemas.microsoft.com/office/drawing/2014/main" xmlns="" id="{24978FAF-D9AA-4A03-B94B-053DE8BBC653}"/>
              </a:ext>
            </a:extLst>
          </p:cNvPr>
          <p:cNvGrpSpPr/>
          <p:nvPr/>
        </p:nvGrpSpPr>
        <p:grpSpPr>
          <a:xfrm>
            <a:off x="3359711" y="1274311"/>
            <a:ext cx="5727908" cy="4205197"/>
            <a:chOff x="3441416" y="1346319"/>
            <a:chExt cx="5727908" cy="4205197"/>
          </a:xfrm>
        </p:grpSpPr>
        <p:sp>
          <p:nvSpPr>
            <p:cNvPr id="104" name="Freeform 58">
              <a:extLst>
                <a:ext uri="{FF2B5EF4-FFF2-40B4-BE49-F238E27FC236}">
                  <a16:creationId xmlns:a16="http://schemas.microsoft.com/office/drawing/2014/main" xmlns="" id="{E8C5EE97-D42F-49B0-9DBA-DA83E38BDE00}"/>
                </a:ext>
              </a:extLst>
            </p:cNvPr>
            <p:cNvSpPr>
              <a:spLocks/>
            </p:cNvSpPr>
            <p:nvPr/>
          </p:nvSpPr>
          <p:spPr bwMode="auto">
            <a:xfrm>
              <a:off x="3441416" y="1707469"/>
              <a:ext cx="5727908" cy="3844047"/>
            </a:xfrm>
            <a:custGeom>
              <a:avLst/>
              <a:gdLst>
                <a:gd name="T0" fmla="*/ 0 w 4728"/>
                <a:gd name="T1" fmla="*/ 3173 h 3173"/>
                <a:gd name="T2" fmla="*/ 394 w 4728"/>
                <a:gd name="T3" fmla="*/ 2741 h 3173"/>
                <a:gd name="T4" fmla="*/ 789 w 4728"/>
                <a:gd name="T5" fmla="*/ 2633 h 3173"/>
                <a:gd name="T6" fmla="*/ 1182 w 4728"/>
                <a:gd name="T7" fmla="*/ 2237 h 3173"/>
                <a:gd name="T8" fmla="*/ 1576 w 4728"/>
                <a:gd name="T9" fmla="*/ 1949 h 3173"/>
                <a:gd name="T10" fmla="*/ 1970 w 4728"/>
                <a:gd name="T11" fmla="*/ 1589 h 3173"/>
                <a:gd name="T12" fmla="*/ 2364 w 4728"/>
                <a:gd name="T13" fmla="*/ 1194 h 3173"/>
                <a:gd name="T14" fmla="*/ 2758 w 4728"/>
                <a:gd name="T15" fmla="*/ 798 h 3173"/>
                <a:gd name="T16" fmla="*/ 3152 w 4728"/>
                <a:gd name="T17" fmla="*/ 438 h 3173"/>
                <a:gd name="T18" fmla="*/ 3546 w 4728"/>
                <a:gd name="T19" fmla="*/ 150 h 3173"/>
                <a:gd name="T20" fmla="*/ 3940 w 4728"/>
                <a:gd name="T21" fmla="*/ 6 h 3173"/>
                <a:gd name="T22" fmla="*/ 4334 w 4728"/>
                <a:gd name="T23" fmla="*/ 186 h 3173"/>
                <a:gd name="T24" fmla="*/ 4728 w 4728"/>
                <a:gd name="T25" fmla="*/ 211 h 3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3173">
                  <a:moveTo>
                    <a:pt x="0" y="3173"/>
                  </a:moveTo>
                  <a:cubicBezTo>
                    <a:pt x="132" y="3029"/>
                    <a:pt x="263" y="2831"/>
                    <a:pt x="394" y="2741"/>
                  </a:cubicBezTo>
                  <a:cubicBezTo>
                    <a:pt x="526" y="2651"/>
                    <a:pt x="657" y="2717"/>
                    <a:pt x="789" y="2633"/>
                  </a:cubicBezTo>
                  <a:cubicBezTo>
                    <a:pt x="920" y="2549"/>
                    <a:pt x="1051" y="2351"/>
                    <a:pt x="1182" y="2237"/>
                  </a:cubicBezTo>
                  <a:cubicBezTo>
                    <a:pt x="1314" y="2123"/>
                    <a:pt x="1445" y="2058"/>
                    <a:pt x="1576" y="1949"/>
                  </a:cubicBezTo>
                  <a:cubicBezTo>
                    <a:pt x="1708" y="1841"/>
                    <a:pt x="1839" y="1715"/>
                    <a:pt x="1970" y="1589"/>
                  </a:cubicBezTo>
                  <a:cubicBezTo>
                    <a:pt x="2101" y="1464"/>
                    <a:pt x="2233" y="1325"/>
                    <a:pt x="2364" y="1194"/>
                  </a:cubicBezTo>
                  <a:cubicBezTo>
                    <a:pt x="2495" y="1062"/>
                    <a:pt x="2627" y="923"/>
                    <a:pt x="2758" y="798"/>
                  </a:cubicBezTo>
                  <a:cubicBezTo>
                    <a:pt x="2889" y="672"/>
                    <a:pt x="3021" y="546"/>
                    <a:pt x="3152" y="438"/>
                  </a:cubicBezTo>
                  <a:cubicBezTo>
                    <a:pt x="3283" y="330"/>
                    <a:pt x="3415" y="222"/>
                    <a:pt x="3546" y="150"/>
                  </a:cubicBezTo>
                  <a:cubicBezTo>
                    <a:pt x="3677" y="78"/>
                    <a:pt x="3809" y="0"/>
                    <a:pt x="3940" y="6"/>
                  </a:cubicBezTo>
                  <a:cubicBezTo>
                    <a:pt x="4071" y="12"/>
                    <a:pt x="4202" y="151"/>
                    <a:pt x="4334" y="186"/>
                  </a:cubicBezTo>
                  <a:cubicBezTo>
                    <a:pt x="4465" y="220"/>
                    <a:pt x="4596" y="203"/>
                    <a:pt x="4728" y="211"/>
                  </a:cubicBezTo>
                </a:path>
              </a:pathLst>
            </a:custGeom>
            <a:noFill/>
            <a:ln w="3810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179" name="TextBox 178">
              <a:extLst>
                <a:ext uri="{FF2B5EF4-FFF2-40B4-BE49-F238E27FC236}">
                  <a16:creationId xmlns:a16="http://schemas.microsoft.com/office/drawing/2014/main" xmlns="" id="{58C56554-B4B9-4A37-A0BF-5A1592F53F73}"/>
                </a:ext>
              </a:extLst>
            </p:cNvPr>
            <p:cNvSpPr txBox="1"/>
            <p:nvPr/>
          </p:nvSpPr>
          <p:spPr>
            <a:xfrm>
              <a:off x="7156934" y="1346319"/>
              <a:ext cx="1040670" cy="307777"/>
            </a:xfrm>
            <a:prstGeom prst="rect">
              <a:avLst/>
            </a:prstGeom>
            <a:noFill/>
          </p:spPr>
          <p:txBody>
            <a:bodyPr wrap="none" rtlCol="0">
              <a:spAutoFit/>
            </a:bodyPr>
            <a:lstStyle/>
            <a:p>
              <a:r>
                <a:rPr lang="en-GB" sz="1400" b="1" dirty="0">
                  <a:solidFill>
                    <a:srgbClr val="FFC000"/>
                  </a:solidFill>
                  <a:latin typeface="Verdana" panose="020B0604030504040204" pitchFamily="34" charset="0"/>
                  <a:ea typeface="Verdana" panose="020B0604030504040204" pitchFamily="34" charset="0"/>
                  <a:cs typeface="Verdana" panose="020B0604030504040204" pitchFamily="34" charset="0"/>
                </a:rPr>
                <a:t>2015-16</a:t>
              </a:r>
            </a:p>
          </p:txBody>
        </p:sp>
      </p:grpSp>
      <p:sp>
        <p:nvSpPr>
          <p:cNvPr id="60" name="Rectangle 59">
            <a:extLst>
              <a:ext uri="{FF2B5EF4-FFF2-40B4-BE49-F238E27FC236}">
                <a16:creationId xmlns:a16="http://schemas.microsoft.com/office/drawing/2014/main" xmlns="" id="{77472909-CD0C-465D-9DFB-39AF14228BBC}"/>
              </a:ext>
            </a:extLst>
          </p:cNvPr>
          <p:cNvSpPr/>
          <p:nvPr/>
        </p:nvSpPr>
        <p:spPr bwMode="auto">
          <a:xfrm>
            <a:off x="8607568" y="1218399"/>
            <a:ext cx="449848" cy="4395693"/>
          </a:xfrm>
          <a:prstGeom prst="rect">
            <a:avLst/>
          </a:prstGeom>
          <a:solidFill>
            <a:srgbClr val="FFFF00">
              <a:alpha val="18824"/>
            </a:srgbClr>
          </a:solidFill>
          <a:ln w="19050" cap="flat" cmpd="sng" algn="ctr">
            <a:solidFill>
              <a:srgbClr val="FFC00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6" name="Rectangle 55">
            <a:extLst>
              <a:ext uri="{FF2B5EF4-FFF2-40B4-BE49-F238E27FC236}">
                <a16:creationId xmlns:a16="http://schemas.microsoft.com/office/drawing/2014/main" xmlns="" id="{D919F648-6C4B-4101-919D-12C51C090D58}"/>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https://www.ucas.com/corporate/data-and-analysis/ucas-teacher-training-releases</a:t>
            </a:r>
          </a:p>
        </p:txBody>
      </p:sp>
      <p:grpSp>
        <p:nvGrpSpPr>
          <p:cNvPr id="77" name="Group 76">
            <a:extLst>
              <a:ext uri="{FF2B5EF4-FFF2-40B4-BE49-F238E27FC236}">
                <a16:creationId xmlns:a16="http://schemas.microsoft.com/office/drawing/2014/main" xmlns="" id="{AEE68DC5-F6D1-4FE1-89D6-689E1A4EDFA1}"/>
              </a:ext>
            </a:extLst>
          </p:cNvPr>
          <p:cNvGrpSpPr/>
          <p:nvPr/>
        </p:nvGrpSpPr>
        <p:grpSpPr>
          <a:xfrm>
            <a:off x="5519936" y="1412776"/>
            <a:ext cx="5430631" cy="2674548"/>
            <a:chOff x="5519936" y="1268760"/>
            <a:chExt cx="5430631" cy="2674548"/>
          </a:xfrm>
        </p:grpSpPr>
        <p:sp>
          <p:nvSpPr>
            <p:cNvPr id="78" name="Speech Bubble: Rectangle 77">
              <a:extLst>
                <a:ext uri="{FF2B5EF4-FFF2-40B4-BE49-F238E27FC236}">
                  <a16:creationId xmlns:a16="http://schemas.microsoft.com/office/drawing/2014/main" xmlns="" id="{E6C4991C-4ECD-4679-AC1E-5182F613A33A}"/>
                </a:ext>
              </a:extLst>
            </p:cNvPr>
            <p:cNvSpPr/>
            <p:nvPr/>
          </p:nvSpPr>
          <p:spPr bwMode="auto">
            <a:xfrm>
              <a:off x="5519936" y="1268760"/>
              <a:ext cx="5430631" cy="2674548"/>
            </a:xfrm>
            <a:prstGeom prst="wedgeRectCallout">
              <a:avLst>
                <a:gd name="adj1" fmla="val -45524"/>
                <a:gd name="adj2" fmla="val 60713"/>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Verdana" pitchFamily="34" charset="0"/>
                <a:cs typeface="Arial" charset="0"/>
              </a:endParaRPr>
            </a:p>
          </p:txBody>
        </p:sp>
        <p:sp>
          <p:nvSpPr>
            <p:cNvPr id="79" name="Rectangle 9">
              <a:extLst>
                <a:ext uri="{FF2B5EF4-FFF2-40B4-BE49-F238E27FC236}">
                  <a16:creationId xmlns:a16="http://schemas.microsoft.com/office/drawing/2014/main" xmlns="" id="{853CFD32-CDDC-4501-A877-62009C0A397A}"/>
                </a:ext>
              </a:extLst>
            </p:cNvPr>
            <p:cNvSpPr>
              <a:spLocks noChangeArrowheads="1"/>
            </p:cNvSpPr>
            <p:nvPr/>
          </p:nvSpPr>
          <p:spPr bwMode="auto">
            <a:xfrm>
              <a:off x="5776072" y="2708920"/>
              <a:ext cx="4891774" cy="450000"/>
            </a:xfrm>
            <a:prstGeom prst="rect">
              <a:avLst/>
            </a:prstGeom>
            <a:solidFill>
              <a:srgbClr val="00B050">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80" name="Rectangle 21">
              <a:extLst>
                <a:ext uri="{FF2B5EF4-FFF2-40B4-BE49-F238E27FC236}">
                  <a16:creationId xmlns:a16="http://schemas.microsoft.com/office/drawing/2014/main" xmlns="" id="{7610AEB3-A032-45AF-9A86-CF42440CDC56}"/>
                </a:ext>
              </a:extLst>
            </p:cNvPr>
            <p:cNvSpPr>
              <a:spLocks noChangeArrowheads="1"/>
            </p:cNvSpPr>
            <p:nvPr/>
          </p:nvSpPr>
          <p:spPr bwMode="auto">
            <a:xfrm>
              <a:off x="5776072" y="3212976"/>
              <a:ext cx="4891774" cy="451418"/>
            </a:xfrm>
            <a:prstGeom prst="rect">
              <a:avLst/>
            </a:prstGeom>
            <a:solidFill>
              <a:srgbClr val="4472C4">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82" name="Rectangle 9">
              <a:extLst>
                <a:ext uri="{FF2B5EF4-FFF2-40B4-BE49-F238E27FC236}">
                  <a16:creationId xmlns:a16="http://schemas.microsoft.com/office/drawing/2014/main" xmlns="" id="{1EDE90A0-945E-4C4E-8704-C1A882098534}"/>
                </a:ext>
              </a:extLst>
            </p:cNvPr>
            <p:cNvSpPr>
              <a:spLocks noChangeArrowheads="1"/>
            </p:cNvSpPr>
            <p:nvPr/>
          </p:nvSpPr>
          <p:spPr bwMode="auto">
            <a:xfrm>
              <a:off x="5776072" y="2204864"/>
              <a:ext cx="4891774" cy="450000"/>
            </a:xfrm>
            <a:prstGeom prst="rect">
              <a:avLst/>
            </a:prstGeom>
            <a:solidFill>
              <a:srgbClr val="FFCC33">
                <a:alpha val="4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83" name="Rectangle 5">
              <a:extLst>
                <a:ext uri="{FF2B5EF4-FFF2-40B4-BE49-F238E27FC236}">
                  <a16:creationId xmlns:a16="http://schemas.microsoft.com/office/drawing/2014/main" xmlns="" id="{BD7C2127-C274-4E5D-B05B-294E14AF8ACA}"/>
                </a:ext>
              </a:extLst>
            </p:cNvPr>
            <p:cNvSpPr>
              <a:spLocks noChangeArrowheads="1"/>
            </p:cNvSpPr>
            <p:nvPr/>
          </p:nvSpPr>
          <p:spPr bwMode="auto">
            <a:xfrm>
              <a:off x="5773193" y="1412776"/>
              <a:ext cx="4885613" cy="755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b="1">
                <a:solidFill>
                  <a:schemeClr val="accent6">
                    <a:lumMod val="60000"/>
                    <a:lumOff val="40000"/>
                  </a:schemeClr>
                </a:solidFill>
              </a:endParaRPr>
            </a:p>
          </p:txBody>
        </p:sp>
        <p:sp>
          <p:nvSpPr>
            <p:cNvPr id="84" name="Rectangle 55">
              <a:extLst>
                <a:ext uri="{FF2B5EF4-FFF2-40B4-BE49-F238E27FC236}">
                  <a16:creationId xmlns:a16="http://schemas.microsoft.com/office/drawing/2014/main" xmlns="" id="{8AE3DCCE-4833-4D4B-9941-112989F777F9}"/>
                </a:ext>
              </a:extLst>
            </p:cNvPr>
            <p:cNvSpPr>
              <a:spLocks noChangeArrowheads="1"/>
            </p:cNvSpPr>
            <p:nvPr/>
          </p:nvSpPr>
          <p:spPr bwMode="auto">
            <a:xfrm>
              <a:off x="6078492" y="1707739"/>
              <a:ext cx="13165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Day 180 </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85" name="Rectangle 59">
              <a:extLst>
                <a:ext uri="{FF2B5EF4-FFF2-40B4-BE49-F238E27FC236}">
                  <a16:creationId xmlns:a16="http://schemas.microsoft.com/office/drawing/2014/main" xmlns="" id="{FD67A201-E5B7-4244-841A-6801211C50D6}"/>
                </a:ext>
              </a:extLst>
            </p:cNvPr>
            <p:cNvSpPr>
              <a:spLocks noChangeArrowheads="1"/>
            </p:cNvSpPr>
            <p:nvPr/>
          </p:nvSpPr>
          <p:spPr bwMode="auto">
            <a:xfrm>
              <a:off x="6116048" y="3284797"/>
              <a:ext cx="183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Verdana" panose="020B0604030504040204" pitchFamily="34" charset="0"/>
                </a:rPr>
                <a:t>23</a:t>
              </a:r>
              <a:r>
                <a:rPr lang="en-US" altLang="en-US" sz="2000" baseline="30000" dirty="0">
                  <a:solidFill>
                    <a:srgbClr val="000000"/>
                  </a:solidFill>
                  <a:latin typeface="Verdana" panose="020B0604030504040204" pitchFamily="34" charset="0"/>
                </a:rPr>
                <a:t>rd</a:t>
              </a:r>
              <a:r>
                <a:rPr kumimoji="0" lang="en-US" altLang="en-US" sz="2000" b="0" i="0" u="none" strike="noStrike" cap="none" normalizeH="0" baseline="0" dirty="0">
                  <a:ln>
                    <a:noFill/>
                  </a:ln>
                  <a:solidFill>
                    <a:srgbClr val="000000"/>
                  </a:solidFill>
                  <a:effectLst/>
                  <a:latin typeface="Verdana" panose="020B0604030504040204" pitchFamily="34" charset="0"/>
                </a:rPr>
                <a:t>April 18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6" name="Rectangle 63">
              <a:extLst>
                <a:ext uri="{FF2B5EF4-FFF2-40B4-BE49-F238E27FC236}">
                  <a16:creationId xmlns:a16="http://schemas.microsoft.com/office/drawing/2014/main" xmlns="" id="{B334185E-AB91-47F2-8551-6864EE4FFEEC}"/>
                </a:ext>
              </a:extLst>
            </p:cNvPr>
            <p:cNvSpPr>
              <a:spLocks noChangeArrowheads="1"/>
            </p:cNvSpPr>
            <p:nvPr/>
          </p:nvSpPr>
          <p:spPr bwMode="auto">
            <a:xfrm>
              <a:off x="6103986" y="2780032"/>
              <a:ext cx="1862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dirty="0">
                  <a:solidFill>
                    <a:srgbClr val="000000"/>
                  </a:solidFill>
                  <a:latin typeface="Verdana" panose="020B0604030504040204" pitchFamily="34" charset="0"/>
                </a:rPr>
                <a:t>16</a:t>
              </a:r>
              <a:r>
                <a:rPr lang="en-US" altLang="en-US" sz="2000" baseline="30000" dirty="0">
                  <a:solidFill>
                    <a:srgbClr val="000000"/>
                  </a:solidFill>
                  <a:latin typeface="Verdana" panose="020B0604030504040204" pitchFamily="34" charset="0"/>
                </a:rPr>
                <a:t>th</a:t>
              </a:r>
              <a:r>
                <a:rPr lang="en-US" altLang="en-US" sz="2000" dirty="0">
                  <a:solidFill>
                    <a:srgbClr val="000000"/>
                  </a:solidFill>
                  <a:latin typeface="Verdana" panose="020B0604030504040204" pitchFamily="34" charset="0"/>
                </a:rPr>
                <a:t> April 17</a:t>
              </a:r>
              <a:endParaRPr lang="en-US" altLang="en-US" sz="2000" dirty="0"/>
            </a:p>
          </p:txBody>
        </p:sp>
        <p:sp>
          <p:nvSpPr>
            <p:cNvPr id="87" name="Rectangle 59">
              <a:extLst>
                <a:ext uri="{FF2B5EF4-FFF2-40B4-BE49-F238E27FC236}">
                  <a16:creationId xmlns:a16="http://schemas.microsoft.com/office/drawing/2014/main" xmlns="" id="{C5507B4A-D5A0-49CC-B60F-5E1018983866}"/>
                </a:ext>
              </a:extLst>
            </p:cNvPr>
            <p:cNvSpPr>
              <a:spLocks noChangeArrowheads="1"/>
            </p:cNvSpPr>
            <p:nvPr/>
          </p:nvSpPr>
          <p:spPr bwMode="auto">
            <a:xfrm>
              <a:off x="8144361" y="1679462"/>
              <a:ext cx="900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Placed</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88" name="Rectangle 63">
              <a:extLst>
                <a:ext uri="{FF2B5EF4-FFF2-40B4-BE49-F238E27FC236}">
                  <a16:creationId xmlns:a16="http://schemas.microsoft.com/office/drawing/2014/main" xmlns="" id="{4C78ED31-A2C6-46D9-9ADB-A1411529B068}"/>
                </a:ext>
              </a:extLst>
            </p:cNvPr>
            <p:cNvSpPr>
              <a:spLocks noChangeArrowheads="1"/>
            </p:cNvSpPr>
            <p:nvPr/>
          </p:nvSpPr>
          <p:spPr bwMode="auto">
            <a:xfrm>
              <a:off x="8108295" y="278003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000" b="1" dirty="0">
                  <a:solidFill>
                    <a:srgbClr val="FF0000"/>
                  </a:solidFill>
                  <a:latin typeface="Verdana" panose="020B0604030504040204" pitchFamily="34" charset="0"/>
                </a:rPr>
                <a:t>1</a:t>
              </a:r>
              <a:r>
                <a:rPr kumimoji="0" lang="en-US" altLang="en-US" sz="2000" b="1" i="0" u="none" strike="noStrike" cap="none" normalizeH="0" baseline="0" dirty="0">
                  <a:ln>
                    <a:noFill/>
                  </a:ln>
                  <a:solidFill>
                    <a:srgbClr val="FF0000"/>
                  </a:solidFill>
                  <a:effectLst/>
                  <a:latin typeface="Verdana" panose="020B0604030504040204" pitchFamily="34" charset="0"/>
                </a:rPr>
                <a:t>5</a:t>
              </a:r>
              <a:endParaRPr kumimoji="0" lang="en-US" altLang="en-US" sz="1500" b="1" i="0" u="none" strike="noStrike" cap="none" normalizeH="0" baseline="0" dirty="0">
                <a:ln>
                  <a:noFill/>
                </a:ln>
                <a:effectLst/>
              </a:endParaRPr>
            </a:p>
          </p:txBody>
        </p:sp>
        <p:sp>
          <p:nvSpPr>
            <p:cNvPr id="89" name="Rectangle 59">
              <a:extLst>
                <a:ext uri="{FF2B5EF4-FFF2-40B4-BE49-F238E27FC236}">
                  <a16:creationId xmlns:a16="http://schemas.microsoft.com/office/drawing/2014/main" xmlns="" id="{A90429A9-390B-4E1E-951B-3F7FB26AA303}"/>
                </a:ext>
              </a:extLst>
            </p:cNvPr>
            <p:cNvSpPr>
              <a:spLocks noChangeArrowheads="1"/>
            </p:cNvSpPr>
            <p:nvPr/>
          </p:nvSpPr>
          <p:spPr bwMode="auto">
            <a:xfrm>
              <a:off x="9404439" y="1531985"/>
              <a:ext cx="1062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25000" dirty="0">
                  <a:ln>
                    <a:noFill/>
                  </a:ln>
                  <a:solidFill>
                    <a:schemeClr val="accent6">
                      <a:lumMod val="60000"/>
                      <a:lumOff val="40000"/>
                    </a:schemeClr>
                  </a:solidFill>
                  <a:effectLst/>
                  <a:latin typeface="Verdana" panose="020B0604030504040204" pitchFamily="34" charset="0"/>
                </a:rPr>
                <a:t>Conditional</a:t>
              </a:r>
              <a:r>
                <a:rPr kumimoji="0" lang="en-US" altLang="en-US" sz="1800" b="1" i="0" u="none" strike="noStrike" cap="none" normalizeH="0" baseline="0" dirty="0">
                  <a:ln>
                    <a:noFill/>
                  </a:ln>
                  <a:solidFill>
                    <a:schemeClr val="accent6">
                      <a:lumMod val="60000"/>
                      <a:lumOff val="40000"/>
                    </a:schemeClr>
                  </a:solidFill>
                  <a:effectLst/>
                  <a:latin typeface="Verdana" panose="020B0604030504040204" pitchFamily="34" charset="0"/>
                </a:rPr>
                <a:t> Firm</a:t>
              </a:r>
              <a:endParaRPr kumimoji="0" lang="en-US" altLang="en-US" sz="1800" b="1" i="0" u="none" strike="noStrike" cap="none" normalizeH="0" baseline="0" dirty="0">
                <a:ln>
                  <a:noFill/>
                </a:ln>
                <a:solidFill>
                  <a:schemeClr val="accent6">
                    <a:lumMod val="60000"/>
                    <a:lumOff val="40000"/>
                  </a:schemeClr>
                </a:solidFill>
                <a:effectLst/>
              </a:endParaRPr>
            </a:p>
          </p:txBody>
        </p:sp>
        <p:sp>
          <p:nvSpPr>
            <p:cNvPr id="90" name="Rectangle 63">
              <a:extLst>
                <a:ext uri="{FF2B5EF4-FFF2-40B4-BE49-F238E27FC236}">
                  <a16:creationId xmlns:a16="http://schemas.microsoft.com/office/drawing/2014/main" xmlns="" id="{1ACD3D04-8214-4DF3-928E-3E454E2F7000}"/>
                </a:ext>
              </a:extLst>
            </p:cNvPr>
            <p:cNvSpPr>
              <a:spLocks noChangeArrowheads="1"/>
            </p:cNvSpPr>
            <p:nvPr/>
          </p:nvSpPr>
          <p:spPr bwMode="auto">
            <a:xfrm>
              <a:off x="8108295" y="3284797"/>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10</a:t>
              </a:r>
              <a:endParaRPr kumimoji="0" lang="en-US" altLang="en-US" sz="1500" b="1" i="0" u="none" strike="noStrike" cap="none" normalizeH="0" baseline="0" dirty="0">
                <a:ln>
                  <a:noFill/>
                </a:ln>
                <a:effectLst/>
              </a:endParaRPr>
            </a:p>
          </p:txBody>
        </p:sp>
        <p:cxnSp>
          <p:nvCxnSpPr>
            <p:cNvPr id="91" name="Straight Connector 90">
              <a:extLst>
                <a:ext uri="{FF2B5EF4-FFF2-40B4-BE49-F238E27FC236}">
                  <a16:creationId xmlns:a16="http://schemas.microsoft.com/office/drawing/2014/main" xmlns="" id="{CA1D5C0F-6522-4153-B2FB-9D80218A0CB0}"/>
                </a:ext>
              </a:extLst>
            </p:cNvPr>
            <p:cNvCxnSpPr>
              <a:cxnSpLocks/>
            </p:cNvCxnSpPr>
            <p:nvPr/>
          </p:nvCxnSpPr>
          <p:spPr bwMode="auto">
            <a:xfrm>
              <a:off x="5773194" y="2132856"/>
              <a:ext cx="486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C77F7ACF-FEEF-4076-A8F1-0C23DF3F0A8B}"/>
                </a:ext>
              </a:extLst>
            </p:cNvPr>
            <p:cNvCxnSpPr>
              <a:cxnSpLocks/>
            </p:cNvCxnSpPr>
            <p:nvPr/>
          </p:nvCxnSpPr>
          <p:spPr bwMode="auto">
            <a:xfrm>
              <a:off x="5788407" y="1556792"/>
              <a:ext cx="486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3" name="Rectangle 63">
              <a:extLst>
                <a:ext uri="{FF2B5EF4-FFF2-40B4-BE49-F238E27FC236}">
                  <a16:creationId xmlns:a16="http://schemas.microsoft.com/office/drawing/2014/main" xmlns="" id="{582AC654-8ED3-42B3-B753-6108C6C80F10}"/>
                </a:ext>
              </a:extLst>
            </p:cNvPr>
            <p:cNvSpPr>
              <a:spLocks noChangeArrowheads="1"/>
            </p:cNvSpPr>
            <p:nvPr/>
          </p:nvSpPr>
          <p:spPr bwMode="auto">
            <a:xfrm>
              <a:off x="6096000" y="2276872"/>
              <a:ext cx="1862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dirty="0">
                  <a:solidFill>
                    <a:srgbClr val="000000"/>
                  </a:solidFill>
                  <a:latin typeface="Verdana" panose="020B0604030504040204" pitchFamily="34" charset="0"/>
                </a:rPr>
                <a:t>24</a:t>
              </a:r>
              <a:r>
                <a:rPr lang="en-US" altLang="en-US" sz="2000" baseline="30000" dirty="0">
                  <a:solidFill>
                    <a:srgbClr val="000000"/>
                  </a:solidFill>
                  <a:latin typeface="Verdana" panose="020B0604030504040204" pitchFamily="34" charset="0"/>
                </a:rPr>
                <a:t>th</a:t>
              </a:r>
              <a:r>
                <a:rPr lang="en-US" altLang="en-US" sz="2000" dirty="0">
                  <a:solidFill>
                    <a:srgbClr val="000000"/>
                  </a:solidFill>
                  <a:latin typeface="Verdana" panose="020B0604030504040204" pitchFamily="34" charset="0"/>
                </a:rPr>
                <a:t> April 16</a:t>
              </a:r>
              <a:endParaRPr lang="en-US" altLang="en-US" sz="2000" dirty="0"/>
            </a:p>
          </p:txBody>
        </p:sp>
        <p:sp>
          <p:nvSpPr>
            <p:cNvPr id="94" name="Rectangle 63">
              <a:extLst>
                <a:ext uri="{FF2B5EF4-FFF2-40B4-BE49-F238E27FC236}">
                  <a16:creationId xmlns:a16="http://schemas.microsoft.com/office/drawing/2014/main" xmlns="" id="{6B9DA8FC-AB77-499C-B06F-6605D875C152}"/>
                </a:ext>
              </a:extLst>
            </p:cNvPr>
            <p:cNvSpPr>
              <a:spLocks noChangeArrowheads="1"/>
            </p:cNvSpPr>
            <p:nvPr/>
          </p:nvSpPr>
          <p:spPr bwMode="auto">
            <a:xfrm>
              <a:off x="8100309" y="227687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000" b="1" dirty="0">
                  <a:solidFill>
                    <a:srgbClr val="FF0000"/>
                  </a:solidFill>
                  <a:latin typeface="Verdana" panose="020B0604030504040204" pitchFamily="34" charset="0"/>
                </a:rPr>
                <a:t>30</a:t>
              </a:r>
              <a:endParaRPr kumimoji="0" lang="en-US" altLang="en-US" sz="1500" b="1" u="none" strike="noStrike" cap="none" normalizeH="0" baseline="0" dirty="0">
                <a:ln>
                  <a:noFill/>
                </a:ln>
                <a:effectLst/>
              </a:endParaRPr>
            </a:p>
          </p:txBody>
        </p:sp>
        <p:grpSp>
          <p:nvGrpSpPr>
            <p:cNvPr id="95" name="Group 94">
              <a:extLst>
                <a:ext uri="{FF2B5EF4-FFF2-40B4-BE49-F238E27FC236}">
                  <a16:creationId xmlns:a16="http://schemas.microsoft.com/office/drawing/2014/main" xmlns="" id="{CDC04021-B400-477B-8BAC-92E3770AE298}"/>
                </a:ext>
              </a:extLst>
            </p:cNvPr>
            <p:cNvGrpSpPr/>
            <p:nvPr/>
          </p:nvGrpSpPr>
          <p:grpSpPr>
            <a:xfrm>
              <a:off x="9396453" y="2276872"/>
              <a:ext cx="908024" cy="1315702"/>
              <a:chOff x="9396453" y="2276872"/>
              <a:chExt cx="908024" cy="1315702"/>
            </a:xfrm>
          </p:grpSpPr>
          <p:sp>
            <p:nvSpPr>
              <p:cNvPr id="96" name="Rectangle 63">
                <a:extLst>
                  <a:ext uri="{FF2B5EF4-FFF2-40B4-BE49-F238E27FC236}">
                    <a16:creationId xmlns:a16="http://schemas.microsoft.com/office/drawing/2014/main" xmlns="" id="{52BAD309-0024-431E-8C45-FC772D45B702}"/>
                  </a:ext>
                </a:extLst>
              </p:cNvPr>
              <p:cNvSpPr>
                <a:spLocks noChangeArrowheads="1"/>
              </p:cNvSpPr>
              <p:nvPr/>
            </p:nvSpPr>
            <p:spPr bwMode="auto">
              <a:xfrm>
                <a:off x="9404439" y="278003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000" b="1" dirty="0">
                    <a:solidFill>
                      <a:srgbClr val="FF0000"/>
                    </a:solidFill>
                    <a:latin typeface="Verdana" panose="020B0604030504040204" pitchFamily="34" charset="0"/>
                  </a:rPr>
                  <a:t>30</a:t>
                </a:r>
                <a:r>
                  <a:rPr kumimoji="0" lang="en-US" altLang="en-US" sz="2000" b="1" i="0" u="none" strike="noStrike" cap="none" normalizeH="0" baseline="0" dirty="0">
                    <a:ln>
                      <a:noFill/>
                    </a:ln>
                    <a:solidFill>
                      <a:srgbClr val="FF0000"/>
                    </a:solidFill>
                    <a:effectLst/>
                    <a:latin typeface="Verdana" panose="020B0604030504040204" pitchFamily="34" charset="0"/>
                  </a:rPr>
                  <a:t>0</a:t>
                </a:r>
                <a:endParaRPr kumimoji="0" lang="en-US" altLang="en-US" sz="1500" b="1" i="0" u="none" strike="noStrike" cap="none" normalizeH="0" baseline="0" dirty="0">
                  <a:ln>
                    <a:noFill/>
                  </a:ln>
                  <a:effectLst/>
                </a:endParaRPr>
              </a:p>
            </p:txBody>
          </p:sp>
          <p:sp>
            <p:nvSpPr>
              <p:cNvPr id="97" name="Rectangle 63">
                <a:extLst>
                  <a:ext uri="{FF2B5EF4-FFF2-40B4-BE49-F238E27FC236}">
                    <a16:creationId xmlns:a16="http://schemas.microsoft.com/office/drawing/2014/main" xmlns="" id="{A34C1309-6712-486A-AC56-BDE3236412FE}"/>
                  </a:ext>
                </a:extLst>
              </p:cNvPr>
              <p:cNvSpPr>
                <a:spLocks noChangeArrowheads="1"/>
              </p:cNvSpPr>
              <p:nvPr/>
            </p:nvSpPr>
            <p:spPr bwMode="auto">
              <a:xfrm>
                <a:off x="9404439" y="3284797"/>
                <a:ext cx="900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i="0" u="none" strike="noStrike" cap="none" normalizeH="0" baseline="0" dirty="0">
                    <a:ln>
                      <a:noFill/>
                    </a:ln>
                    <a:solidFill>
                      <a:srgbClr val="FF0000"/>
                    </a:solidFill>
                    <a:effectLst/>
                    <a:latin typeface="Verdana" panose="020B0604030504040204" pitchFamily="34" charset="0"/>
                  </a:rPr>
                  <a:t>240</a:t>
                </a:r>
                <a:endParaRPr kumimoji="0" lang="en-US" altLang="en-US" sz="1500" b="1" i="0" u="none" strike="noStrike" cap="none" normalizeH="0" baseline="0" dirty="0">
                  <a:ln>
                    <a:noFill/>
                  </a:ln>
                  <a:effectLst/>
                </a:endParaRPr>
              </a:p>
            </p:txBody>
          </p:sp>
          <p:sp>
            <p:nvSpPr>
              <p:cNvPr id="98" name="Rectangle 63">
                <a:extLst>
                  <a:ext uri="{FF2B5EF4-FFF2-40B4-BE49-F238E27FC236}">
                    <a16:creationId xmlns:a16="http://schemas.microsoft.com/office/drawing/2014/main" xmlns="" id="{82E100A6-4C70-4A12-ACF4-DDB9DF4DFBD5}"/>
                  </a:ext>
                </a:extLst>
              </p:cNvPr>
              <p:cNvSpPr>
                <a:spLocks noChangeArrowheads="1"/>
              </p:cNvSpPr>
              <p:nvPr/>
            </p:nvSpPr>
            <p:spPr bwMode="auto">
              <a:xfrm>
                <a:off x="9396453" y="2276872"/>
                <a:ext cx="900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1" u="none" strike="noStrike" cap="none" normalizeH="0" baseline="0" dirty="0">
                    <a:ln>
                      <a:noFill/>
                    </a:ln>
                    <a:solidFill>
                      <a:srgbClr val="FF0000"/>
                    </a:solidFill>
                    <a:effectLst/>
                    <a:latin typeface="Verdana" panose="020B0604030504040204" pitchFamily="34" charset="0"/>
                  </a:rPr>
                  <a:t>345</a:t>
                </a:r>
                <a:endParaRPr kumimoji="0" lang="en-US" altLang="en-US" sz="1500" b="1" u="none" strike="noStrike" cap="none" normalizeH="0" baseline="0" dirty="0">
                  <a:ln>
                    <a:noFill/>
                  </a:ln>
                  <a:effectLst/>
                </a:endParaRPr>
              </a:p>
            </p:txBody>
          </p:sp>
        </p:grpSp>
      </p:grpSp>
      <p:sp>
        <p:nvSpPr>
          <p:cNvPr id="99" name="TextBox 98">
            <a:extLst>
              <a:ext uri="{FF2B5EF4-FFF2-40B4-BE49-F238E27FC236}">
                <a16:creationId xmlns:a16="http://schemas.microsoft.com/office/drawing/2014/main" xmlns="" id="{43CBA184-387F-45A3-B70B-FBA104963E39}"/>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Tree>
    <p:custDataLst>
      <p:tags r:id="rId1"/>
    </p:custDataLst>
    <p:extLst>
      <p:ext uri="{BB962C8B-B14F-4D97-AF65-F5344CB8AC3E}">
        <p14:creationId xmlns:p14="http://schemas.microsoft.com/office/powerpoint/2010/main" val="41726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fill="hold" nodeType="clickEffect">
                                  <p:stCondLst>
                                    <p:cond delay="0"/>
                                  </p:stCondLst>
                                  <p:childTnLst>
                                    <p:animMotion origin="layout" path="M 0 0 L -0.04192 0 L -0.04192 0 " pathEditMode="relative" ptsTypes="AAA">
                                      <p:cBhvr>
                                        <p:cTn id="31" dur="2000" fill="hold"/>
                                        <p:tgtEl>
                                          <p:spTgt spid="6"/>
                                        </p:tgtEl>
                                        <p:attrNameLst>
                                          <p:attrName>ppt_x</p:attrName>
                                          <p:attrName>ppt_y</p:attrName>
                                        </p:attrNameLst>
                                      </p:cBhvr>
                                    </p:animMotion>
                                  </p:childTnLst>
                                </p:cTn>
                              </p:par>
                              <p:par>
                                <p:cTn id="32" presetID="0" presetClass="path" presetSubtype="0" fill="hold" nodeType="withEffect">
                                  <p:stCondLst>
                                    <p:cond delay="0"/>
                                  </p:stCondLst>
                                  <p:childTnLst>
                                    <p:animMotion origin="layout" path="M 0 0 L -0.04192 0 L -0.04192 0 " pathEditMode="relative" ptsTypes="AAA">
                                      <p:cBhvr>
                                        <p:cTn id="33" dur="2000" fill="hold"/>
                                        <p:tgtEl>
                                          <p:spTgt spid="7"/>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5">
            <a:extLst>
              <a:ext uri="{FF2B5EF4-FFF2-40B4-BE49-F238E27FC236}">
                <a16:creationId xmlns:a16="http://schemas.microsoft.com/office/drawing/2014/main" xmlns="" id="{B38F838E-49B1-4E7F-974C-BF789722B30D}"/>
              </a:ext>
            </a:extLst>
          </p:cNvPr>
          <p:cNvSpPr>
            <a:spLocks noEditPoints="1"/>
          </p:cNvSpPr>
          <p:nvPr/>
        </p:nvSpPr>
        <p:spPr bwMode="auto">
          <a:xfrm>
            <a:off x="3064197" y="1611313"/>
            <a:ext cx="7280275" cy="3557588"/>
          </a:xfrm>
          <a:custGeom>
            <a:avLst/>
            <a:gdLst>
              <a:gd name="T0" fmla="*/ 0 w 4586"/>
              <a:gd name="T1" fmla="*/ 2241 h 2241"/>
              <a:gd name="T2" fmla="*/ 4586 w 4586"/>
              <a:gd name="T3" fmla="*/ 2241 h 2241"/>
              <a:gd name="T4" fmla="*/ 0 w 4586"/>
              <a:gd name="T5" fmla="*/ 2164 h 2241"/>
              <a:gd name="T6" fmla="*/ 4586 w 4586"/>
              <a:gd name="T7" fmla="*/ 2164 h 2241"/>
              <a:gd name="T8" fmla="*/ 0 w 4586"/>
              <a:gd name="T9" fmla="*/ 2079 h 2241"/>
              <a:gd name="T10" fmla="*/ 4586 w 4586"/>
              <a:gd name="T11" fmla="*/ 2079 h 2241"/>
              <a:gd name="T12" fmla="*/ 0 w 4586"/>
              <a:gd name="T13" fmla="*/ 2002 h 2241"/>
              <a:gd name="T14" fmla="*/ 4586 w 4586"/>
              <a:gd name="T15" fmla="*/ 2002 h 2241"/>
              <a:gd name="T16" fmla="*/ 0 w 4586"/>
              <a:gd name="T17" fmla="*/ 1841 h 2241"/>
              <a:gd name="T18" fmla="*/ 4586 w 4586"/>
              <a:gd name="T19" fmla="*/ 1841 h 2241"/>
              <a:gd name="T20" fmla="*/ 0 w 4586"/>
              <a:gd name="T21" fmla="*/ 1763 h 2241"/>
              <a:gd name="T22" fmla="*/ 4586 w 4586"/>
              <a:gd name="T23" fmla="*/ 1763 h 2241"/>
              <a:gd name="T24" fmla="*/ 0 w 4586"/>
              <a:gd name="T25" fmla="*/ 1679 h 2241"/>
              <a:gd name="T26" fmla="*/ 4586 w 4586"/>
              <a:gd name="T27" fmla="*/ 1679 h 2241"/>
              <a:gd name="T28" fmla="*/ 0 w 4586"/>
              <a:gd name="T29" fmla="*/ 1602 h 2241"/>
              <a:gd name="T30" fmla="*/ 4586 w 4586"/>
              <a:gd name="T31" fmla="*/ 1602 h 2241"/>
              <a:gd name="T32" fmla="*/ 0 w 4586"/>
              <a:gd name="T33" fmla="*/ 1440 h 2241"/>
              <a:gd name="T34" fmla="*/ 4586 w 4586"/>
              <a:gd name="T35" fmla="*/ 1440 h 2241"/>
              <a:gd name="T36" fmla="*/ 0 w 4586"/>
              <a:gd name="T37" fmla="*/ 1363 h 2241"/>
              <a:gd name="T38" fmla="*/ 4586 w 4586"/>
              <a:gd name="T39" fmla="*/ 1363 h 2241"/>
              <a:gd name="T40" fmla="*/ 0 w 4586"/>
              <a:gd name="T41" fmla="*/ 1278 h 2241"/>
              <a:gd name="T42" fmla="*/ 4586 w 4586"/>
              <a:gd name="T43" fmla="*/ 1278 h 2241"/>
              <a:gd name="T44" fmla="*/ 0 w 4586"/>
              <a:gd name="T45" fmla="*/ 1201 h 2241"/>
              <a:gd name="T46" fmla="*/ 4586 w 4586"/>
              <a:gd name="T47" fmla="*/ 1201 h 2241"/>
              <a:gd name="T48" fmla="*/ 0 w 4586"/>
              <a:gd name="T49" fmla="*/ 1040 h 2241"/>
              <a:gd name="T50" fmla="*/ 4586 w 4586"/>
              <a:gd name="T51" fmla="*/ 1040 h 2241"/>
              <a:gd name="T52" fmla="*/ 0 w 4586"/>
              <a:gd name="T53" fmla="*/ 962 h 2241"/>
              <a:gd name="T54" fmla="*/ 4586 w 4586"/>
              <a:gd name="T55" fmla="*/ 962 h 2241"/>
              <a:gd name="T56" fmla="*/ 0 w 4586"/>
              <a:gd name="T57" fmla="*/ 878 h 2241"/>
              <a:gd name="T58" fmla="*/ 4586 w 4586"/>
              <a:gd name="T59" fmla="*/ 878 h 2241"/>
              <a:gd name="T60" fmla="*/ 0 w 4586"/>
              <a:gd name="T61" fmla="*/ 801 h 2241"/>
              <a:gd name="T62" fmla="*/ 4586 w 4586"/>
              <a:gd name="T63" fmla="*/ 801 h 2241"/>
              <a:gd name="T64" fmla="*/ 0 w 4586"/>
              <a:gd name="T65" fmla="*/ 639 h 2241"/>
              <a:gd name="T66" fmla="*/ 4586 w 4586"/>
              <a:gd name="T67" fmla="*/ 639 h 2241"/>
              <a:gd name="T68" fmla="*/ 0 w 4586"/>
              <a:gd name="T69" fmla="*/ 562 h 2241"/>
              <a:gd name="T70" fmla="*/ 4586 w 4586"/>
              <a:gd name="T71" fmla="*/ 562 h 2241"/>
              <a:gd name="T72" fmla="*/ 0 w 4586"/>
              <a:gd name="T73" fmla="*/ 477 h 2241"/>
              <a:gd name="T74" fmla="*/ 4586 w 4586"/>
              <a:gd name="T75" fmla="*/ 477 h 2241"/>
              <a:gd name="T76" fmla="*/ 0 w 4586"/>
              <a:gd name="T77" fmla="*/ 400 h 2241"/>
              <a:gd name="T78" fmla="*/ 4586 w 4586"/>
              <a:gd name="T79" fmla="*/ 400 h 2241"/>
              <a:gd name="T80" fmla="*/ 0 w 4586"/>
              <a:gd name="T81" fmla="*/ 239 h 2241"/>
              <a:gd name="T82" fmla="*/ 4586 w 4586"/>
              <a:gd name="T83" fmla="*/ 239 h 2241"/>
              <a:gd name="T84" fmla="*/ 0 w 4586"/>
              <a:gd name="T85" fmla="*/ 161 h 2241"/>
              <a:gd name="T86" fmla="*/ 4586 w 4586"/>
              <a:gd name="T87" fmla="*/ 161 h 2241"/>
              <a:gd name="T88" fmla="*/ 0 w 4586"/>
              <a:gd name="T89" fmla="*/ 77 h 2241"/>
              <a:gd name="T90" fmla="*/ 4586 w 4586"/>
              <a:gd name="T91" fmla="*/ 77 h 2241"/>
              <a:gd name="T92" fmla="*/ 0 w 4586"/>
              <a:gd name="T93" fmla="*/ 0 h 2241"/>
              <a:gd name="T94" fmla="*/ 4586 w 4586"/>
              <a:gd name="T95" fmla="*/ 0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86" h="2241">
                <a:moveTo>
                  <a:pt x="0" y="2241"/>
                </a:moveTo>
                <a:lnTo>
                  <a:pt x="4586" y="2241"/>
                </a:lnTo>
                <a:moveTo>
                  <a:pt x="0" y="2164"/>
                </a:moveTo>
                <a:lnTo>
                  <a:pt x="4586" y="2164"/>
                </a:lnTo>
                <a:moveTo>
                  <a:pt x="0" y="2079"/>
                </a:moveTo>
                <a:lnTo>
                  <a:pt x="4586" y="2079"/>
                </a:lnTo>
                <a:moveTo>
                  <a:pt x="0" y="2002"/>
                </a:moveTo>
                <a:lnTo>
                  <a:pt x="4586" y="2002"/>
                </a:lnTo>
                <a:moveTo>
                  <a:pt x="0" y="1841"/>
                </a:moveTo>
                <a:lnTo>
                  <a:pt x="4586" y="1841"/>
                </a:lnTo>
                <a:moveTo>
                  <a:pt x="0" y="1763"/>
                </a:moveTo>
                <a:lnTo>
                  <a:pt x="4586" y="1763"/>
                </a:lnTo>
                <a:moveTo>
                  <a:pt x="0" y="1679"/>
                </a:moveTo>
                <a:lnTo>
                  <a:pt x="4586" y="1679"/>
                </a:lnTo>
                <a:moveTo>
                  <a:pt x="0" y="1602"/>
                </a:moveTo>
                <a:lnTo>
                  <a:pt x="4586" y="1602"/>
                </a:lnTo>
                <a:moveTo>
                  <a:pt x="0" y="1440"/>
                </a:moveTo>
                <a:lnTo>
                  <a:pt x="4586" y="1440"/>
                </a:lnTo>
                <a:moveTo>
                  <a:pt x="0" y="1363"/>
                </a:moveTo>
                <a:lnTo>
                  <a:pt x="4586" y="1363"/>
                </a:lnTo>
                <a:moveTo>
                  <a:pt x="0" y="1278"/>
                </a:moveTo>
                <a:lnTo>
                  <a:pt x="4586" y="1278"/>
                </a:lnTo>
                <a:moveTo>
                  <a:pt x="0" y="1201"/>
                </a:moveTo>
                <a:lnTo>
                  <a:pt x="4586" y="1201"/>
                </a:lnTo>
                <a:moveTo>
                  <a:pt x="0" y="1040"/>
                </a:moveTo>
                <a:lnTo>
                  <a:pt x="4586" y="1040"/>
                </a:lnTo>
                <a:moveTo>
                  <a:pt x="0" y="962"/>
                </a:moveTo>
                <a:lnTo>
                  <a:pt x="4586" y="962"/>
                </a:lnTo>
                <a:moveTo>
                  <a:pt x="0" y="878"/>
                </a:moveTo>
                <a:lnTo>
                  <a:pt x="4586" y="878"/>
                </a:lnTo>
                <a:moveTo>
                  <a:pt x="0" y="801"/>
                </a:moveTo>
                <a:lnTo>
                  <a:pt x="4586" y="801"/>
                </a:lnTo>
                <a:moveTo>
                  <a:pt x="0" y="639"/>
                </a:moveTo>
                <a:lnTo>
                  <a:pt x="4586" y="639"/>
                </a:lnTo>
                <a:moveTo>
                  <a:pt x="0" y="562"/>
                </a:moveTo>
                <a:lnTo>
                  <a:pt x="4586" y="562"/>
                </a:lnTo>
                <a:moveTo>
                  <a:pt x="0" y="477"/>
                </a:moveTo>
                <a:lnTo>
                  <a:pt x="4586" y="477"/>
                </a:lnTo>
                <a:moveTo>
                  <a:pt x="0" y="400"/>
                </a:moveTo>
                <a:lnTo>
                  <a:pt x="4586" y="400"/>
                </a:lnTo>
                <a:moveTo>
                  <a:pt x="0" y="239"/>
                </a:moveTo>
                <a:lnTo>
                  <a:pt x="4586" y="239"/>
                </a:lnTo>
                <a:moveTo>
                  <a:pt x="0" y="161"/>
                </a:moveTo>
                <a:lnTo>
                  <a:pt x="4586" y="161"/>
                </a:lnTo>
                <a:moveTo>
                  <a:pt x="0" y="77"/>
                </a:moveTo>
                <a:lnTo>
                  <a:pt x="4586" y="77"/>
                </a:lnTo>
                <a:moveTo>
                  <a:pt x="0" y="0"/>
                </a:moveTo>
                <a:lnTo>
                  <a:pt x="4586" y="0"/>
                </a:lnTo>
              </a:path>
            </a:pathLst>
          </a:custGeom>
          <a:noFill/>
          <a:ln w="11113" cap="flat">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 name="Group 8">
            <a:extLst>
              <a:ext uri="{FF2B5EF4-FFF2-40B4-BE49-F238E27FC236}">
                <a16:creationId xmlns:a16="http://schemas.microsoft.com/office/drawing/2014/main" xmlns="" id="{D90AC83A-C5F1-4B09-94F0-6EFF06BBA746}"/>
              </a:ext>
            </a:extLst>
          </p:cNvPr>
          <p:cNvGrpSpPr/>
          <p:nvPr/>
        </p:nvGrpSpPr>
        <p:grpSpPr>
          <a:xfrm>
            <a:off x="3375587" y="1574800"/>
            <a:ext cx="4921011" cy="3727450"/>
            <a:chOff x="3375587" y="1574800"/>
            <a:chExt cx="4921011" cy="3727450"/>
          </a:xfrm>
        </p:grpSpPr>
        <p:sp>
          <p:nvSpPr>
            <p:cNvPr id="41" name="Freeform 37">
              <a:extLst>
                <a:ext uri="{FF2B5EF4-FFF2-40B4-BE49-F238E27FC236}">
                  <a16:creationId xmlns:a16="http://schemas.microsoft.com/office/drawing/2014/main" xmlns="" id="{16E012CC-6923-44C7-8E98-02BD1542DEE7}"/>
                </a:ext>
              </a:extLst>
            </p:cNvPr>
            <p:cNvSpPr>
              <a:spLocks noEditPoints="1"/>
            </p:cNvSpPr>
            <p:nvPr/>
          </p:nvSpPr>
          <p:spPr bwMode="auto">
            <a:xfrm>
              <a:off x="3392810" y="1966912"/>
              <a:ext cx="4903788" cy="3335338"/>
            </a:xfrm>
            <a:custGeom>
              <a:avLst/>
              <a:gdLst>
                <a:gd name="T0" fmla="*/ 0 w 3089"/>
                <a:gd name="T1" fmla="*/ 0 h 2101"/>
                <a:gd name="T2" fmla="*/ 338 w 3089"/>
                <a:gd name="T3" fmla="*/ 0 h 2101"/>
                <a:gd name="T4" fmla="*/ 338 w 3089"/>
                <a:gd name="T5" fmla="*/ 2101 h 2101"/>
                <a:gd name="T6" fmla="*/ 0 w 3089"/>
                <a:gd name="T7" fmla="*/ 2101 h 2101"/>
                <a:gd name="T8" fmla="*/ 0 w 3089"/>
                <a:gd name="T9" fmla="*/ 0 h 2101"/>
                <a:gd name="T10" fmla="*/ 922 w 3089"/>
                <a:gd name="T11" fmla="*/ 1223 h 2101"/>
                <a:gd name="T12" fmla="*/ 1253 w 3089"/>
                <a:gd name="T13" fmla="*/ 1223 h 2101"/>
                <a:gd name="T14" fmla="*/ 1253 w 3089"/>
                <a:gd name="T15" fmla="*/ 2101 h 2101"/>
                <a:gd name="T16" fmla="*/ 922 w 3089"/>
                <a:gd name="T17" fmla="*/ 2101 h 2101"/>
                <a:gd name="T18" fmla="*/ 922 w 3089"/>
                <a:gd name="T19" fmla="*/ 1223 h 2101"/>
                <a:gd name="T20" fmla="*/ 1836 w 3089"/>
                <a:gd name="T21" fmla="*/ 1862 h 2101"/>
                <a:gd name="T22" fmla="*/ 2174 w 3089"/>
                <a:gd name="T23" fmla="*/ 1862 h 2101"/>
                <a:gd name="T24" fmla="*/ 2174 w 3089"/>
                <a:gd name="T25" fmla="*/ 2101 h 2101"/>
                <a:gd name="T26" fmla="*/ 1836 w 3089"/>
                <a:gd name="T27" fmla="*/ 2101 h 2101"/>
                <a:gd name="T28" fmla="*/ 1836 w 3089"/>
                <a:gd name="T29" fmla="*/ 1862 h 2101"/>
                <a:gd name="T30" fmla="*/ 2758 w 3089"/>
                <a:gd name="T31" fmla="*/ 1700 h 2101"/>
                <a:gd name="T32" fmla="*/ 3089 w 3089"/>
                <a:gd name="T33" fmla="*/ 1700 h 2101"/>
                <a:gd name="T34" fmla="*/ 3089 w 3089"/>
                <a:gd name="T35" fmla="*/ 2101 h 2101"/>
                <a:gd name="T36" fmla="*/ 2758 w 3089"/>
                <a:gd name="T37" fmla="*/ 2101 h 2101"/>
                <a:gd name="T38" fmla="*/ 2758 w 3089"/>
                <a:gd name="T39" fmla="*/ 1700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9" h="2101">
                  <a:moveTo>
                    <a:pt x="0" y="0"/>
                  </a:moveTo>
                  <a:lnTo>
                    <a:pt x="338" y="0"/>
                  </a:lnTo>
                  <a:lnTo>
                    <a:pt x="338" y="2101"/>
                  </a:lnTo>
                  <a:lnTo>
                    <a:pt x="0" y="2101"/>
                  </a:lnTo>
                  <a:lnTo>
                    <a:pt x="0" y="0"/>
                  </a:lnTo>
                  <a:close/>
                  <a:moveTo>
                    <a:pt x="922" y="1223"/>
                  </a:moveTo>
                  <a:lnTo>
                    <a:pt x="1253" y="1223"/>
                  </a:lnTo>
                  <a:lnTo>
                    <a:pt x="1253" y="2101"/>
                  </a:lnTo>
                  <a:lnTo>
                    <a:pt x="922" y="2101"/>
                  </a:lnTo>
                  <a:lnTo>
                    <a:pt x="922" y="1223"/>
                  </a:lnTo>
                  <a:close/>
                  <a:moveTo>
                    <a:pt x="1836" y="1862"/>
                  </a:moveTo>
                  <a:lnTo>
                    <a:pt x="2174" y="1862"/>
                  </a:lnTo>
                  <a:lnTo>
                    <a:pt x="2174" y="2101"/>
                  </a:lnTo>
                  <a:lnTo>
                    <a:pt x="1836" y="2101"/>
                  </a:lnTo>
                  <a:lnTo>
                    <a:pt x="1836" y="1862"/>
                  </a:lnTo>
                  <a:close/>
                  <a:moveTo>
                    <a:pt x="2758" y="1700"/>
                  </a:moveTo>
                  <a:lnTo>
                    <a:pt x="3089" y="1700"/>
                  </a:lnTo>
                  <a:lnTo>
                    <a:pt x="3089" y="2101"/>
                  </a:lnTo>
                  <a:lnTo>
                    <a:pt x="2758" y="2101"/>
                  </a:lnTo>
                  <a:lnTo>
                    <a:pt x="2758" y="1700"/>
                  </a:lnTo>
                  <a:close/>
                </a:path>
              </a:pathLst>
            </a:custGeom>
            <a:solidFill>
              <a:srgbClr val="7F7F7F">
                <a:alpha val="6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2434AF45-D9A3-42F4-9E93-33E7BB448E11}"/>
                </a:ext>
              </a:extLst>
            </p:cNvPr>
            <p:cNvGrpSpPr/>
            <p:nvPr/>
          </p:nvGrpSpPr>
          <p:grpSpPr>
            <a:xfrm>
              <a:off x="3375587" y="1574800"/>
              <a:ext cx="4858494" cy="3443933"/>
              <a:chOff x="3375587" y="1574800"/>
              <a:chExt cx="4858494" cy="3443933"/>
            </a:xfrm>
          </p:grpSpPr>
          <p:sp>
            <p:nvSpPr>
              <p:cNvPr id="102" name="Rectangle 101">
                <a:extLst>
                  <a:ext uri="{FF2B5EF4-FFF2-40B4-BE49-F238E27FC236}">
                    <a16:creationId xmlns:a16="http://schemas.microsoft.com/office/drawing/2014/main" xmlns="" id="{016D59D4-5172-4FCA-827D-ECABB79EEFA5}"/>
                  </a:ext>
                </a:extLst>
              </p:cNvPr>
              <p:cNvSpPr/>
              <p:nvPr/>
            </p:nvSpPr>
            <p:spPr>
              <a:xfrm>
                <a:off x="3375587" y="1574800"/>
                <a:ext cx="923651"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520</a:t>
                </a:r>
                <a:r>
                  <a:rPr lang="en-GB" sz="2000" baseline="30000" dirty="0">
                    <a:solidFill>
                      <a:schemeClr val="bg1">
                        <a:lumMod val="50000"/>
                      </a:schemeClr>
                    </a:solidFill>
                    <a:ea typeface="Verdana" panose="020B0604030504040204" pitchFamily="34" charset="0"/>
                    <a:cs typeface="Verdana" panose="020B0604030504040204" pitchFamily="34" charset="0"/>
                  </a:rPr>
                  <a:t>+5</a:t>
                </a:r>
              </a:p>
            </p:txBody>
          </p:sp>
          <p:sp>
            <p:nvSpPr>
              <p:cNvPr id="103" name="Rectangle 102">
                <a:extLst>
                  <a:ext uri="{FF2B5EF4-FFF2-40B4-BE49-F238E27FC236}">
                    <a16:creationId xmlns:a16="http://schemas.microsoft.com/office/drawing/2014/main" xmlns="" id="{F605D0EB-2A6B-4B4E-AC81-B3D7ED659579}"/>
                  </a:ext>
                </a:extLst>
              </p:cNvPr>
              <p:cNvSpPr/>
              <p:nvPr/>
            </p:nvSpPr>
            <p:spPr>
              <a:xfrm>
                <a:off x="4825671" y="3570630"/>
                <a:ext cx="67518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220</a:t>
                </a:r>
              </a:p>
            </p:txBody>
          </p:sp>
          <p:sp>
            <p:nvSpPr>
              <p:cNvPr id="104" name="Rectangle 103">
                <a:extLst>
                  <a:ext uri="{FF2B5EF4-FFF2-40B4-BE49-F238E27FC236}">
                    <a16:creationId xmlns:a16="http://schemas.microsoft.com/office/drawing/2014/main" xmlns="" id="{BF8E6651-FB7E-48A3-8707-B316305ACB89}"/>
                  </a:ext>
                </a:extLst>
              </p:cNvPr>
              <p:cNvSpPr/>
              <p:nvPr/>
            </p:nvSpPr>
            <p:spPr>
              <a:xfrm>
                <a:off x="6284583" y="4618623"/>
                <a:ext cx="511679"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60</a:t>
                </a:r>
              </a:p>
            </p:txBody>
          </p:sp>
          <p:sp>
            <p:nvSpPr>
              <p:cNvPr id="105" name="Rectangle 104">
                <a:extLst>
                  <a:ext uri="{FF2B5EF4-FFF2-40B4-BE49-F238E27FC236}">
                    <a16:creationId xmlns:a16="http://schemas.microsoft.com/office/drawing/2014/main" xmlns="" id="{0E9A6263-9674-47ED-BB22-E8BF7D2D426E}"/>
                  </a:ext>
                </a:extLst>
              </p:cNvPr>
              <p:cNvSpPr/>
              <p:nvPr/>
            </p:nvSpPr>
            <p:spPr>
              <a:xfrm>
                <a:off x="7722402" y="4343986"/>
                <a:ext cx="511679"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95</a:t>
                </a:r>
                <a:endParaRPr lang="en-GB" sz="2000" baseline="30000" dirty="0">
                  <a:solidFill>
                    <a:schemeClr val="bg1">
                      <a:lumMod val="50000"/>
                    </a:schemeClr>
                  </a:solidFill>
                  <a:ea typeface="Verdana" panose="020B0604030504040204" pitchFamily="34" charset="0"/>
                  <a:cs typeface="Verdana" panose="020B0604030504040204" pitchFamily="34" charset="0"/>
                </a:endParaRPr>
              </a:p>
            </p:txBody>
          </p:sp>
        </p:grpSp>
      </p:grpSp>
      <p:sp>
        <p:nvSpPr>
          <p:cNvPr id="35" name="Rectangle 34">
            <a:extLst>
              <a:ext uri="{FF2B5EF4-FFF2-40B4-BE49-F238E27FC236}">
                <a16:creationId xmlns:a16="http://schemas.microsoft.com/office/drawing/2014/main" xmlns="" id="{C4EFDD8F-78AC-4214-AF7F-9960BBB4549C}"/>
              </a:ext>
            </a:extLst>
          </p:cNvPr>
          <p:cNvSpPr/>
          <p:nvPr/>
        </p:nvSpPr>
        <p:spPr bwMode="auto">
          <a:xfrm>
            <a:off x="6305617" y="4924812"/>
            <a:ext cx="553760" cy="4571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p>
        </p:txBody>
      </p:sp>
      <p:sp>
        <p:nvSpPr>
          <p:cNvPr id="4" name="Content Placeholder 3">
            <a:extLst>
              <a:ext uri="{FF2B5EF4-FFF2-40B4-BE49-F238E27FC236}">
                <a16:creationId xmlns:a16="http://schemas.microsoft.com/office/drawing/2014/main" xmlns="" id="{217B5AFC-FCA7-4195-9BDB-7B109239A4D0}"/>
              </a:ext>
            </a:extLst>
          </p:cNvPr>
          <p:cNvSpPr>
            <a:spLocks noGrp="1"/>
          </p:cNvSpPr>
          <p:nvPr>
            <p:ph idx="1"/>
          </p:nvPr>
        </p:nvSpPr>
        <p:spPr>
          <a:xfrm>
            <a:off x="335359" y="908050"/>
            <a:ext cx="7560841" cy="5041230"/>
          </a:xfrm>
        </p:spPr>
        <p:txBody>
          <a:bodyPr/>
          <a:lstStyle/>
          <a:p>
            <a:r>
              <a:rPr lang="en-GB" sz="2800" b="1" dirty="0">
                <a:solidFill>
                  <a:srgbClr val="91CF50"/>
                </a:solidFill>
              </a:rPr>
              <a:t>Biology</a:t>
            </a:r>
          </a:p>
        </p:txBody>
      </p:sp>
      <p:sp>
        <p:nvSpPr>
          <p:cNvPr id="40" name="Freeform 36">
            <a:extLst>
              <a:ext uri="{FF2B5EF4-FFF2-40B4-BE49-F238E27FC236}">
                <a16:creationId xmlns:a16="http://schemas.microsoft.com/office/drawing/2014/main" xmlns="" id="{AB48ABFA-15D2-4E86-8F06-032852149BE2}"/>
              </a:ext>
            </a:extLst>
          </p:cNvPr>
          <p:cNvSpPr>
            <a:spLocks noEditPoints="1"/>
          </p:cNvSpPr>
          <p:nvPr/>
        </p:nvSpPr>
        <p:spPr bwMode="auto">
          <a:xfrm>
            <a:off x="3064197" y="1487488"/>
            <a:ext cx="7280275" cy="3179763"/>
          </a:xfrm>
          <a:custGeom>
            <a:avLst/>
            <a:gdLst>
              <a:gd name="T0" fmla="*/ 0 w 4586"/>
              <a:gd name="T1" fmla="*/ 2003 h 2003"/>
              <a:gd name="T2" fmla="*/ 4586 w 4586"/>
              <a:gd name="T3" fmla="*/ 2003 h 2003"/>
              <a:gd name="T4" fmla="*/ 0 w 4586"/>
              <a:gd name="T5" fmla="*/ 1602 h 2003"/>
              <a:gd name="T6" fmla="*/ 4586 w 4586"/>
              <a:gd name="T7" fmla="*/ 1602 h 2003"/>
              <a:gd name="T8" fmla="*/ 0 w 4586"/>
              <a:gd name="T9" fmla="*/ 1202 h 2003"/>
              <a:gd name="T10" fmla="*/ 4586 w 4586"/>
              <a:gd name="T11" fmla="*/ 1202 h 2003"/>
              <a:gd name="T12" fmla="*/ 0 w 4586"/>
              <a:gd name="T13" fmla="*/ 801 h 2003"/>
              <a:gd name="T14" fmla="*/ 4586 w 4586"/>
              <a:gd name="T15" fmla="*/ 801 h 2003"/>
              <a:gd name="T16" fmla="*/ 0 w 4586"/>
              <a:gd name="T17" fmla="*/ 401 h 2003"/>
              <a:gd name="T18" fmla="*/ 4586 w 4586"/>
              <a:gd name="T19" fmla="*/ 401 h 2003"/>
              <a:gd name="T20" fmla="*/ 0 w 4586"/>
              <a:gd name="T21" fmla="*/ 0 h 2003"/>
              <a:gd name="T22" fmla="*/ 4586 w 4586"/>
              <a:gd name="T23"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6" h="2003">
                <a:moveTo>
                  <a:pt x="0" y="2003"/>
                </a:moveTo>
                <a:lnTo>
                  <a:pt x="4586" y="2003"/>
                </a:lnTo>
                <a:moveTo>
                  <a:pt x="0" y="1602"/>
                </a:moveTo>
                <a:lnTo>
                  <a:pt x="4586" y="1602"/>
                </a:lnTo>
                <a:moveTo>
                  <a:pt x="0" y="1202"/>
                </a:moveTo>
                <a:lnTo>
                  <a:pt x="4586" y="1202"/>
                </a:lnTo>
                <a:moveTo>
                  <a:pt x="0" y="801"/>
                </a:moveTo>
                <a:lnTo>
                  <a:pt x="4586" y="801"/>
                </a:lnTo>
                <a:moveTo>
                  <a:pt x="0" y="401"/>
                </a:moveTo>
                <a:lnTo>
                  <a:pt x="4586" y="401"/>
                </a:lnTo>
                <a:moveTo>
                  <a:pt x="0" y="0"/>
                </a:moveTo>
                <a:lnTo>
                  <a:pt x="4586"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39">
            <a:extLst>
              <a:ext uri="{FF2B5EF4-FFF2-40B4-BE49-F238E27FC236}">
                <a16:creationId xmlns:a16="http://schemas.microsoft.com/office/drawing/2014/main" xmlns="" id="{6B598AF3-B064-4064-9B1C-F3353FF77E25}"/>
              </a:ext>
            </a:extLst>
          </p:cNvPr>
          <p:cNvSpPr>
            <a:spLocks noChangeShapeType="1"/>
          </p:cNvSpPr>
          <p:nvPr/>
        </p:nvSpPr>
        <p:spPr bwMode="auto">
          <a:xfrm>
            <a:off x="3064197" y="5302250"/>
            <a:ext cx="7280275"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xmlns="" id="{720B9273-834E-4CE9-9E4E-0665D9F5DA82}"/>
              </a:ext>
            </a:extLst>
          </p:cNvPr>
          <p:cNvGrpSpPr/>
          <p:nvPr/>
        </p:nvGrpSpPr>
        <p:grpSpPr>
          <a:xfrm>
            <a:off x="2627808" y="1371600"/>
            <a:ext cx="457200" cy="4060825"/>
            <a:chOff x="2254424" y="1371600"/>
            <a:chExt cx="457200" cy="4060825"/>
          </a:xfrm>
        </p:grpSpPr>
        <p:sp>
          <p:nvSpPr>
            <p:cNvPr id="44" name="Rectangle 40">
              <a:extLst>
                <a:ext uri="{FF2B5EF4-FFF2-40B4-BE49-F238E27FC236}">
                  <a16:creationId xmlns:a16="http://schemas.microsoft.com/office/drawing/2014/main" xmlns="" id="{3830D612-6232-4B2B-B9B1-09D97EA9441F}"/>
                </a:ext>
              </a:extLst>
            </p:cNvPr>
            <p:cNvSpPr>
              <a:spLocks noChangeArrowheads="1"/>
            </p:cNvSpPr>
            <p:nvPr/>
          </p:nvSpPr>
          <p:spPr bwMode="auto">
            <a:xfrm>
              <a:off x="2481436" y="5187950"/>
              <a:ext cx="201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xmlns="" id="{1BAA95F9-045D-4F1F-8567-8207B0B34723}"/>
                </a:ext>
              </a:extLst>
            </p:cNvPr>
            <p:cNvSpPr>
              <a:spLocks noChangeArrowheads="1"/>
            </p:cNvSpPr>
            <p:nvPr/>
          </p:nvSpPr>
          <p:spPr bwMode="auto">
            <a:xfrm>
              <a:off x="2254424" y="4551363"/>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xmlns="" id="{EEDD42BD-4F04-4E9F-A9F9-C1E657035C27}"/>
                </a:ext>
              </a:extLst>
            </p:cNvPr>
            <p:cNvSpPr>
              <a:spLocks noChangeArrowheads="1"/>
            </p:cNvSpPr>
            <p:nvPr/>
          </p:nvSpPr>
          <p:spPr bwMode="auto">
            <a:xfrm>
              <a:off x="2254424" y="391318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xmlns="" id="{94876B2C-9164-4DC4-869B-CEA1947AE5C2}"/>
                </a:ext>
              </a:extLst>
            </p:cNvPr>
            <p:cNvSpPr>
              <a:spLocks noChangeArrowheads="1"/>
            </p:cNvSpPr>
            <p:nvPr/>
          </p:nvSpPr>
          <p:spPr bwMode="auto">
            <a:xfrm>
              <a:off x="2254424" y="3279775"/>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xmlns="" id="{284462A1-652C-4F32-90BE-F8BD43110EF5}"/>
                </a:ext>
              </a:extLst>
            </p:cNvPr>
            <p:cNvSpPr>
              <a:spLocks noChangeArrowheads="1"/>
            </p:cNvSpPr>
            <p:nvPr/>
          </p:nvSpPr>
          <p:spPr bwMode="auto">
            <a:xfrm>
              <a:off x="2254424" y="264160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xmlns="" id="{5CC408EE-299A-475F-A7D8-7D59780C5639}"/>
                </a:ext>
              </a:extLst>
            </p:cNvPr>
            <p:cNvSpPr>
              <a:spLocks noChangeArrowheads="1"/>
            </p:cNvSpPr>
            <p:nvPr/>
          </p:nvSpPr>
          <p:spPr bwMode="auto">
            <a:xfrm>
              <a:off x="2254424" y="2008188"/>
              <a:ext cx="42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xmlns="" id="{85F4C7AF-67E6-48B4-9B7E-C5BE2F7BB843}"/>
                </a:ext>
              </a:extLst>
            </p:cNvPr>
            <p:cNvSpPr>
              <a:spLocks noChangeArrowheads="1"/>
            </p:cNvSpPr>
            <p:nvPr/>
          </p:nvSpPr>
          <p:spPr bwMode="auto">
            <a:xfrm>
              <a:off x="2254424" y="1371600"/>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5" name="Rectangle 63">
            <a:extLst>
              <a:ext uri="{FF2B5EF4-FFF2-40B4-BE49-F238E27FC236}">
                <a16:creationId xmlns:a16="http://schemas.microsoft.com/office/drawing/2014/main" xmlns="" id="{8C785AC0-34C6-4567-8BF6-D7C8973A4E69}"/>
              </a:ext>
            </a:extLst>
          </p:cNvPr>
          <p:cNvSpPr>
            <a:spLocks noChangeArrowheads="1"/>
          </p:cNvSpPr>
          <p:nvPr/>
        </p:nvSpPr>
        <p:spPr bwMode="auto">
          <a:xfrm>
            <a:off x="3717701" y="2076450"/>
            <a:ext cx="538163" cy="3225800"/>
          </a:xfrm>
          <a:prstGeom prst="rect">
            <a:avLst/>
          </a:prstGeom>
          <a:solidFill>
            <a:srgbClr val="CC99FF"/>
          </a:solidFill>
          <a:ln w="1270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ea typeface="Verdana" panose="020B0604030504040204" pitchFamily="34" charset="0"/>
                <a:cs typeface="Verdana" panose="020B0604030504040204" pitchFamily="34" charset="0"/>
              </a:rPr>
              <a:t>505</a:t>
            </a:r>
          </a:p>
        </p:txBody>
      </p:sp>
      <p:sp>
        <p:nvSpPr>
          <p:cNvPr id="96" name="Rectangle 64">
            <a:extLst>
              <a:ext uri="{FF2B5EF4-FFF2-40B4-BE49-F238E27FC236}">
                <a16:creationId xmlns:a16="http://schemas.microsoft.com/office/drawing/2014/main" xmlns="" id="{2F0B5E27-BE0A-47AE-B98C-C5E876B2EF32}"/>
              </a:ext>
            </a:extLst>
          </p:cNvPr>
          <p:cNvSpPr>
            <a:spLocks noChangeArrowheads="1"/>
          </p:cNvSpPr>
          <p:nvPr/>
        </p:nvSpPr>
        <p:spPr bwMode="auto">
          <a:xfrm>
            <a:off x="6645051" y="4821237"/>
            <a:ext cx="527050" cy="481013"/>
          </a:xfrm>
          <a:prstGeom prst="rect">
            <a:avLst/>
          </a:prstGeom>
          <a:solidFill>
            <a:srgbClr val="F09252"/>
          </a:solidFill>
          <a:ln w="1270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ea typeface="Verdana" panose="020B0604030504040204" pitchFamily="34" charset="0"/>
                <a:cs typeface="Verdana" panose="020B0604030504040204" pitchFamily="34" charset="0"/>
              </a:rPr>
              <a:t>75</a:t>
            </a:r>
          </a:p>
        </p:txBody>
      </p:sp>
      <p:sp>
        <p:nvSpPr>
          <p:cNvPr id="97" name="Rectangle 65">
            <a:extLst>
              <a:ext uri="{FF2B5EF4-FFF2-40B4-BE49-F238E27FC236}">
                <a16:creationId xmlns:a16="http://schemas.microsoft.com/office/drawing/2014/main" xmlns="" id="{5BAEDB38-DBCD-47FB-8CD7-C20E81CE756D}"/>
              </a:ext>
            </a:extLst>
          </p:cNvPr>
          <p:cNvSpPr>
            <a:spLocks noChangeArrowheads="1"/>
          </p:cNvSpPr>
          <p:nvPr/>
        </p:nvSpPr>
        <p:spPr bwMode="auto">
          <a:xfrm>
            <a:off x="8102376" y="4573587"/>
            <a:ext cx="538163" cy="728663"/>
          </a:xfrm>
          <a:prstGeom prst="rect">
            <a:avLst/>
          </a:prstGeom>
          <a:solidFill>
            <a:srgbClr val="FFDE75"/>
          </a:solidFill>
          <a:ln w="1270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ea typeface="Verdana" panose="020B0604030504040204" pitchFamily="34" charset="0"/>
                <a:cs typeface="Verdana" panose="020B0604030504040204" pitchFamily="34" charset="0"/>
              </a:rPr>
              <a:t>115</a:t>
            </a:r>
          </a:p>
        </p:txBody>
      </p:sp>
      <p:sp>
        <p:nvSpPr>
          <p:cNvPr id="98" name="Rectangle 66">
            <a:extLst>
              <a:ext uri="{FF2B5EF4-FFF2-40B4-BE49-F238E27FC236}">
                <a16:creationId xmlns:a16="http://schemas.microsoft.com/office/drawing/2014/main" xmlns="" id="{445C675E-81BB-4BEE-95DE-08D445005D7B}"/>
              </a:ext>
            </a:extLst>
          </p:cNvPr>
          <p:cNvSpPr>
            <a:spLocks noChangeArrowheads="1"/>
          </p:cNvSpPr>
          <p:nvPr/>
        </p:nvSpPr>
        <p:spPr bwMode="auto">
          <a:xfrm>
            <a:off x="9517385" y="4730750"/>
            <a:ext cx="527050" cy="571500"/>
          </a:xfrm>
          <a:prstGeom prst="rect">
            <a:avLst/>
          </a:prstGeom>
          <a:solidFill>
            <a:srgbClr val="246FB3"/>
          </a:solidFill>
          <a:ln w="1270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ea typeface="Verdana" panose="020B0604030504040204" pitchFamily="34" charset="0"/>
                <a:cs typeface="Verdana" panose="020B0604030504040204" pitchFamily="34" charset="0"/>
              </a:rPr>
              <a:t>90</a:t>
            </a:r>
          </a:p>
        </p:txBody>
      </p:sp>
      <p:sp>
        <p:nvSpPr>
          <p:cNvPr id="99" name="Rectangle 67">
            <a:extLst>
              <a:ext uri="{FF2B5EF4-FFF2-40B4-BE49-F238E27FC236}">
                <a16:creationId xmlns:a16="http://schemas.microsoft.com/office/drawing/2014/main" xmlns="" id="{459DF948-9730-4296-8158-2A943C599828}"/>
              </a:ext>
            </a:extLst>
          </p:cNvPr>
          <p:cNvSpPr>
            <a:spLocks noChangeArrowheads="1"/>
          </p:cNvSpPr>
          <p:nvPr/>
        </p:nvSpPr>
        <p:spPr bwMode="auto">
          <a:xfrm>
            <a:off x="5186139" y="3835400"/>
            <a:ext cx="527050" cy="1466850"/>
          </a:xfrm>
          <a:prstGeom prst="rect">
            <a:avLst/>
          </a:prstGeom>
          <a:solidFill>
            <a:srgbClr val="F4B183"/>
          </a:solidFill>
          <a:ln w="1270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ea typeface="Verdana" panose="020B0604030504040204" pitchFamily="34" charset="0"/>
                <a:cs typeface="Verdana" panose="020B0604030504040204" pitchFamily="34" charset="0"/>
              </a:rPr>
              <a:t>230</a:t>
            </a:r>
          </a:p>
        </p:txBody>
      </p:sp>
      <p:sp>
        <p:nvSpPr>
          <p:cNvPr id="101" name="Speech Bubble: Rectangle 100">
            <a:extLst>
              <a:ext uri="{FF2B5EF4-FFF2-40B4-BE49-F238E27FC236}">
                <a16:creationId xmlns:a16="http://schemas.microsoft.com/office/drawing/2014/main" xmlns="" id="{A9862846-58B7-4017-881C-404209B67FE0}"/>
              </a:ext>
            </a:extLst>
          </p:cNvPr>
          <p:cNvSpPr/>
          <p:nvPr/>
        </p:nvSpPr>
        <p:spPr bwMode="auto">
          <a:xfrm>
            <a:off x="4201222" y="1088053"/>
            <a:ext cx="3694978" cy="399435"/>
          </a:xfrm>
          <a:prstGeom prst="wedgeRectCallout">
            <a:avLst>
              <a:gd name="adj1" fmla="val -54897"/>
              <a:gd name="adj2" fmla="val 95395"/>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chemeClr val="tx1"/>
                </a:solidFill>
              </a:rPr>
              <a:t>UCAS </a:t>
            </a:r>
            <a:r>
              <a:rPr lang="en-GB" sz="1600" b="1" dirty="0" err="1">
                <a:solidFill>
                  <a:schemeClr val="tx1"/>
                </a:solidFill>
              </a:rPr>
              <a:t>EoC</a:t>
            </a:r>
            <a:r>
              <a:rPr lang="en-GB" sz="1600" b="1" dirty="0">
                <a:solidFill>
                  <a:schemeClr val="tx1"/>
                </a:solidFill>
              </a:rPr>
              <a:t>: </a:t>
            </a:r>
            <a:r>
              <a:rPr lang="en-GB" sz="1600" dirty="0">
                <a:solidFill>
                  <a:schemeClr val="tx1"/>
                </a:solidFill>
              </a:rPr>
              <a:t>Placed </a:t>
            </a:r>
            <a:r>
              <a:rPr lang="en-GB" sz="1600" baseline="30000" dirty="0">
                <a:solidFill>
                  <a:schemeClr val="tx1"/>
                </a:solidFill>
              </a:rPr>
              <a:t>+ conditional</a:t>
            </a:r>
            <a:endParaRPr kumimoji="0" lang="en-GB" sz="1600" b="0" i="0" u="none" strike="noStrike" cap="none" normalizeH="0" baseline="30000" dirty="0">
              <a:ln>
                <a:noFill/>
              </a:ln>
              <a:solidFill>
                <a:schemeClr val="tx1"/>
              </a:solidFill>
              <a:effectLst/>
              <a:latin typeface="Verdana" pitchFamily="34" charset="0"/>
              <a:cs typeface="Arial" charset="0"/>
            </a:endParaRPr>
          </a:p>
        </p:txBody>
      </p:sp>
      <p:sp>
        <p:nvSpPr>
          <p:cNvPr id="5" name="Rectangle 4">
            <a:extLst>
              <a:ext uri="{FF2B5EF4-FFF2-40B4-BE49-F238E27FC236}">
                <a16:creationId xmlns:a16="http://schemas.microsoft.com/office/drawing/2014/main" xmlns="" id="{90FA185E-2263-4ACF-9D5E-93A9082FC396}"/>
              </a:ext>
            </a:extLst>
          </p:cNvPr>
          <p:cNvSpPr/>
          <p:nvPr/>
        </p:nvSpPr>
        <p:spPr bwMode="auto">
          <a:xfrm>
            <a:off x="3396024" y="1966912"/>
            <a:ext cx="553760" cy="4571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nvGrpSpPr>
          <p:cNvPr id="62" name="Group 61">
            <a:extLst>
              <a:ext uri="{FF2B5EF4-FFF2-40B4-BE49-F238E27FC236}">
                <a16:creationId xmlns:a16="http://schemas.microsoft.com/office/drawing/2014/main" xmlns="" id="{A8FEF328-605E-467B-8168-C45801E9E6CD}"/>
              </a:ext>
            </a:extLst>
          </p:cNvPr>
          <p:cNvGrpSpPr/>
          <p:nvPr/>
        </p:nvGrpSpPr>
        <p:grpSpPr>
          <a:xfrm>
            <a:off x="3394243" y="5374377"/>
            <a:ext cx="6662197" cy="430887"/>
            <a:chOff x="3502316" y="5422900"/>
            <a:chExt cx="6662197" cy="430887"/>
          </a:xfrm>
        </p:grpSpPr>
        <p:sp>
          <p:nvSpPr>
            <p:cNvPr id="63" name="Rectangle 47">
              <a:extLst>
                <a:ext uri="{FF2B5EF4-FFF2-40B4-BE49-F238E27FC236}">
                  <a16:creationId xmlns:a16="http://schemas.microsoft.com/office/drawing/2014/main" xmlns="" id="{97E0F1B0-0BCC-4396-BD27-BA579937E6F0}"/>
                </a:ext>
              </a:extLst>
            </p:cNvPr>
            <p:cNvSpPr>
              <a:spLocks noChangeArrowheads="1"/>
            </p:cNvSpPr>
            <p:nvPr/>
          </p:nvSpPr>
          <p:spPr bwMode="auto">
            <a:xfrm>
              <a:off x="3502316" y="5422900"/>
              <a:ext cx="883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49">
              <a:extLst>
                <a:ext uri="{FF2B5EF4-FFF2-40B4-BE49-F238E27FC236}">
                  <a16:creationId xmlns:a16="http://schemas.microsoft.com/office/drawing/2014/main" xmlns="" id="{5C059859-8074-4536-9005-C3861086ED51}"/>
                </a:ext>
              </a:extLst>
            </p:cNvPr>
            <p:cNvSpPr>
              <a:spLocks noChangeArrowheads="1"/>
            </p:cNvSpPr>
            <p:nvPr/>
          </p:nvSpPr>
          <p:spPr bwMode="auto">
            <a:xfrm>
              <a:off x="493622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50">
              <a:extLst>
                <a:ext uri="{FF2B5EF4-FFF2-40B4-BE49-F238E27FC236}">
                  <a16:creationId xmlns:a16="http://schemas.microsoft.com/office/drawing/2014/main" xmlns="" id="{40CAC94E-B7CE-4EE4-B386-3B5105B091C6}"/>
                </a:ext>
              </a:extLst>
            </p:cNvPr>
            <p:cNvSpPr>
              <a:spLocks noChangeArrowheads="1"/>
            </p:cNvSpPr>
            <p:nvPr/>
          </p:nvSpPr>
          <p:spPr bwMode="auto">
            <a:xfrm>
              <a:off x="637638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a:t>
              </a:r>
              <a:r>
                <a:rPr kumimoji="0" lang="en-US" altLang="en-US" sz="1400" b="0" i="0" u="none" strike="noStrike" cap="none" normalizeH="0" baseline="0" dirty="0" err="1">
                  <a:ln>
                    <a:noFill/>
                  </a:ln>
                  <a:solidFill>
                    <a:srgbClr val="595959"/>
                  </a:solidFill>
                  <a:effectLst/>
                  <a:latin typeface="Verdana" panose="020B0604030504040204" pitchFamily="34" charset="0"/>
                </a:rPr>
                <a:t>sal</a:t>
              </a:r>
              <a:r>
                <a:rPr kumimoji="0" lang="en-US" altLang="en-US" sz="1400" b="0" i="0" u="none" strike="noStrike" cap="none" normalizeH="0" baseline="0" dirty="0">
                  <a:ln>
                    <a:noFill/>
                  </a:ln>
                  <a:solidFill>
                    <a:srgbClr val="595959"/>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52">
              <a:extLst>
                <a:ext uri="{FF2B5EF4-FFF2-40B4-BE49-F238E27FC236}">
                  <a16:creationId xmlns:a16="http://schemas.microsoft.com/office/drawing/2014/main" xmlns="" id="{8869FC03-5930-4ACC-BD02-3B31B10D54F9}"/>
                </a:ext>
              </a:extLst>
            </p:cNvPr>
            <p:cNvSpPr>
              <a:spLocks noChangeArrowheads="1"/>
            </p:cNvSpPr>
            <p:nvPr/>
          </p:nvSpPr>
          <p:spPr bwMode="auto">
            <a:xfrm>
              <a:off x="8042622" y="5422900"/>
              <a:ext cx="669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7" name="Picture 66">
              <a:extLst>
                <a:ext uri="{FF2B5EF4-FFF2-40B4-BE49-F238E27FC236}">
                  <a16:creationId xmlns:a16="http://schemas.microsoft.com/office/drawing/2014/main" xmlns="" id="{E931D62C-D4E0-44F9-8568-003FBE5E3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809" y="5476817"/>
              <a:ext cx="856704" cy="144090"/>
            </a:xfrm>
            <a:prstGeom prst="rect">
              <a:avLst/>
            </a:prstGeom>
          </p:spPr>
        </p:pic>
      </p:grpSp>
      <p:sp>
        <p:nvSpPr>
          <p:cNvPr id="52" name="Rectangle 51">
            <a:extLst>
              <a:ext uri="{FF2B5EF4-FFF2-40B4-BE49-F238E27FC236}">
                <a16:creationId xmlns:a16="http://schemas.microsoft.com/office/drawing/2014/main" xmlns="" id="{9DE625C2-2B37-43AA-9929-6CB39545D1E9}"/>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https://www.gov.uk/government/statistics/initial-teacher-training-trainee-number-census-2017-to-2018</a:t>
            </a:r>
          </a:p>
        </p:txBody>
      </p:sp>
      <p:sp>
        <p:nvSpPr>
          <p:cNvPr id="53" name="TextBox 52">
            <a:extLst>
              <a:ext uri="{FF2B5EF4-FFF2-40B4-BE49-F238E27FC236}">
                <a16:creationId xmlns:a16="http://schemas.microsoft.com/office/drawing/2014/main" xmlns="" id="{905B34FD-3851-461B-B391-6D3A78A1D74A}"/>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
        <p:nvSpPr>
          <p:cNvPr id="54" name="Rectangle 53">
            <a:extLst>
              <a:ext uri="{FF2B5EF4-FFF2-40B4-BE49-F238E27FC236}">
                <a16:creationId xmlns:a16="http://schemas.microsoft.com/office/drawing/2014/main" xmlns="" id="{6A57D152-8F7B-48C7-8D62-15781D1C7213}"/>
              </a:ext>
            </a:extLst>
          </p:cNvPr>
          <p:cNvSpPr/>
          <p:nvPr/>
        </p:nvSpPr>
        <p:spPr>
          <a:xfrm>
            <a:off x="7320136" y="117793"/>
            <a:ext cx="4537076" cy="430887"/>
          </a:xfrm>
          <a:prstGeom prst="rect">
            <a:avLst/>
          </a:prstGeom>
        </p:spPr>
        <p:txBody>
          <a:bodyPr wrap="none">
            <a:spAutoFit/>
          </a:bodyPr>
          <a:lstStyle/>
          <a:p>
            <a:r>
              <a:rPr lang="en-US" sz="2200" dirty="0">
                <a:solidFill>
                  <a:srgbClr val="FDE5C7"/>
                </a:solidFill>
              </a:rPr>
              <a:t>UCAS 2016-17 </a:t>
            </a:r>
            <a:r>
              <a:rPr lang="en-US" sz="2200" dirty="0">
                <a:solidFill>
                  <a:srgbClr val="FDE5C7"/>
                </a:solidFill>
                <a:sym typeface="Wingdings" panose="05000000000000000000" pitchFamily="2" charset="2"/>
              </a:rPr>
              <a:t> </a:t>
            </a:r>
            <a:r>
              <a:rPr lang="en-US" sz="2200" dirty="0">
                <a:solidFill>
                  <a:srgbClr val="FDE5C7"/>
                </a:solidFill>
              </a:rPr>
              <a:t>ITT 2017-18</a:t>
            </a:r>
            <a:endParaRPr lang="en-GB" sz="2200" dirty="0">
              <a:solidFill>
                <a:srgbClr val="FDE5C7"/>
              </a:solidFill>
            </a:endParaRPr>
          </a:p>
        </p:txBody>
      </p:sp>
    </p:spTree>
    <p:custDataLst>
      <p:tags r:id="rId1"/>
    </p:custDataLst>
    <p:extLst>
      <p:ext uri="{BB962C8B-B14F-4D97-AF65-F5344CB8AC3E}">
        <p14:creationId xmlns:p14="http://schemas.microsoft.com/office/powerpoint/2010/main" val="305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down)">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down)">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wipe(down)">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ipe(down)">
                                      <p:cBhvr>
                                        <p:cTn id="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xmlns="" id="{CF07AD02-B4E6-4612-BA4A-D5F3520C4E9B}"/>
              </a:ext>
            </a:extLst>
          </p:cNvPr>
          <p:cNvSpPr>
            <a:spLocks noEditPoints="1"/>
          </p:cNvSpPr>
          <p:nvPr/>
        </p:nvSpPr>
        <p:spPr bwMode="auto">
          <a:xfrm>
            <a:off x="3139679" y="1550988"/>
            <a:ext cx="7272338" cy="3648075"/>
          </a:xfrm>
          <a:custGeom>
            <a:avLst/>
            <a:gdLst>
              <a:gd name="T0" fmla="*/ 4581 w 4581"/>
              <a:gd name="T1" fmla="*/ 2298 h 2298"/>
              <a:gd name="T2" fmla="*/ 4581 w 4581"/>
              <a:gd name="T3" fmla="*/ 2249 h 2298"/>
              <a:gd name="T4" fmla="*/ 4581 w 4581"/>
              <a:gd name="T5" fmla="*/ 2200 h 2298"/>
              <a:gd name="T6" fmla="*/ 4581 w 4581"/>
              <a:gd name="T7" fmla="*/ 2151 h 2298"/>
              <a:gd name="T8" fmla="*/ 4581 w 4581"/>
              <a:gd name="T9" fmla="*/ 2061 h 2298"/>
              <a:gd name="T10" fmla="*/ 4581 w 4581"/>
              <a:gd name="T11" fmla="*/ 2012 h 2298"/>
              <a:gd name="T12" fmla="*/ 4581 w 4581"/>
              <a:gd name="T13" fmla="*/ 1963 h 2298"/>
              <a:gd name="T14" fmla="*/ 4581 w 4581"/>
              <a:gd name="T15" fmla="*/ 1914 h 2298"/>
              <a:gd name="T16" fmla="*/ 4581 w 4581"/>
              <a:gd name="T17" fmla="*/ 1816 h 2298"/>
              <a:gd name="T18" fmla="*/ 4581 w 4581"/>
              <a:gd name="T19" fmla="*/ 1774 h 2298"/>
              <a:gd name="T20" fmla="*/ 4581 w 4581"/>
              <a:gd name="T21" fmla="*/ 1725 h 2298"/>
              <a:gd name="T22" fmla="*/ 4581 w 4581"/>
              <a:gd name="T23" fmla="*/ 1676 h 2298"/>
              <a:gd name="T24" fmla="*/ 4581 w 4581"/>
              <a:gd name="T25" fmla="*/ 1579 h 2298"/>
              <a:gd name="T26" fmla="*/ 4581 w 4581"/>
              <a:gd name="T27" fmla="*/ 1530 h 2298"/>
              <a:gd name="T28" fmla="*/ 4581 w 4581"/>
              <a:gd name="T29" fmla="*/ 1488 h 2298"/>
              <a:gd name="T30" fmla="*/ 4581 w 4581"/>
              <a:gd name="T31" fmla="*/ 1439 h 2298"/>
              <a:gd name="T32" fmla="*/ 4581 w 4581"/>
              <a:gd name="T33" fmla="*/ 1341 h 2298"/>
              <a:gd name="T34" fmla="*/ 4581 w 4581"/>
              <a:gd name="T35" fmla="*/ 1292 h 2298"/>
              <a:gd name="T36" fmla="*/ 4581 w 4581"/>
              <a:gd name="T37" fmla="*/ 1243 h 2298"/>
              <a:gd name="T38" fmla="*/ 4581 w 4581"/>
              <a:gd name="T39" fmla="*/ 1194 h 2298"/>
              <a:gd name="T40" fmla="*/ 4581 w 4581"/>
              <a:gd name="T41" fmla="*/ 1104 h 2298"/>
              <a:gd name="T42" fmla="*/ 4581 w 4581"/>
              <a:gd name="T43" fmla="*/ 1055 h 2298"/>
              <a:gd name="T44" fmla="*/ 4581 w 4581"/>
              <a:gd name="T45" fmla="*/ 1006 h 2298"/>
              <a:gd name="T46" fmla="*/ 4581 w 4581"/>
              <a:gd name="T47" fmla="*/ 957 h 2298"/>
              <a:gd name="T48" fmla="*/ 4581 w 4581"/>
              <a:gd name="T49" fmla="*/ 866 h 2298"/>
              <a:gd name="T50" fmla="*/ 4581 w 4581"/>
              <a:gd name="T51" fmla="*/ 817 h 2298"/>
              <a:gd name="T52" fmla="*/ 4581 w 4581"/>
              <a:gd name="T53" fmla="*/ 768 h 2298"/>
              <a:gd name="T54" fmla="*/ 4581 w 4581"/>
              <a:gd name="T55" fmla="*/ 719 h 2298"/>
              <a:gd name="T56" fmla="*/ 4581 w 4581"/>
              <a:gd name="T57" fmla="*/ 622 h 2298"/>
              <a:gd name="T58" fmla="*/ 4581 w 4581"/>
              <a:gd name="T59" fmla="*/ 580 h 2298"/>
              <a:gd name="T60" fmla="*/ 4581 w 4581"/>
              <a:gd name="T61" fmla="*/ 531 h 2298"/>
              <a:gd name="T62" fmla="*/ 4581 w 4581"/>
              <a:gd name="T63" fmla="*/ 482 h 2298"/>
              <a:gd name="T64" fmla="*/ 4581 w 4581"/>
              <a:gd name="T65" fmla="*/ 384 h 2298"/>
              <a:gd name="T66" fmla="*/ 4581 w 4581"/>
              <a:gd name="T67" fmla="*/ 335 h 2298"/>
              <a:gd name="T68" fmla="*/ 4581 w 4581"/>
              <a:gd name="T69" fmla="*/ 286 h 2298"/>
              <a:gd name="T70" fmla="*/ 4581 w 4581"/>
              <a:gd name="T71" fmla="*/ 245 h 2298"/>
              <a:gd name="T72" fmla="*/ 4581 w 4581"/>
              <a:gd name="T73" fmla="*/ 147 h 2298"/>
              <a:gd name="T74" fmla="*/ 4581 w 4581"/>
              <a:gd name="T75" fmla="*/ 98 h 2298"/>
              <a:gd name="T76" fmla="*/ 4581 w 4581"/>
              <a:gd name="T77" fmla="*/ 49 h 2298"/>
              <a:gd name="T78" fmla="*/ 4581 w 4581"/>
              <a:gd name="T79" fmla="*/ 0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81" h="2298">
                <a:moveTo>
                  <a:pt x="0" y="2298"/>
                </a:moveTo>
                <a:lnTo>
                  <a:pt x="4581" y="2298"/>
                </a:lnTo>
                <a:moveTo>
                  <a:pt x="0" y="2249"/>
                </a:moveTo>
                <a:lnTo>
                  <a:pt x="4581" y="2249"/>
                </a:lnTo>
                <a:moveTo>
                  <a:pt x="0" y="2200"/>
                </a:moveTo>
                <a:lnTo>
                  <a:pt x="4581" y="2200"/>
                </a:lnTo>
                <a:moveTo>
                  <a:pt x="0" y="2151"/>
                </a:moveTo>
                <a:lnTo>
                  <a:pt x="4581" y="2151"/>
                </a:lnTo>
                <a:moveTo>
                  <a:pt x="0" y="2061"/>
                </a:moveTo>
                <a:lnTo>
                  <a:pt x="4581" y="2061"/>
                </a:lnTo>
                <a:moveTo>
                  <a:pt x="0" y="2012"/>
                </a:moveTo>
                <a:lnTo>
                  <a:pt x="4581" y="2012"/>
                </a:lnTo>
                <a:moveTo>
                  <a:pt x="0" y="1963"/>
                </a:moveTo>
                <a:lnTo>
                  <a:pt x="4581" y="1963"/>
                </a:lnTo>
                <a:moveTo>
                  <a:pt x="0" y="1914"/>
                </a:moveTo>
                <a:lnTo>
                  <a:pt x="4581" y="1914"/>
                </a:lnTo>
                <a:moveTo>
                  <a:pt x="0" y="1816"/>
                </a:moveTo>
                <a:lnTo>
                  <a:pt x="4581" y="1816"/>
                </a:lnTo>
                <a:moveTo>
                  <a:pt x="0" y="1774"/>
                </a:moveTo>
                <a:lnTo>
                  <a:pt x="4581" y="1774"/>
                </a:lnTo>
                <a:moveTo>
                  <a:pt x="0" y="1725"/>
                </a:moveTo>
                <a:lnTo>
                  <a:pt x="4581" y="1725"/>
                </a:lnTo>
                <a:moveTo>
                  <a:pt x="0" y="1676"/>
                </a:moveTo>
                <a:lnTo>
                  <a:pt x="4581" y="1676"/>
                </a:lnTo>
                <a:moveTo>
                  <a:pt x="0" y="1579"/>
                </a:moveTo>
                <a:lnTo>
                  <a:pt x="4581" y="1579"/>
                </a:lnTo>
                <a:moveTo>
                  <a:pt x="0" y="1530"/>
                </a:moveTo>
                <a:lnTo>
                  <a:pt x="4581" y="1530"/>
                </a:lnTo>
                <a:moveTo>
                  <a:pt x="0" y="1488"/>
                </a:moveTo>
                <a:lnTo>
                  <a:pt x="4581" y="1488"/>
                </a:lnTo>
                <a:moveTo>
                  <a:pt x="0" y="1439"/>
                </a:moveTo>
                <a:lnTo>
                  <a:pt x="4581" y="1439"/>
                </a:lnTo>
                <a:moveTo>
                  <a:pt x="0" y="1341"/>
                </a:moveTo>
                <a:lnTo>
                  <a:pt x="4581" y="1341"/>
                </a:lnTo>
                <a:moveTo>
                  <a:pt x="0" y="1292"/>
                </a:moveTo>
                <a:lnTo>
                  <a:pt x="4581" y="1292"/>
                </a:lnTo>
                <a:moveTo>
                  <a:pt x="0" y="1243"/>
                </a:moveTo>
                <a:lnTo>
                  <a:pt x="4581" y="1243"/>
                </a:lnTo>
                <a:moveTo>
                  <a:pt x="0" y="1194"/>
                </a:moveTo>
                <a:lnTo>
                  <a:pt x="4581" y="1194"/>
                </a:lnTo>
                <a:moveTo>
                  <a:pt x="0" y="1104"/>
                </a:moveTo>
                <a:lnTo>
                  <a:pt x="4581" y="1104"/>
                </a:lnTo>
                <a:moveTo>
                  <a:pt x="0" y="1055"/>
                </a:moveTo>
                <a:lnTo>
                  <a:pt x="4581" y="1055"/>
                </a:lnTo>
                <a:moveTo>
                  <a:pt x="0" y="1006"/>
                </a:moveTo>
                <a:lnTo>
                  <a:pt x="4581" y="1006"/>
                </a:lnTo>
                <a:moveTo>
                  <a:pt x="0" y="957"/>
                </a:moveTo>
                <a:lnTo>
                  <a:pt x="4581" y="957"/>
                </a:lnTo>
                <a:moveTo>
                  <a:pt x="0" y="866"/>
                </a:moveTo>
                <a:lnTo>
                  <a:pt x="4581" y="866"/>
                </a:lnTo>
                <a:moveTo>
                  <a:pt x="0" y="817"/>
                </a:moveTo>
                <a:lnTo>
                  <a:pt x="4581" y="817"/>
                </a:lnTo>
                <a:moveTo>
                  <a:pt x="0" y="768"/>
                </a:moveTo>
                <a:lnTo>
                  <a:pt x="4581" y="768"/>
                </a:lnTo>
                <a:moveTo>
                  <a:pt x="0" y="719"/>
                </a:moveTo>
                <a:lnTo>
                  <a:pt x="4581" y="719"/>
                </a:lnTo>
                <a:moveTo>
                  <a:pt x="0" y="622"/>
                </a:moveTo>
                <a:lnTo>
                  <a:pt x="4581" y="622"/>
                </a:lnTo>
                <a:moveTo>
                  <a:pt x="0" y="580"/>
                </a:moveTo>
                <a:lnTo>
                  <a:pt x="4581" y="580"/>
                </a:lnTo>
                <a:moveTo>
                  <a:pt x="0" y="531"/>
                </a:moveTo>
                <a:lnTo>
                  <a:pt x="4581" y="531"/>
                </a:lnTo>
                <a:moveTo>
                  <a:pt x="0" y="482"/>
                </a:moveTo>
                <a:lnTo>
                  <a:pt x="4581" y="482"/>
                </a:lnTo>
                <a:moveTo>
                  <a:pt x="0" y="384"/>
                </a:moveTo>
                <a:lnTo>
                  <a:pt x="4581" y="384"/>
                </a:lnTo>
                <a:moveTo>
                  <a:pt x="0" y="335"/>
                </a:moveTo>
                <a:lnTo>
                  <a:pt x="4581" y="335"/>
                </a:lnTo>
                <a:moveTo>
                  <a:pt x="0" y="286"/>
                </a:moveTo>
                <a:lnTo>
                  <a:pt x="4581" y="286"/>
                </a:lnTo>
                <a:moveTo>
                  <a:pt x="0" y="245"/>
                </a:moveTo>
                <a:lnTo>
                  <a:pt x="4581" y="245"/>
                </a:lnTo>
                <a:moveTo>
                  <a:pt x="0" y="147"/>
                </a:moveTo>
                <a:lnTo>
                  <a:pt x="4581" y="147"/>
                </a:lnTo>
                <a:moveTo>
                  <a:pt x="0" y="98"/>
                </a:moveTo>
                <a:lnTo>
                  <a:pt x="4581" y="98"/>
                </a:lnTo>
                <a:moveTo>
                  <a:pt x="0" y="49"/>
                </a:moveTo>
                <a:lnTo>
                  <a:pt x="4581" y="49"/>
                </a:lnTo>
                <a:moveTo>
                  <a:pt x="0" y="0"/>
                </a:moveTo>
                <a:lnTo>
                  <a:pt x="4581" y="0"/>
                </a:lnTo>
              </a:path>
            </a:pathLst>
          </a:custGeom>
          <a:noFill/>
          <a:ln w="11113" cap="flat">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5" name="Group 4">
            <a:extLst>
              <a:ext uri="{FF2B5EF4-FFF2-40B4-BE49-F238E27FC236}">
                <a16:creationId xmlns:a16="http://schemas.microsoft.com/office/drawing/2014/main" xmlns="" id="{9D5045AF-EE04-4735-B1F5-EFA4C50C2F9A}"/>
              </a:ext>
            </a:extLst>
          </p:cNvPr>
          <p:cNvGrpSpPr/>
          <p:nvPr/>
        </p:nvGrpSpPr>
        <p:grpSpPr>
          <a:xfrm>
            <a:off x="3425444" y="1412776"/>
            <a:ext cx="4938698" cy="3857725"/>
            <a:chOff x="3425444" y="1412776"/>
            <a:chExt cx="4938698" cy="3857725"/>
          </a:xfrm>
        </p:grpSpPr>
        <p:sp>
          <p:nvSpPr>
            <p:cNvPr id="10" name="Freeform 8">
              <a:extLst>
                <a:ext uri="{FF2B5EF4-FFF2-40B4-BE49-F238E27FC236}">
                  <a16:creationId xmlns:a16="http://schemas.microsoft.com/office/drawing/2014/main" xmlns="" id="{B8D80D33-87D0-4D62-BABA-958072A16806}"/>
                </a:ext>
              </a:extLst>
            </p:cNvPr>
            <p:cNvSpPr>
              <a:spLocks noEditPoints="1"/>
            </p:cNvSpPr>
            <p:nvPr/>
          </p:nvSpPr>
          <p:spPr bwMode="auto">
            <a:xfrm>
              <a:off x="3466704" y="1822451"/>
              <a:ext cx="4897438" cy="3448050"/>
            </a:xfrm>
            <a:custGeom>
              <a:avLst/>
              <a:gdLst>
                <a:gd name="T0" fmla="*/ 0 w 3085"/>
                <a:gd name="T1" fmla="*/ 0 h 2172"/>
                <a:gd name="T2" fmla="*/ 336 w 3085"/>
                <a:gd name="T3" fmla="*/ 0 h 2172"/>
                <a:gd name="T4" fmla="*/ 336 w 3085"/>
                <a:gd name="T5" fmla="*/ 2172 h 2172"/>
                <a:gd name="T6" fmla="*/ 0 w 3085"/>
                <a:gd name="T7" fmla="*/ 2172 h 2172"/>
                <a:gd name="T8" fmla="*/ 0 w 3085"/>
                <a:gd name="T9" fmla="*/ 0 h 2172"/>
                <a:gd name="T10" fmla="*/ 916 w 3085"/>
                <a:gd name="T11" fmla="*/ 1048 h 2172"/>
                <a:gd name="T12" fmla="*/ 1252 w 3085"/>
                <a:gd name="T13" fmla="*/ 1048 h 2172"/>
                <a:gd name="T14" fmla="*/ 1252 w 3085"/>
                <a:gd name="T15" fmla="*/ 2172 h 2172"/>
                <a:gd name="T16" fmla="*/ 916 w 3085"/>
                <a:gd name="T17" fmla="*/ 2172 h 2172"/>
                <a:gd name="T18" fmla="*/ 916 w 3085"/>
                <a:gd name="T19" fmla="*/ 1048 h 2172"/>
                <a:gd name="T20" fmla="*/ 1833 w 3085"/>
                <a:gd name="T21" fmla="*/ 1956 h 2172"/>
                <a:gd name="T22" fmla="*/ 2168 w 3085"/>
                <a:gd name="T23" fmla="*/ 1956 h 2172"/>
                <a:gd name="T24" fmla="*/ 2168 w 3085"/>
                <a:gd name="T25" fmla="*/ 2172 h 2172"/>
                <a:gd name="T26" fmla="*/ 1833 w 3085"/>
                <a:gd name="T27" fmla="*/ 2172 h 2172"/>
                <a:gd name="T28" fmla="*/ 1833 w 3085"/>
                <a:gd name="T29" fmla="*/ 1956 h 2172"/>
                <a:gd name="T30" fmla="*/ 2749 w 3085"/>
                <a:gd name="T31" fmla="*/ 1697 h 2172"/>
                <a:gd name="T32" fmla="*/ 3085 w 3085"/>
                <a:gd name="T33" fmla="*/ 1697 h 2172"/>
                <a:gd name="T34" fmla="*/ 3085 w 3085"/>
                <a:gd name="T35" fmla="*/ 2172 h 2172"/>
                <a:gd name="T36" fmla="*/ 2749 w 3085"/>
                <a:gd name="T37" fmla="*/ 2172 h 2172"/>
                <a:gd name="T38" fmla="*/ 2749 w 3085"/>
                <a:gd name="T39" fmla="*/ 1697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5" h="2172">
                  <a:moveTo>
                    <a:pt x="0" y="0"/>
                  </a:moveTo>
                  <a:lnTo>
                    <a:pt x="336" y="0"/>
                  </a:lnTo>
                  <a:lnTo>
                    <a:pt x="336" y="2172"/>
                  </a:lnTo>
                  <a:lnTo>
                    <a:pt x="0" y="2172"/>
                  </a:lnTo>
                  <a:lnTo>
                    <a:pt x="0" y="0"/>
                  </a:lnTo>
                  <a:close/>
                  <a:moveTo>
                    <a:pt x="916" y="1048"/>
                  </a:moveTo>
                  <a:lnTo>
                    <a:pt x="1252" y="1048"/>
                  </a:lnTo>
                  <a:lnTo>
                    <a:pt x="1252" y="2172"/>
                  </a:lnTo>
                  <a:lnTo>
                    <a:pt x="916" y="2172"/>
                  </a:lnTo>
                  <a:lnTo>
                    <a:pt x="916" y="1048"/>
                  </a:lnTo>
                  <a:close/>
                  <a:moveTo>
                    <a:pt x="1833" y="1956"/>
                  </a:moveTo>
                  <a:lnTo>
                    <a:pt x="2168" y="1956"/>
                  </a:lnTo>
                  <a:lnTo>
                    <a:pt x="2168" y="2172"/>
                  </a:lnTo>
                  <a:lnTo>
                    <a:pt x="1833" y="2172"/>
                  </a:lnTo>
                  <a:lnTo>
                    <a:pt x="1833" y="1956"/>
                  </a:lnTo>
                  <a:close/>
                  <a:moveTo>
                    <a:pt x="2749" y="1697"/>
                  </a:moveTo>
                  <a:lnTo>
                    <a:pt x="3085" y="1697"/>
                  </a:lnTo>
                  <a:lnTo>
                    <a:pt x="3085" y="2172"/>
                  </a:lnTo>
                  <a:lnTo>
                    <a:pt x="2749" y="2172"/>
                  </a:lnTo>
                  <a:lnTo>
                    <a:pt x="2749" y="1697"/>
                  </a:lnTo>
                  <a:close/>
                </a:path>
              </a:pathLst>
            </a:custGeom>
            <a:solidFill>
              <a:srgbClr val="7F7F7F">
                <a:alpha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64">
              <a:extLst>
                <a:ext uri="{FF2B5EF4-FFF2-40B4-BE49-F238E27FC236}">
                  <a16:creationId xmlns:a16="http://schemas.microsoft.com/office/drawing/2014/main" xmlns="" id="{679A82EC-AC8B-4DB0-8570-914F79F42947}"/>
                </a:ext>
              </a:extLst>
            </p:cNvPr>
            <p:cNvSpPr/>
            <p:nvPr/>
          </p:nvSpPr>
          <p:spPr>
            <a:xfrm>
              <a:off x="3425444" y="1412776"/>
              <a:ext cx="103265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445</a:t>
              </a:r>
              <a:r>
                <a:rPr lang="en-GB" sz="2000" baseline="30000" dirty="0">
                  <a:solidFill>
                    <a:schemeClr val="bg1">
                      <a:lumMod val="50000"/>
                    </a:schemeClr>
                  </a:solidFill>
                  <a:ea typeface="Verdana" panose="020B0604030504040204" pitchFamily="34" charset="0"/>
                  <a:cs typeface="Verdana" panose="020B0604030504040204" pitchFamily="34" charset="0"/>
                </a:rPr>
                <a:t>+10</a:t>
              </a:r>
            </a:p>
          </p:txBody>
        </p:sp>
        <p:sp>
          <p:nvSpPr>
            <p:cNvPr id="66" name="Rectangle 65">
              <a:extLst>
                <a:ext uri="{FF2B5EF4-FFF2-40B4-BE49-F238E27FC236}">
                  <a16:creationId xmlns:a16="http://schemas.microsoft.com/office/drawing/2014/main" xmlns="" id="{62AD2E68-A27C-43DD-B790-25DECFB873CC}"/>
                </a:ext>
              </a:extLst>
            </p:cNvPr>
            <p:cNvSpPr/>
            <p:nvPr/>
          </p:nvSpPr>
          <p:spPr>
            <a:xfrm>
              <a:off x="4818063" y="3018438"/>
              <a:ext cx="67518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235</a:t>
              </a:r>
            </a:p>
          </p:txBody>
        </p:sp>
        <p:sp>
          <p:nvSpPr>
            <p:cNvPr id="67" name="Rectangle 66">
              <a:extLst>
                <a:ext uri="{FF2B5EF4-FFF2-40B4-BE49-F238E27FC236}">
                  <a16:creationId xmlns:a16="http://schemas.microsoft.com/office/drawing/2014/main" xmlns="" id="{266A6FD0-99EC-4645-9477-16D47EB0FB73}"/>
                </a:ext>
              </a:extLst>
            </p:cNvPr>
            <p:cNvSpPr/>
            <p:nvPr/>
          </p:nvSpPr>
          <p:spPr>
            <a:xfrm>
              <a:off x="6334440" y="4530606"/>
              <a:ext cx="511679"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45</a:t>
              </a:r>
            </a:p>
          </p:txBody>
        </p:sp>
        <p:sp>
          <p:nvSpPr>
            <p:cNvPr id="68" name="Rectangle 67">
              <a:extLst>
                <a:ext uri="{FF2B5EF4-FFF2-40B4-BE49-F238E27FC236}">
                  <a16:creationId xmlns:a16="http://schemas.microsoft.com/office/drawing/2014/main" xmlns="" id="{A763F983-1C9B-4217-91A2-6DB38735CF0E}"/>
                </a:ext>
              </a:extLst>
            </p:cNvPr>
            <p:cNvSpPr/>
            <p:nvPr/>
          </p:nvSpPr>
          <p:spPr>
            <a:xfrm>
              <a:off x="7626375" y="4149080"/>
              <a:ext cx="67518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100</a:t>
              </a:r>
            </a:p>
          </p:txBody>
        </p:sp>
      </p:grpSp>
      <p:sp>
        <p:nvSpPr>
          <p:cNvPr id="35" name="Rectangle 34">
            <a:extLst>
              <a:ext uri="{FF2B5EF4-FFF2-40B4-BE49-F238E27FC236}">
                <a16:creationId xmlns:a16="http://schemas.microsoft.com/office/drawing/2014/main" xmlns="" id="{B426C421-BB21-45BF-8B37-7A8908BA5730}"/>
              </a:ext>
            </a:extLst>
          </p:cNvPr>
          <p:cNvSpPr/>
          <p:nvPr/>
        </p:nvSpPr>
        <p:spPr bwMode="auto">
          <a:xfrm>
            <a:off x="3463202" y="1822450"/>
            <a:ext cx="553760" cy="612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r>
              <a:rPr lang="en-US" b="0" dirty="0"/>
              <a:t>	</a:t>
            </a:r>
          </a:p>
        </p:txBody>
      </p:sp>
      <p:sp>
        <p:nvSpPr>
          <p:cNvPr id="4" name="Content Placeholder 3">
            <a:extLst>
              <a:ext uri="{FF2B5EF4-FFF2-40B4-BE49-F238E27FC236}">
                <a16:creationId xmlns:a16="http://schemas.microsoft.com/office/drawing/2014/main" xmlns="" id="{217B5AFC-FCA7-4195-9BDB-7B109239A4D0}"/>
              </a:ext>
            </a:extLst>
          </p:cNvPr>
          <p:cNvSpPr>
            <a:spLocks noGrp="1"/>
          </p:cNvSpPr>
          <p:nvPr>
            <p:ph idx="1"/>
          </p:nvPr>
        </p:nvSpPr>
        <p:spPr>
          <a:xfrm>
            <a:off x="335359" y="908050"/>
            <a:ext cx="7560841" cy="5041230"/>
          </a:xfrm>
        </p:spPr>
        <p:txBody>
          <a:bodyPr/>
          <a:lstStyle/>
          <a:p>
            <a:r>
              <a:rPr lang="en-GB" sz="2800" b="1" dirty="0">
                <a:solidFill>
                  <a:srgbClr val="5B9BD5"/>
                </a:solidFill>
              </a:rPr>
              <a:t>Chemistry</a:t>
            </a:r>
          </a:p>
        </p:txBody>
      </p:sp>
      <p:sp>
        <p:nvSpPr>
          <p:cNvPr id="17" name="Rectangle 15">
            <a:extLst>
              <a:ext uri="{FF2B5EF4-FFF2-40B4-BE49-F238E27FC236}">
                <a16:creationId xmlns:a16="http://schemas.microsoft.com/office/drawing/2014/main" xmlns="" id="{A643EFD1-5325-46CD-AE5C-DC5B1C04598D}"/>
              </a:ext>
            </a:extLst>
          </p:cNvPr>
          <p:cNvSpPr>
            <a:spLocks noChangeArrowheads="1"/>
          </p:cNvSpPr>
          <p:nvPr/>
        </p:nvSpPr>
        <p:spPr bwMode="auto">
          <a:xfrm>
            <a:off x="2865041" y="51609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Freeform 7">
            <a:extLst>
              <a:ext uri="{FF2B5EF4-FFF2-40B4-BE49-F238E27FC236}">
                <a16:creationId xmlns:a16="http://schemas.microsoft.com/office/drawing/2014/main" xmlns="" id="{D2C0F616-A8A7-4829-A8EE-917EF0CDC176}"/>
              </a:ext>
            </a:extLst>
          </p:cNvPr>
          <p:cNvSpPr>
            <a:spLocks noEditPoints="1"/>
          </p:cNvSpPr>
          <p:nvPr/>
        </p:nvSpPr>
        <p:spPr bwMode="auto">
          <a:xfrm>
            <a:off x="3139679" y="1484313"/>
            <a:ext cx="7272338" cy="3403600"/>
          </a:xfrm>
          <a:custGeom>
            <a:avLst/>
            <a:gdLst>
              <a:gd name="T0" fmla="*/ 0 w 4581"/>
              <a:gd name="T1" fmla="*/ 2144 h 2144"/>
              <a:gd name="T2" fmla="*/ 4581 w 4581"/>
              <a:gd name="T3" fmla="*/ 2144 h 2144"/>
              <a:gd name="T4" fmla="*/ 0 w 4581"/>
              <a:gd name="T5" fmla="*/ 1907 h 2144"/>
              <a:gd name="T6" fmla="*/ 4581 w 4581"/>
              <a:gd name="T7" fmla="*/ 1907 h 2144"/>
              <a:gd name="T8" fmla="*/ 0 w 4581"/>
              <a:gd name="T9" fmla="*/ 1669 h 2144"/>
              <a:gd name="T10" fmla="*/ 4581 w 4581"/>
              <a:gd name="T11" fmla="*/ 1669 h 2144"/>
              <a:gd name="T12" fmla="*/ 0 w 4581"/>
              <a:gd name="T13" fmla="*/ 1432 h 2144"/>
              <a:gd name="T14" fmla="*/ 4581 w 4581"/>
              <a:gd name="T15" fmla="*/ 1432 h 2144"/>
              <a:gd name="T16" fmla="*/ 0 w 4581"/>
              <a:gd name="T17" fmla="*/ 1195 h 2144"/>
              <a:gd name="T18" fmla="*/ 4581 w 4581"/>
              <a:gd name="T19" fmla="*/ 1195 h 2144"/>
              <a:gd name="T20" fmla="*/ 0 w 4581"/>
              <a:gd name="T21" fmla="*/ 950 h 2144"/>
              <a:gd name="T22" fmla="*/ 4581 w 4581"/>
              <a:gd name="T23" fmla="*/ 950 h 2144"/>
              <a:gd name="T24" fmla="*/ 0 w 4581"/>
              <a:gd name="T25" fmla="*/ 713 h 2144"/>
              <a:gd name="T26" fmla="*/ 4581 w 4581"/>
              <a:gd name="T27" fmla="*/ 713 h 2144"/>
              <a:gd name="T28" fmla="*/ 0 w 4581"/>
              <a:gd name="T29" fmla="*/ 475 h 2144"/>
              <a:gd name="T30" fmla="*/ 4581 w 4581"/>
              <a:gd name="T31" fmla="*/ 475 h 2144"/>
              <a:gd name="T32" fmla="*/ 0 w 4581"/>
              <a:gd name="T33" fmla="*/ 238 h 2144"/>
              <a:gd name="T34" fmla="*/ 4581 w 4581"/>
              <a:gd name="T35" fmla="*/ 238 h 2144"/>
              <a:gd name="T36" fmla="*/ 0 w 4581"/>
              <a:gd name="T37" fmla="*/ 0 h 2144"/>
              <a:gd name="T38" fmla="*/ 4581 w 4581"/>
              <a:gd name="T39" fmla="*/ 0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1" h="2144">
                <a:moveTo>
                  <a:pt x="0" y="2144"/>
                </a:moveTo>
                <a:lnTo>
                  <a:pt x="4581" y="2144"/>
                </a:lnTo>
                <a:moveTo>
                  <a:pt x="0" y="1907"/>
                </a:moveTo>
                <a:lnTo>
                  <a:pt x="4581" y="1907"/>
                </a:lnTo>
                <a:moveTo>
                  <a:pt x="0" y="1669"/>
                </a:moveTo>
                <a:lnTo>
                  <a:pt x="4581" y="1669"/>
                </a:lnTo>
                <a:moveTo>
                  <a:pt x="0" y="1432"/>
                </a:moveTo>
                <a:lnTo>
                  <a:pt x="4581" y="1432"/>
                </a:lnTo>
                <a:moveTo>
                  <a:pt x="0" y="1195"/>
                </a:moveTo>
                <a:lnTo>
                  <a:pt x="4581" y="1195"/>
                </a:lnTo>
                <a:moveTo>
                  <a:pt x="0" y="950"/>
                </a:moveTo>
                <a:lnTo>
                  <a:pt x="4581" y="950"/>
                </a:lnTo>
                <a:moveTo>
                  <a:pt x="0" y="713"/>
                </a:moveTo>
                <a:lnTo>
                  <a:pt x="4581" y="713"/>
                </a:lnTo>
                <a:moveTo>
                  <a:pt x="0" y="475"/>
                </a:moveTo>
                <a:lnTo>
                  <a:pt x="4581" y="475"/>
                </a:lnTo>
                <a:moveTo>
                  <a:pt x="0" y="238"/>
                </a:moveTo>
                <a:lnTo>
                  <a:pt x="4581" y="238"/>
                </a:lnTo>
                <a:moveTo>
                  <a:pt x="0" y="0"/>
                </a:moveTo>
                <a:lnTo>
                  <a:pt x="4581"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9">
            <a:extLst>
              <a:ext uri="{FF2B5EF4-FFF2-40B4-BE49-F238E27FC236}">
                <a16:creationId xmlns:a16="http://schemas.microsoft.com/office/drawing/2014/main" xmlns="" id="{A4C7D975-F3FD-4D30-B6F0-FD22904CE7F4}"/>
              </a:ext>
            </a:extLst>
          </p:cNvPr>
          <p:cNvSpPr>
            <a:spLocks noChangeArrowheads="1"/>
          </p:cNvSpPr>
          <p:nvPr/>
        </p:nvSpPr>
        <p:spPr bwMode="auto">
          <a:xfrm>
            <a:off x="3733404" y="2011363"/>
            <a:ext cx="533400" cy="3259138"/>
          </a:xfrm>
          <a:prstGeom prst="rect">
            <a:avLst/>
          </a:prstGeom>
          <a:solidFill>
            <a:srgbClr val="CC99FF"/>
          </a:solidFill>
          <a:ln w="1905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rPr>
              <a:t>430</a:t>
            </a:r>
          </a:p>
        </p:txBody>
      </p:sp>
      <p:sp>
        <p:nvSpPr>
          <p:cNvPr id="12" name="Rectangle 10">
            <a:extLst>
              <a:ext uri="{FF2B5EF4-FFF2-40B4-BE49-F238E27FC236}">
                <a16:creationId xmlns:a16="http://schemas.microsoft.com/office/drawing/2014/main" xmlns="" id="{1D43A299-B336-49CE-B819-1A79C5B2B537}"/>
              </a:ext>
            </a:extLst>
          </p:cNvPr>
          <p:cNvSpPr>
            <a:spLocks noChangeArrowheads="1"/>
          </p:cNvSpPr>
          <p:nvPr/>
        </p:nvSpPr>
        <p:spPr bwMode="auto">
          <a:xfrm>
            <a:off x="5187554" y="3341688"/>
            <a:ext cx="533400" cy="1928813"/>
          </a:xfrm>
          <a:prstGeom prst="rect">
            <a:avLst/>
          </a:prstGeom>
          <a:solidFill>
            <a:srgbClr val="F4B183"/>
          </a:solidFill>
          <a:ln w="1905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rPr>
              <a:t>255</a:t>
            </a:r>
          </a:p>
        </p:txBody>
      </p:sp>
      <p:sp>
        <p:nvSpPr>
          <p:cNvPr id="13" name="Rectangle 11">
            <a:extLst>
              <a:ext uri="{FF2B5EF4-FFF2-40B4-BE49-F238E27FC236}">
                <a16:creationId xmlns:a16="http://schemas.microsoft.com/office/drawing/2014/main" xmlns="" id="{50FCE1B9-A47F-4225-A337-CEEC5D52E5D5}"/>
              </a:ext>
            </a:extLst>
          </p:cNvPr>
          <p:cNvSpPr>
            <a:spLocks noChangeArrowheads="1"/>
          </p:cNvSpPr>
          <p:nvPr/>
        </p:nvSpPr>
        <p:spPr bwMode="auto">
          <a:xfrm>
            <a:off x="6641704" y="4972051"/>
            <a:ext cx="533400" cy="298450"/>
          </a:xfrm>
          <a:prstGeom prst="rect">
            <a:avLst/>
          </a:prstGeom>
          <a:solidFill>
            <a:srgbClr val="F09452"/>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40</a:t>
            </a:r>
          </a:p>
        </p:txBody>
      </p:sp>
      <p:sp>
        <p:nvSpPr>
          <p:cNvPr id="14" name="Rectangle 12">
            <a:extLst>
              <a:ext uri="{FF2B5EF4-FFF2-40B4-BE49-F238E27FC236}">
                <a16:creationId xmlns:a16="http://schemas.microsoft.com/office/drawing/2014/main" xmlns="" id="{51F38934-FAE2-409E-A4C2-F70A09DC39AC}"/>
              </a:ext>
            </a:extLst>
          </p:cNvPr>
          <p:cNvSpPr>
            <a:spLocks noChangeArrowheads="1"/>
          </p:cNvSpPr>
          <p:nvPr/>
        </p:nvSpPr>
        <p:spPr bwMode="auto">
          <a:xfrm>
            <a:off x="8097441" y="4362451"/>
            <a:ext cx="531813" cy="908050"/>
          </a:xfrm>
          <a:prstGeom prst="rect">
            <a:avLst/>
          </a:prstGeom>
          <a:solidFill>
            <a:srgbClr val="FFDE75"/>
          </a:solidFill>
          <a:ln w="19050">
            <a:solidFill>
              <a:schemeClr val="bg1"/>
            </a:solidFill>
            <a:miter lim="800000"/>
            <a:headEnd/>
            <a:tailEnd/>
          </a:ln>
        </p:spPr>
        <p:txBody>
          <a:bodyPr vert="vert270" wrap="square" lIns="91440" tIns="45720" rIns="91440" bIns="45720" numCol="1" anchor="ctr" anchorCtr="1" compatLnSpc="1">
            <a:prstTxWarp prst="textNoShape">
              <a:avLst/>
            </a:prstTxWarp>
          </a:bodyPr>
          <a:lstStyle/>
          <a:p>
            <a:r>
              <a:rPr lang="en-GB" sz="2000" dirty="0">
                <a:solidFill>
                  <a:schemeClr val="tx1"/>
                </a:solidFill>
              </a:rPr>
              <a:t>120</a:t>
            </a:r>
          </a:p>
        </p:txBody>
      </p:sp>
      <p:sp>
        <p:nvSpPr>
          <p:cNvPr id="15" name="Rectangle 13">
            <a:extLst>
              <a:ext uri="{FF2B5EF4-FFF2-40B4-BE49-F238E27FC236}">
                <a16:creationId xmlns:a16="http://schemas.microsoft.com/office/drawing/2014/main" xmlns="" id="{A36A504D-6EAF-4DFE-9A04-ED00ABB313DA}"/>
              </a:ext>
            </a:extLst>
          </p:cNvPr>
          <p:cNvSpPr>
            <a:spLocks noChangeArrowheads="1"/>
          </p:cNvSpPr>
          <p:nvPr/>
        </p:nvSpPr>
        <p:spPr bwMode="auto">
          <a:xfrm>
            <a:off x="9551591" y="5049838"/>
            <a:ext cx="533400" cy="220663"/>
          </a:xfrm>
          <a:prstGeom prst="rect">
            <a:avLst/>
          </a:prstGeom>
          <a:solidFill>
            <a:srgbClr val="246FB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30</a:t>
            </a:r>
          </a:p>
        </p:txBody>
      </p:sp>
      <p:sp>
        <p:nvSpPr>
          <p:cNvPr id="16" name="Line 14">
            <a:extLst>
              <a:ext uri="{FF2B5EF4-FFF2-40B4-BE49-F238E27FC236}">
                <a16:creationId xmlns:a16="http://schemas.microsoft.com/office/drawing/2014/main" xmlns="" id="{1065823A-E7A2-48D2-9340-FC2AA93735B5}"/>
              </a:ext>
            </a:extLst>
          </p:cNvPr>
          <p:cNvSpPr>
            <a:spLocks noChangeShapeType="1"/>
          </p:cNvSpPr>
          <p:nvPr/>
        </p:nvSpPr>
        <p:spPr bwMode="auto">
          <a:xfrm>
            <a:off x="3139679" y="5276851"/>
            <a:ext cx="7272338"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a:extLst>
              <a:ext uri="{FF2B5EF4-FFF2-40B4-BE49-F238E27FC236}">
                <a16:creationId xmlns:a16="http://schemas.microsoft.com/office/drawing/2014/main" xmlns="" id="{F73DA59B-943F-4D04-9423-F93A6F07A743}"/>
              </a:ext>
            </a:extLst>
          </p:cNvPr>
          <p:cNvSpPr>
            <a:spLocks noChangeArrowheads="1"/>
          </p:cNvSpPr>
          <p:nvPr/>
        </p:nvSpPr>
        <p:spPr bwMode="auto">
          <a:xfrm>
            <a:off x="2752329" y="4781551"/>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xmlns="" id="{BB428FD1-9E4A-430F-B86D-4139E5820F8F}"/>
              </a:ext>
            </a:extLst>
          </p:cNvPr>
          <p:cNvSpPr>
            <a:spLocks noChangeArrowheads="1"/>
          </p:cNvSpPr>
          <p:nvPr/>
        </p:nvSpPr>
        <p:spPr bwMode="auto">
          <a:xfrm>
            <a:off x="2639616" y="4402138"/>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xmlns="" id="{224F8B4A-0385-4391-8018-E88DFE87296A}"/>
              </a:ext>
            </a:extLst>
          </p:cNvPr>
          <p:cNvSpPr>
            <a:spLocks noChangeArrowheads="1"/>
          </p:cNvSpPr>
          <p:nvPr/>
        </p:nvSpPr>
        <p:spPr bwMode="auto">
          <a:xfrm>
            <a:off x="2639616" y="4022726"/>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xmlns="" id="{0AE84397-EB39-4F0A-AD15-C5DFAA22D9FF}"/>
              </a:ext>
            </a:extLst>
          </p:cNvPr>
          <p:cNvSpPr>
            <a:spLocks noChangeArrowheads="1"/>
          </p:cNvSpPr>
          <p:nvPr/>
        </p:nvSpPr>
        <p:spPr bwMode="auto">
          <a:xfrm>
            <a:off x="2639616" y="3643313"/>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xmlns="" id="{D3254D7E-5381-4601-B69F-B3909454DB01}"/>
              </a:ext>
            </a:extLst>
          </p:cNvPr>
          <p:cNvSpPr>
            <a:spLocks noChangeArrowheads="1"/>
          </p:cNvSpPr>
          <p:nvPr/>
        </p:nvSpPr>
        <p:spPr bwMode="auto">
          <a:xfrm>
            <a:off x="2639616" y="3263901"/>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xmlns="" id="{63201AD4-4298-4E70-9345-3ECA0EFE6C61}"/>
              </a:ext>
            </a:extLst>
          </p:cNvPr>
          <p:cNvSpPr>
            <a:spLocks noChangeArrowheads="1"/>
          </p:cNvSpPr>
          <p:nvPr/>
        </p:nvSpPr>
        <p:spPr bwMode="auto">
          <a:xfrm>
            <a:off x="2639616" y="2884488"/>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xmlns="" id="{B4BA8D67-6043-4440-AC0D-DA36CB7D58AC}"/>
              </a:ext>
            </a:extLst>
          </p:cNvPr>
          <p:cNvSpPr>
            <a:spLocks noChangeArrowheads="1"/>
          </p:cNvSpPr>
          <p:nvPr/>
        </p:nvSpPr>
        <p:spPr bwMode="auto">
          <a:xfrm>
            <a:off x="2639616" y="2505076"/>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xmlns="" id="{7FF731B0-9205-4FE1-AE9C-BA7DE0B72A95}"/>
              </a:ext>
            </a:extLst>
          </p:cNvPr>
          <p:cNvSpPr>
            <a:spLocks noChangeArrowheads="1"/>
          </p:cNvSpPr>
          <p:nvPr/>
        </p:nvSpPr>
        <p:spPr bwMode="auto">
          <a:xfrm>
            <a:off x="2639616" y="2128838"/>
            <a:ext cx="422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xmlns="" id="{97B5CA2A-9E6A-4B74-8C92-02820CFF33D6}"/>
              </a:ext>
            </a:extLst>
          </p:cNvPr>
          <p:cNvSpPr>
            <a:spLocks noChangeArrowheads="1"/>
          </p:cNvSpPr>
          <p:nvPr/>
        </p:nvSpPr>
        <p:spPr bwMode="auto">
          <a:xfrm>
            <a:off x="2639616" y="1749426"/>
            <a:ext cx="422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450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xmlns="" id="{6A1B96C9-4217-4B59-825A-8A20D0066D6B}"/>
              </a:ext>
            </a:extLst>
          </p:cNvPr>
          <p:cNvSpPr>
            <a:spLocks noChangeArrowheads="1"/>
          </p:cNvSpPr>
          <p:nvPr/>
        </p:nvSpPr>
        <p:spPr bwMode="auto">
          <a:xfrm>
            <a:off x="2639616" y="1370013"/>
            <a:ext cx="422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8" name="Group 37">
            <a:extLst>
              <a:ext uri="{FF2B5EF4-FFF2-40B4-BE49-F238E27FC236}">
                <a16:creationId xmlns:a16="http://schemas.microsoft.com/office/drawing/2014/main" xmlns="" id="{56D031B5-A8DD-494D-8B42-E62D685B015E}"/>
              </a:ext>
            </a:extLst>
          </p:cNvPr>
          <p:cNvGrpSpPr/>
          <p:nvPr/>
        </p:nvGrpSpPr>
        <p:grpSpPr>
          <a:xfrm>
            <a:off x="3394243" y="5374377"/>
            <a:ext cx="6662197" cy="430887"/>
            <a:chOff x="3502316" y="5422900"/>
            <a:chExt cx="6662197" cy="430887"/>
          </a:xfrm>
        </p:grpSpPr>
        <p:sp>
          <p:nvSpPr>
            <p:cNvPr id="39" name="Rectangle 47">
              <a:extLst>
                <a:ext uri="{FF2B5EF4-FFF2-40B4-BE49-F238E27FC236}">
                  <a16:creationId xmlns:a16="http://schemas.microsoft.com/office/drawing/2014/main" xmlns="" id="{CCDB363D-C0FE-4F00-8B0B-09B2092569B7}"/>
                </a:ext>
              </a:extLst>
            </p:cNvPr>
            <p:cNvSpPr>
              <a:spLocks noChangeArrowheads="1"/>
            </p:cNvSpPr>
            <p:nvPr/>
          </p:nvSpPr>
          <p:spPr bwMode="auto">
            <a:xfrm>
              <a:off x="3502316" y="5422900"/>
              <a:ext cx="883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49">
              <a:extLst>
                <a:ext uri="{FF2B5EF4-FFF2-40B4-BE49-F238E27FC236}">
                  <a16:creationId xmlns:a16="http://schemas.microsoft.com/office/drawing/2014/main" xmlns="" id="{D23FE1E5-9B90-4C26-AD60-393EDE5C61FB}"/>
                </a:ext>
              </a:extLst>
            </p:cNvPr>
            <p:cNvSpPr>
              <a:spLocks noChangeArrowheads="1"/>
            </p:cNvSpPr>
            <p:nvPr/>
          </p:nvSpPr>
          <p:spPr bwMode="auto">
            <a:xfrm>
              <a:off x="493622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50">
              <a:extLst>
                <a:ext uri="{FF2B5EF4-FFF2-40B4-BE49-F238E27FC236}">
                  <a16:creationId xmlns:a16="http://schemas.microsoft.com/office/drawing/2014/main" xmlns="" id="{6A42ED5C-66C2-4247-BCC8-83BC9F70499F}"/>
                </a:ext>
              </a:extLst>
            </p:cNvPr>
            <p:cNvSpPr>
              <a:spLocks noChangeArrowheads="1"/>
            </p:cNvSpPr>
            <p:nvPr/>
          </p:nvSpPr>
          <p:spPr bwMode="auto">
            <a:xfrm>
              <a:off x="637638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a:t>
              </a:r>
              <a:r>
                <a:rPr kumimoji="0" lang="en-US" altLang="en-US" sz="1400" b="0" i="0" u="none" strike="noStrike" cap="none" normalizeH="0" baseline="0" dirty="0" err="1">
                  <a:ln>
                    <a:noFill/>
                  </a:ln>
                  <a:solidFill>
                    <a:srgbClr val="595959"/>
                  </a:solidFill>
                  <a:effectLst/>
                  <a:latin typeface="Verdana" panose="020B0604030504040204" pitchFamily="34" charset="0"/>
                </a:rPr>
                <a:t>sal</a:t>
              </a:r>
              <a:r>
                <a:rPr kumimoji="0" lang="en-US" altLang="en-US" sz="1400" b="0" i="0" u="none" strike="noStrike" cap="none" normalizeH="0" baseline="0" dirty="0">
                  <a:ln>
                    <a:noFill/>
                  </a:ln>
                  <a:solidFill>
                    <a:srgbClr val="595959"/>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52">
              <a:extLst>
                <a:ext uri="{FF2B5EF4-FFF2-40B4-BE49-F238E27FC236}">
                  <a16:creationId xmlns:a16="http://schemas.microsoft.com/office/drawing/2014/main" xmlns="" id="{FC87E30F-D442-4674-B9C1-3593BDD8A8A6}"/>
                </a:ext>
              </a:extLst>
            </p:cNvPr>
            <p:cNvSpPr>
              <a:spLocks noChangeArrowheads="1"/>
            </p:cNvSpPr>
            <p:nvPr/>
          </p:nvSpPr>
          <p:spPr bwMode="auto">
            <a:xfrm>
              <a:off x="8042622" y="5422900"/>
              <a:ext cx="669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3" name="Picture 42">
              <a:extLst>
                <a:ext uri="{FF2B5EF4-FFF2-40B4-BE49-F238E27FC236}">
                  <a16:creationId xmlns:a16="http://schemas.microsoft.com/office/drawing/2014/main" xmlns="" id="{D38418E4-5169-4164-83D4-1E4D7B7460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809" y="5476817"/>
              <a:ext cx="856704" cy="144090"/>
            </a:xfrm>
            <a:prstGeom prst="rect">
              <a:avLst/>
            </a:prstGeom>
          </p:spPr>
        </p:pic>
      </p:grpSp>
      <p:sp>
        <p:nvSpPr>
          <p:cNvPr id="44" name="Rectangle 43">
            <a:extLst>
              <a:ext uri="{FF2B5EF4-FFF2-40B4-BE49-F238E27FC236}">
                <a16:creationId xmlns:a16="http://schemas.microsoft.com/office/drawing/2014/main" xmlns="" id="{496D7627-2977-4715-82F7-2DCCF52B04A3}"/>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https://www.gov.uk/government/statistics/initial-teacher-training-trainee-number-census-2017-to-2018</a:t>
            </a:r>
          </a:p>
        </p:txBody>
      </p:sp>
      <p:sp>
        <p:nvSpPr>
          <p:cNvPr id="47" name="TextBox 46">
            <a:extLst>
              <a:ext uri="{FF2B5EF4-FFF2-40B4-BE49-F238E27FC236}">
                <a16:creationId xmlns:a16="http://schemas.microsoft.com/office/drawing/2014/main" xmlns="" id="{BC532226-A3C6-4CE6-9B16-36444422E6AF}"/>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
        <p:nvSpPr>
          <p:cNvPr id="49" name="Rectangle 48">
            <a:extLst>
              <a:ext uri="{FF2B5EF4-FFF2-40B4-BE49-F238E27FC236}">
                <a16:creationId xmlns:a16="http://schemas.microsoft.com/office/drawing/2014/main" xmlns="" id="{63B591F2-15C8-4598-8949-CDE12747B89E}"/>
              </a:ext>
            </a:extLst>
          </p:cNvPr>
          <p:cNvSpPr/>
          <p:nvPr/>
        </p:nvSpPr>
        <p:spPr>
          <a:xfrm>
            <a:off x="7320136" y="117793"/>
            <a:ext cx="4537076" cy="430887"/>
          </a:xfrm>
          <a:prstGeom prst="rect">
            <a:avLst/>
          </a:prstGeom>
        </p:spPr>
        <p:txBody>
          <a:bodyPr wrap="none">
            <a:spAutoFit/>
          </a:bodyPr>
          <a:lstStyle/>
          <a:p>
            <a:r>
              <a:rPr lang="en-US" sz="2200" dirty="0">
                <a:solidFill>
                  <a:srgbClr val="FDE5C7"/>
                </a:solidFill>
              </a:rPr>
              <a:t>UCAS 2016-17 </a:t>
            </a:r>
            <a:r>
              <a:rPr lang="en-US" sz="2200" dirty="0">
                <a:solidFill>
                  <a:srgbClr val="FDE5C7"/>
                </a:solidFill>
                <a:sym typeface="Wingdings" panose="05000000000000000000" pitchFamily="2" charset="2"/>
              </a:rPr>
              <a:t> </a:t>
            </a:r>
            <a:r>
              <a:rPr lang="en-US" sz="2200" dirty="0">
                <a:solidFill>
                  <a:srgbClr val="FDE5C7"/>
                </a:solidFill>
              </a:rPr>
              <a:t>ITT 2017-18</a:t>
            </a:r>
            <a:endParaRPr lang="en-GB" sz="2200" dirty="0">
              <a:solidFill>
                <a:srgbClr val="FDE5C7"/>
              </a:solidFill>
            </a:endParaRPr>
          </a:p>
        </p:txBody>
      </p:sp>
    </p:spTree>
    <p:custDataLst>
      <p:tags r:id="rId1"/>
    </p:custDataLst>
    <p:extLst>
      <p:ext uri="{BB962C8B-B14F-4D97-AF65-F5344CB8AC3E}">
        <p14:creationId xmlns:p14="http://schemas.microsoft.com/office/powerpoint/2010/main" val="22336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xmlns="" id="{7A25374B-5915-4D85-BD93-A2AB22B85866}"/>
              </a:ext>
            </a:extLst>
          </p:cNvPr>
          <p:cNvSpPr>
            <a:spLocks noEditPoints="1"/>
          </p:cNvSpPr>
          <p:nvPr/>
        </p:nvSpPr>
        <p:spPr bwMode="auto">
          <a:xfrm>
            <a:off x="3103563" y="1544638"/>
            <a:ext cx="7370763" cy="3652838"/>
          </a:xfrm>
          <a:custGeom>
            <a:avLst/>
            <a:gdLst>
              <a:gd name="T0" fmla="*/ 4643 w 4643"/>
              <a:gd name="T1" fmla="*/ 2301 h 2301"/>
              <a:gd name="T2" fmla="*/ 4643 w 4643"/>
              <a:gd name="T3" fmla="*/ 2244 h 2301"/>
              <a:gd name="T4" fmla="*/ 4643 w 4643"/>
              <a:gd name="T5" fmla="*/ 2180 h 2301"/>
              <a:gd name="T6" fmla="*/ 4643 w 4643"/>
              <a:gd name="T7" fmla="*/ 2117 h 2301"/>
              <a:gd name="T8" fmla="*/ 4643 w 4643"/>
              <a:gd name="T9" fmla="*/ 1996 h 2301"/>
              <a:gd name="T10" fmla="*/ 4643 w 4643"/>
              <a:gd name="T11" fmla="*/ 1940 h 2301"/>
              <a:gd name="T12" fmla="*/ 4643 w 4643"/>
              <a:gd name="T13" fmla="*/ 1876 h 2301"/>
              <a:gd name="T14" fmla="*/ 4643 w 4643"/>
              <a:gd name="T15" fmla="*/ 1819 h 2301"/>
              <a:gd name="T16" fmla="*/ 4643 w 4643"/>
              <a:gd name="T17" fmla="*/ 1699 h 2301"/>
              <a:gd name="T18" fmla="*/ 4643 w 4643"/>
              <a:gd name="T19" fmla="*/ 1635 h 2301"/>
              <a:gd name="T20" fmla="*/ 4643 w 4643"/>
              <a:gd name="T21" fmla="*/ 1571 h 2301"/>
              <a:gd name="T22" fmla="*/ 4643 w 4643"/>
              <a:gd name="T23" fmla="*/ 1515 h 2301"/>
              <a:gd name="T24" fmla="*/ 4643 w 4643"/>
              <a:gd name="T25" fmla="*/ 1394 h 2301"/>
              <a:gd name="T26" fmla="*/ 4643 w 4643"/>
              <a:gd name="T27" fmla="*/ 1331 h 2301"/>
              <a:gd name="T28" fmla="*/ 4643 w 4643"/>
              <a:gd name="T29" fmla="*/ 1274 h 2301"/>
              <a:gd name="T30" fmla="*/ 4643 w 4643"/>
              <a:gd name="T31" fmla="*/ 1210 h 2301"/>
              <a:gd name="T32" fmla="*/ 4643 w 4643"/>
              <a:gd name="T33" fmla="*/ 1090 h 2301"/>
              <a:gd name="T34" fmla="*/ 4643 w 4643"/>
              <a:gd name="T35" fmla="*/ 1033 h 2301"/>
              <a:gd name="T36" fmla="*/ 4643 w 4643"/>
              <a:gd name="T37" fmla="*/ 970 h 2301"/>
              <a:gd name="T38" fmla="*/ 4643 w 4643"/>
              <a:gd name="T39" fmla="*/ 906 h 2301"/>
              <a:gd name="T40" fmla="*/ 4643 w 4643"/>
              <a:gd name="T41" fmla="*/ 786 h 2301"/>
              <a:gd name="T42" fmla="*/ 4643 w 4643"/>
              <a:gd name="T43" fmla="*/ 729 h 2301"/>
              <a:gd name="T44" fmla="*/ 4643 w 4643"/>
              <a:gd name="T45" fmla="*/ 665 h 2301"/>
              <a:gd name="T46" fmla="*/ 4643 w 4643"/>
              <a:gd name="T47" fmla="*/ 609 h 2301"/>
              <a:gd name="T48" fmla="*/ 4643 w 4643"/>
              <a:gd name="T49" fmla="*/ 488 h 2301"/>
              <a:gd name="T50" fmla="*/ 4643 w 4643"/>
              <a:gd name="T51" fmla="*/ 425 h 2301"/>
              <a:gd name="T52" fmla="*/ 4643 w 4643"/>
              <a:gd name="T53" fmla="*/ 361 h 2301"/>
              <a:gd name="T54" fmla="*/ 4643 w 4643"/>
              <a:gd name="T55" fmla="*/ 304 h 2301"/>
              <a:gd name="T56" fmla="*/ 4643 w 4643"/>
              <a:gd name="T57" fmla="*/ 184 h 2301"/>
              <a:gd name="T58" fmla="*/ 4643 w 4643"/>
              <a:gd name="T59" fmla="*/ 120 h 2301"/>
              <a:gd name="T60" fmla="*/ 4643 w 4643"/>
              <a:gd name="T61" fmla="*/ 63 h 2301"/>
              <a:gd name="T62" fmla="*/ 4643 w 4643"/>
              <a:gd name="T63"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43" h="2301">
                <a:moveTo>
                  <a:pt x="0" y="2301"/>
                </a:moveTo>
                <a:lnTo>
                  <a:pt x="4643" y="2301"/>
                </a:lnTo>
                <a:moveTo>
                  <a:pt x="0" y="2244"/>
                </a:moveTo>
                <a:lnTo>
                  <a:pt x="4643" y="2244"/>
                </a:lnTo>
                <a:moveTo>
                  <a:pt x="0" y="2180"/>
                </a:moveTo>
                <a:lnTo>
                  <a:pt x="4643" y="2180"/>
                </a:lnTo>
                <a:moveTo>
                  <a:pt x="0" y="2117"/>
                </a:moveTo>
                <a:lnTo>
                  <a:pt x="4643" y="2117"/>
                </a:lnTo>
                <a:moveTo>
                  <a:pt x="0" y="1996"/>
                </a:moveTo>
                <a:lnTo>
                  <a:pt x="4643" y="1996"/>
                </a:lnTo>
                <a:moveTo>
                  <a:pt x="0" y="1940"/>
                </a:moveTo>
                <a:lnTo>
                  <a:pt x="4643" y="1940"/>
                </a:lnTo>
                <a:moveTo>
                  <a:pt x="0" y="1876"/>
                </a:moveTo>
                <a:lnTo>
                  <a:pt x="4643" y="1876"/>
                </a:lnTo>
                <a:moveTo>
                  <a:pt x="0" y="1819"/>
                </a:moveTo>
                <a:lnTo>
                  <a:pt x="4643" y="1819"/>
                </a:lnTo>
                <a:moveTo>
                  <a:pt x="0" y="1699"/>
                </a:moveTo>
                <a:lnTo>
                  <a:pt x="4643" y="1699"/>
                </a:lnTo>
                <a:moveTo>
                  <a:pt x="0" y="1635"/>
                </a:moveTo>
                <a:lnTo>
                  <a:pt x="4643" y="1635"/>
                </a:lnTo>
                <a:moveTo>
                  <a:pt x="0" y="1571"/>
                </a:moveTo>
                <a:lnTo>
                  <a:pt x="4643" y="1571"/>
                </a:lnTo>
                <a:moveTo>
                  <a:pt x="0" y="1515"/>
                </a:moveTo>
                <a:lnTo>
                  <a:pt x="4643" y="1515"/>
                </a:lnTo>
                <a:moveTo>
                  <a:pt x="0" y="1394"/>
                </a:moveTo>
                <a:lnTo>
                  <a:pt x="4643" y="1394"/>
                </a:lnTo>
                <a:moveTo>
                  <a:pt x="0" y="1331"/>
                </a:moveTo>
                <a:lnTo>
                  <a:pt x="4643" y="1331"/>
                </a:lnTo>
                <a:moveTo>
                  <a:pt x="0" y="1274"/>
                </a:moveTo>
                <a:lnTo>
                  <a:pt x="4643" y="1274"/>
                </a:lnTo>
                <a:moveTo>
                  <a:pt x="0" y="1210"/>
                </a:moveTo>
                <a:lnTo>
                  <a:pt x="4643" y="1210"/>
                </a:lnTo>
                <a:moveTo>
                  <a:pt x="0" y="1090"/>
                </a:moveTo>
                <a:lnTo>
                  <a:pt x="4643" y="1090"/>
                </a:lnTo>
                <a:moveTo>
                  <a:pt x="0" y="1033"/>
                </a:moveTo>
                <a:lnTo>
                  <a:pt x="4643" y="1033"/>
                </a:lnTo>
                <a:moveTo>
                  <a:pt x="0" y="970"/>
                </a:moveTo>
                <a:lnTo>
                  <a:pt x="4643" y="970"/>
                </a:lnTo>
                <a:moveTo>
                  <a:pt x="0" y="906"/>
                </a:moveTo>
                <a:lnTo>
                  <a:pt x="4643" y="906"/>
                </a:lnTo>
                <a:moveTo>
                  <a:pt x="0" y="786"/>
                </a:moveTo>
                <a:lnTo>
                  <a:pt x="4643" y="786"/>
                </a:lnTo>
                <a:moveTo>
                  <a:pt x="0" y="729"/>
                </a:moveTo>
                <a:lnTo>
                  <a:pt x="4643" y="729"/>
                </a:lnTo>
                <a:moveTo>
                  <a:pt x="0" y="665"/>
                </a:moveTo>
                <a:lnTo>
                  <a:pt x="4643" y="665"/>
                </a:lnTo>
                <a:moveTo>
                  <a:pt x="0" y="609"/>
                </a:moveTo>
                <a:lnTo>
                  <a:pt x="4643" y="609"/>
                </a:lnTo>
                <a:moveTo>
                  <a:pt x="0" y="488"/>
                </a:moveTo>
                <a:lnTo>
                  <a:pt x="4643" y="488"/>
                </a:lnTo>
                <a:moveTo>
                  <a:pt x="0" y="425"/>
                </a:moveTo>
                <a:lnTo>
                  <a:pt x="4643" y="425"/>
                </a:lnTo>
                <a:moveTo>
                  <a:pt x="0" y="361"/>
                </a:moveTo>
                <a:lnTo>
                  <a:pt x="4643" y="361"/>
                </a:lnTo>
                <a:moveTo>
                  <a:pt x="0" y="304"/>
                </a:moveTo>
                <a:lnTo>
                  <a:pt x="4643" y="304"/>
                </a:lnTo>
                <a:moveTo>
                  <a:pt x="0" y="184"/>
                </a:moveTo>
                <a:lnTo>
                  <a:pt x="4643" y="184"/>
                </a:lnTo>
                <a:moveTo>
                  <a:pt x="0" y="120"/>
                </a:moveTo>
                <a:lnTo>
                  <a:pt x="4643" y="120"/>
                </a:lnTo>
                <a:moveTo>
                  <a:pt x="0" y="63"/>
                </a:moveTo>
                <a:lnTo>
                  <a:pt x="4643" y="63"/>
                </a:lnTo>
                <a:moveTo>
                  <a:pt x="0" y="0"/>
                </a:moveTo>
                <a:lnTo>
                  <a:pt x="4643" y="0"/>
                </a:lnTo>
              </a:path>
            </a:pathLst>
          </a:custGeom>
          <a:noFill/>
          <a:ln w="11113" cap="flat">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BAF50159-02DC-472C-8F70-6119CC419E3D}"/>
              </a:ext>
            </a:extLst>
          </p:cNvPr>
          <p:cNvGrpSpPr/>
          <p:nvPr/>
        </p:nvGrpSpPr>
        <p:grpSpPr>
          <a:xfrm>
            <a:off x="3359696" y="1279212"/>
            <a:ext cx="5038179" cy="4013514"/>
            <a:chOff x="3359696" y="1279212"/>
            <a:chExt cx="5038179" cy="4013514"/>
          </a:xfrm>
        </p:grpSpPr>
        <p:sp>
          <p:nvSpPr>
            <p:cNvPr id="30" name="Freeform 8">
              <a:extLst>
                <a:ext uri="{FF2B5EF4-FFF2-40B4-BE49-F238E27FC236}">
                  <a16:creationId xmlns:a16="http://schemas.microsoft.com/office/drawing/2014/main" xmlns="" id="{F49F6971-6B78-4B56-B55F-42F1EB18BCC9}"/>
                </a:ext>
              </a:extLst>
            </p:cNvPr>
            <p:cNvSpPr>
              <a:spLocks noEditPoints="1"/>
            </p:cNvSpPr>
            <p:nvPr/>
          </p:nvSpPr>
          <p:spPr bwMode="auto">
            <a:xfrm>
              <a:off x="3435350" y="1679322"/>
              <a:ext cx="4962525" cy="3613404"/>
            </a:xfrm>
            <a:custGeom>
              <a:avLst/>
              <a:gdLst>
                <a:gd name="T0" fmla="*/ 0 w 3126"/>
                <a:gd name="T1" fmla="*/ 0 h 2301"/>
                <a:gd name="T2" fmla="*/ 340 w 3126"/>
                <a:gd name="T3" fmla="*/ 0 h 2301"/>
                <a:gd name="T4" fmla="*/ 340 w 3126"/>
                <a:gd name="T5" fmla="*/ 2301 h 2301"/>
                <a:gd name="T6" fmla="*/ 0 w 3126"/>
                <a:gd name="T7" fmla="*/ 2301 h 2301"/>
                <a:gd name="T8" fmla="*/ 0 w 3126"/>
                <a:gd name="T9" fmla="*/ 0 h 2301"/>
                <a:gd name="T10" fmla="*/ 928 w 3126"/>
                <a:gd name="T11" fmla="*/ 1366 h 2301"/>
                <a:gd name="T12" fmla="*/ 1269 w 3126"/>
                <a:gd name="T13" fmla="*/ 1366 h 2301"/>
                <a:gd name="T14" fmla="*/ 1269 w 3126"/>
                <a:gd name="T15" fmla="*/ 2301 h 2301"/>
                <a:gd name="T16" fmla="*/ 928 w 3126"/>
                <a:gd name="T17" fmla="*/ 2301 h 2301"/>
                <a:gd name="T18" fmla="*/ 928 w 3126"/>
                <a:gd name="T19" fmla="*/ 1366 h 2301"/>
                <a:gd name="T20" fmla="*/ 1857 w 3126"/>
                <a:gd name="T21" fmla="*/ 1996 h 2301"/>
                <a:gd name="T22" fmla="*/ 2197 w 3126"/>
                <a:gd name="T23" fmla="*/ 1996 h 2301"/>
                <a:gd name="T24" fmla="*/ 2197 w 3126"/>
                <a:gd name="T25" fmla="*/ 2301 h 2301"/>
                <a:gd name="T26" fmla="*/ 1857 w 3126"/>
                <a:gd name="T27" fmla="*/ 2301 h 2301"/>
                <a:gd name="T28" fmla="*/ 1857 w 3126"/>
                <a:gd name="T29" fmla="*/ 1996 h 2301"/>
                <a:gd name="T30" fmla="*/ 2786 w 3126"/>
                <a:gd name="T31" fmla="*/ 1727 h 2301"/>
                <a:gd name="T32" fmla="*/ 3126 w 3126"/>
                <a:gd name="T33" fmla="*/ 1727 h 2301"/>
                <a:gd name="T34" fmla="*/ 3126 w 3126"/>
                <a:gd name="T35" fmla="*/ 2301 h 2301"/>
                <a:gd name="T36" fmla="*/ 2786 w 3126"/>
                <a:gd name="T37" fmla="*/ 2301 h 2301"/>
                <a:gd name="T38" fmla="*/ 2786 w 3126"/>
                <a:gd name="T39" fmla="*/ 1727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6" h="2301">
                  <a:moveTo>
                    <a:pt x="0" y="0"/>
                  </a:moveTo>
                  <a:lnTo>
                    <a:pt x="340" y="0"/>
                  </a:lnTo>
                  <a:lnTo>
                    <a:pt x="340" y="2301"/>
                  </a:lnTo>
                  <a:lnTo>
                    <a:pt x="0" y="2301"/>
                  </a:lnTo>
                  <a:lnTo>
                    <a:pt x="0" y="0"/>
                  </a:lnTo>
                  <a:close/>
                  <a:moveTo>
                    <a:pt x="928" y="1366"/>
                  </a:moveTo>
                  <a:lnTo>
                    <a:pt x="1269" y="1366"/>
                  </a:lnTo>
                  <a:lnTo>
                    <a:pt x="1269" y="2301"/>
                  </a:lnTo>
                  <a:lnTo>
                    <a:pt x="928" y="2301"/>
                  </a:lnTo>
                  <a:lnTo>
                    <a:pt x="928" y="1366"/>
                  </a:lnTo>
                  <a:close/>
                  <a:moveTo>
                    <a:pt x="1857" y="1996"/>
                  </a:moveTo>
                  <a:lnTo>
                    <a:pt x="2197" y="1996"/>
                  </a:lnTo>
                  <a:lnTo>
                    <a:pt x="2197" y="2301"/>
                  </a:lnTo>
                  <a:lnTo>
                    <a:pt x="1857" y="2301"/>
                  </a:lnTo>
                  <a:lnTo>
                    <a:pt x="1857" y="1996"/>
                  </a:lnTo>
                  <a:close/>
                  <a:moveTo>
                    <a:pt x="2786" y="1727"/>
                  </a:moveTo>
                  <a:lnTo>
                    <a:pt x="3126" y="1727"/>
                  </a:lnTo>
                  <a:lnTo>
                    <a:pt x="3126" y="2301"/>
                  </a:lnTo>
                  <a:lnTo>
                    <a:pt x="2786" y="2301"/>
                  </a:lnTo>
                  <a:lnTo>
                    <a:pt x="2786" y="1727"/>
                  </a:lnTo>
                  <a:close/>
                </a:path>
              </a:pathLst>
            </a:custGeom>
            <a:solidFill>
              <a:srgbClr val="7F7F7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Rectangle 101">
              <a:extLst>
                <a:ext uri="{FF2B5EF4-FFF2-40B4-BE49-F238E27FC236}">
                  <a16:creationId xmlns:a16="http://schemas.microsoft.com/office/drawing/2014/main" xmlns="" id="{DC434A7F-6137-40CB-9431-C7E16F80101D}"/>
                </a:ext>
              </a:extLst>
            </p:cNvPr>
            <p:cNvSpPr/>
            <p:nvPr/>
          </p:nvSpPr>
          <p:spPr>
            <a:xfrm>
              <a:off x="3359696" y="1279212"/>
              <a:ext cx="103265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370</a:t>
              </a:r>
              <a:r>
                <a:rPr lang="en-GB" sz="2000" baseline="30000" dirty="0">
                  <a:solidFill>
                    <a:schemeClr val="bg1">
                      <a:lumMod val="50000"/>
                    </a:schemeClr>
                  </a:solidFill>
                  <a:ea typeface="Verdana" panose="020B0604030504040204" pitchFamily="34" charset="0"/>
                  <a:cs typeface="Verdana" panose="020B0604030504040204" pitchFamily="34" charset="0"/>
                </a:rPr>
                <a:t>+10</a:t>
              </a:r>
            </a:p>
          </p:txBody>
        </p:sp>
        <p:sp>
          <p:nvSpPr>
            <p:cNvPr id="103" name="Rectangle 102">
              <a:extLst>
                <a:ext uri="{FF2B5EF4-FFF2-40B4-BE49-F238E27FC236}">
                  <a16:creationId xmlns:a16="http://schemas.microsoft.com/office/drawing/2014/main" xmlns="" id="{DD918444-1ECA-49DA-A325-DF998054A00A}"/>
                </a:ext>
              </a:extLst>
            </p:cNvPr>
            <p:cNvSpPr/>
            <p:nvPr/>
          </p:nvSpPr>
          <p:spPr>
            <a:xfrm>
              <a:off x="4741921" y="3455400"/>
              <a:ext cx="675185"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155</a:t>
              </a:r>
            </a:p>
          </p:txBody>
        </p:sp>
        <p:sp>
          <p:nvSpPr>
            <p:cNvPr id="104" name="Rectangle 103">
              <a:extLst>
                <a:ext uri="{FF2B5EF4-FFF2-40B4-BE49-F238E27FC236}">
                  <a16:creationId xmlns:a16="http://schemas.microsoft.com/office/drawing/2014/main" xmlns="" id="{258FD3DE-7228-4C90-B35A-6691C6261376}"/>
                </a:ext>
              </a:extLst>
            </p:cNvPr>
            <p:cNvSpPr/>
            <p:nvPr/>
          </p:nvSpPr>
          <p:spPr>
            <a:xfrm>
              <a:off x="6268692" y="4469050"/>
              <a:ext cx="511679"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50</a:t>
              </a:r>
            </a:p>
          </p:txBody>
        </p:sp>
        <p:sp>
          <p:nvSpPr>
            <p:cNvPr id="105" name="Rectangle 104">
              <a:extLst>
                <a:ext uri="{FF2B5EF4-FFF2-40B4-BE49-F238E27FC236}">
                  <a16:creationId xmlns:a16="http://schemas.microsoft.com/office/drawing/2014/main" xmlns="" id="{A6D87072-8B21-46D0-97F2-BEBE78EB7965}"/>
                </a:ext>
              </a:extLst>
            </p:cNvPr>
            <p:cNvSpPr/>
            <p:nvPr/>
          </p:nvSpPr>
          <p:spPr>
            <a:xfrm>
              <a:off x="7758444" y="4087524"/>
              <a:ext cx="511679" cy="400110"/>
            </a:xfrm>
            <a:prstGeom prst="rect">
              <a:avLst/>
            </a:prstGeom>
          </p:spPr>
          <p:txBody>
            <a:bodyPr wrap="none">
              <a:spAutoFit/>
            </a:bodyPr>
            <a:lstStyle/>
            <a:p>
              <a:r>
                <a:rPr lang="en-GB" sz="2000" dirty="0">
                  <a:solidFill>
                    <a:schemeClr val="bg1">
                      <a:lumMod val="50000"/>
                    </a:schemeClr>
                  </a:solidFill>
                  <a:ea typeface="Verdana" panose="020B0604030504040204" pitchFamily="34" charset="0"/>
                  <a:cs typeface="Verdana" panose="020B0604030504040204" pitchFamily="34" charset="0"/>
                </a:rPr>
                <a:t>95</a:t>
              </a:r>
            </a:p>
          </p:txBody>
        </p:sp>
      </p:grpSp>
      <p:sp>
        <p:nvSpPr>
          <p:cNvPr id="34" name="Rectangle 33">
            <a:extLst>
              <a:ext uri="{FF2B5EF4-FFF2-40B4-BE49-F238E27FC236}">
                <a16:creationId xmlns:a16="http://schemas.microsoft.com/office/drawing/2014/main" xmlns="" id="{4AB98022-76C2-42C2-BD22-EF59DA138D49}"/>
              </a:ext>
            </a:extLst>
          </p:cNvPr>
          <p:cNvSpPr/>
          <p:nvPr/>
        </p:nvSpPr>
        <p:spPr bwMode="auto">
          <a:xfrm>
            <a:off x="3421340" y="1679322"/>
            <a:ext cx="553760" cy="612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p>
        </p:txBody>
      </p:sp>
      <p:sp>
        <p:nvSpPr>
          <p:cNvPr id="4" name="Content Placeholder 3">
            <a:extLst>
              <a:ext uri="{FF2B5EF4-FFF2-40B4-BE49-F238E27FC236}">
                <a16:creationId xmlns:a16="http://schemas.microsoft.com/office/drawing/2014/main" xmlns="" id="{217B5AFC-FCA7-4195-9BDB-7B109239A4D0}"/>
              </a:ext>
            </a:extLst>
          </p:cNvPr>
          <p:cNvSpPr>
            <a:spLocks noGrp="1"/>
          </p:cNvSpPr>
          <p:nvPr>
            <p:ph idx="1"/>
          </p:nvPr>
        </p:nvSpPr>
        <p:spPr>
          <a:xfrm>
            <a:off x="335359" y="908050"/>
            <a:ext cx="7560841" cy="5041230"/>
          </a:xfrm>
        </p:spPr>
        <p:txBody>
          <a:bodyPr/>
          <a:lstStyle/>
          <a:p>
            <a:r>
              <a:rPr lang="en-GB" sz="2800" b="1" dirty="0">
                <a:solidFill>
                  <a:srgbClr val="9362B6"/>
                </a:solidFill>
              </a:rPr>
              <a:t>Physics</a:t>
            </a:r>
          </a:p>
        </p:txBody>
      </p:sp>
      <p:grpSp>
        <p:nvGrpSpPr>
          <p:cNvPr id="74" name="Group 73">
            <a:extLst>
              <a:ext uri="{FF2B5EF4-FFF2-40B4-BE49-F238E27FC236}">
                <a16:creationId xmlns:a16="http://schemas.microsoft.com/office/drawing/2014/main" xmlns="" id="{F3DEE59B-496C-439A-9049-76CBB32623B9}"/>
              </a:ext>
            </a:extLst>
          </p:cNvPr>
          <p:cNvGrpSpPr/>
          <p:nvPr/>
        </p:nvGrpSpPr>
        <p:grpSpPr>
          <a:xfrm>
            <a:off x="3394243" y="5374377"/>
            <a:ext cx="6662197" cy="430887"/>
            <a:chOff x="3502316" y="5422900"/>
            <a:chExt cx="6662197" cy="430887"/>
          </a:xfrm>
        </p:grpSpPr>
        <p:sp>
          <p:nvSpPr>
            <p:cNvPr id="75" name="Rectangle 47">
              <a:extLst>
                <a:ext uri="{FF2B5EF4-FFF2-40B4-BE49-F238E27FC236}">
                  <a16:creationId xmlns:a16="http://schemas.microsoft.com/office/drawing/2014/main" xmlns="" id="{BD9CDE82-160D-4E13-A55C-50B9E1B3A8E3}"/>
                </a:ext>
              </a:extLst>
            </p:cNvPr>
            <p:cNvSpPr>
              <a:spLocks noChangeArrowheads="1"/>
            </p:cNvSpPr>
            <p:nvPr/>
          </p:nvSpPr>
          <p:spPr bwMode="auto">
            <a:xfrm>
              <a:off x="3502316" y="5422900"/>
              <a:ext cx="883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49">
              <a:extLst>
                <a:ext uri="{FF2B5EF4-FFF2-40B4-BE49-F238E27FC236}">
                  <a16:creationId xmlns:a16="http://schemas.microsoft.com/office/drawing/2014/main" xmlns="" id="{2E4B6691-C20B-45B8-8DB9-C421AECE8B1F}"/>
                </a:ext>
              </a:extLst>
            </p:cNvPr>
            <p:cNvSpPr>
              <a:spLocks noChangeArrowheads="1"/>
            </p:cNvSpPr>
            <p:nvPr/>
          </p:nvSpPr>
          <p:spPr bwMode="auto">
            <a:xfrm>
              <a:off x="493622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50">
              <a:extLst>
                <a:ext uri="{FF2B5EF4-FFF2-40B4-BE49-F238E27FC236}">
                  <a16:creationId xmlns:a16="http://schemas.microsoft.com/office/drawing/2014/main" xmlns="" id="{6412F00C-6666-41D7-884A-11B624A1AAA6}"/>
                </a:ext>
              </a:extLst>
            </p:cNvPr>
            <p:cNvSpPr>
              <a:spLocks noChangeArrowheads="1"/>
            </p:cNvSpPr>
            <p:nvPr/>
          </p:nvSpPr>
          <p:spPr bwMode="auto">
            <a:xfrm>
              <a:off x="6376385" y="5422900"/>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a:t>
              </a:r>
              <a:r>
                <a:rPr kumimoji="0" lang="en-US" altLang="en-US" sz="1400" b="0" i="0" u="none" strike="noStrike" cap="none" normalizeH="0" baseline="0" dirty="0" err="1">
                  <a:ln>
                    <a:noFill/>
                  </a:ln>
                  <a:solidFill>
                    <a:srgbClr val="595959"/>
                  </a:solidFill>
                  <a:effectLst/>
                  <a:latin typeface="Verdana" panose="020B0604030504040204" pitchFamily="34" charset="0"/>
                </a:rPr>
                <a:t>sal</a:t>
              </a:r>
              <a:r>
                <a:rPr kumimoji="0" lang="en-US" altLang="en-US" sz="1400" b="0" i="0" u="none" strike="noStrike" cap="none" normalizeH="0" baseline="0" dirty="0">
                  <a:ln>
                    <a:noFill/>
                  </a:ln>
                  <a:solidFill>
                    <a:srgbClr val="595959"/>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52">
              <a:extLst>
                <a:ext uri="{FF2B5EF4-FFF2-40B4-BE49-F238E27FC236}">
                  <a16:creationId xmlns:a16="http://schemas.microsoft.com/office/drawing/2014/main" xmlns="" id="{1B1FF84B-621B-4934-A3E8-DC30E0749841}"/>
                </a:ext>
              </a:extLst>
            </p:cNvPr>
            <p:cNvSpPr>
              <a:spLocks noChangeArrowheads="1"/>
            </p:cNvSpPr>
            <p:nvPr/>
          </p:nvSpPr>
          <p:spPr bwMode="auto">
            <a:xfrm>
              <a:off x="8042622" y="5422900"/>
              <a:ext cx="669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9" name="Picture 78">
              <a:extLst>
                <a:ext uri="{FF2B5EF4-FFF2-40B4-BE49-F238E27FC236}">
                  <a16:creationId xmlns:a16="http://schemas.microsoft.com/office/drawing/2014/main" xmlns="" id="{2B0F8F5C-B7D5-448C-868C-3B156096F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809" y="5476817"/>
              <a:ext cx="856704" cy="144090"/>
            </a:xfrm>
            <a:prstGeom prst="rect">
              <a:avLst/>
            </a:prstGeom>
          </p:spPr>
        </p:pic>
      </p:grpSp>
      <p:sp>
        <p:nvSpPr>
          <p:cNvPr id="29" name="Freeform 7">
            <a:extLst>
              <a:ext uri="{FF2B5EF4-FFF2-40B4-BE49-F238E27FC236}">
                <a16:creationId xmlns:a16="http://schemas.microsoft.com/office/drawing/2014/main" xmlns="" id="{2C66CB2F-B4F8-43AC-B3B3-E1DA57799AFD}"/>
              </a:ext>
            </a:extLst>
          </p:cNvPr>
          <p:cNvSpPr>
            <a:spLocks noEditPoints="1"/>
          </p:cNvSpPr>
          <p:nvPr/>
        </p:nvSpPr>
        <p:spPr bwMode="auto">
          <a:xfrm>
            <a:off x="3103563" y="1454150"/>
            <a:ext cx="7370763" cy="3360738"/>
          </a:xfrm>
          <a:custGeom>
            <a:avLst/>
            <a:gdLst>
              <a:gd name="T0" fmla="*/ 0 w 4643"/>
              <a:gd name="T1" fmla="*/ 2117 h 2117"/>
              <a:gd name="T2" fmla="*/ 4643 w 4643"/>
              <a:gd name="T3" fmla="*/ 2117 h 2117"/>
              <a:gd name="T4" fmla="*/ 0 w 4643"/>
              <a:gd name="T5" fmla="*/ 1813 h 2117"/>
              <a:gd name="T6" fmla="*/ 4643 w 4643"/>
              <a:gd name="T7" fmla="*/ 1813 h 2117"/>
              <a:gd name="T8" fmla="*/ 0 w 4643"/>
              <a:gd name="T9" fmla="*/ 1508 h 2117"/>
              <a:gd name="T10" fmla="*/ 4643 w 4643"/>
              <a:gd name="T11" fmla="*/ 1508 h 2117"/>
              <a:gd name="T12" fmla="*/ 0 w 4643"/>
              <a:gd name="T13" fmla="*/ 1211 h 2117"/>
              <a:gd name="T14" fmla="*/ 4643 w 4643"/>
              <a:gd name="T15" fmla="*/ 1211 h 2117"/>
              <a:gd name="T16" fmla="*/ 0 w 4643"/>
              <a:gd name="T17" fmla="*/ 906 h 2117"/>
              <a:gd name="T18" fmla="*/ 4643 w 4643"/>
              <a:gd name="T19" fmla="*/ 906 h 2117"/>
              <a:gd name="T20" fmla="*/ 0 w 4643"/>
              <a:gd name="T21" fmla="*/ 602 h 2117"/>
              <a:gd name="T22" fmla="*/ 4643 w 4643"/>
              <a:gd name="T23" fmla="*/ 602 h 2117"/>
              <a:gd name="T24" fmla="*/ 0 w 4643"/>
              <a:gd name="T25" fmla="*/ 297 h 2117"/>
              <a:gd name="T26" fmla="*/ 4643 w 4643"/>
              <a:gd name="T27" fmla="*/ 297 h 2117"/>
              <a:gd name="T28" fmla="*/ 0 w 4643"/>
              <a:gd name="T29" fmla="*/ 0 h 2117"/>
              <a:gd name="T30" fmla="*/ 4643 w 4643"/>
              <a:gd name="T31"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3" h="2117">
                <a:moveTo>
                  <a:pt x="0" y="2117"/>
                </a:moveTo>
                <a:lnTo>
                  <a:pt x="4643" y="2117"/>
                </a:lnTo>
                <a:moveTo>
                  <a:pt x="0" y="1813"/>
                </a:moveTo>
                <a:lnTo>
                  <a:pt x="4643" y="1813"/>
                </a:lnTo>
                <a:moveTo>
                  <a:pt x="0" y="1508"/>
                </a:moveTo>
                <a:lnTo>
                  <a:pt x="4643" y="1508"/>
                </a:lnTo>
                <a:moveTo>
                  <a:pt x="0" y="1211"/>
                </a:moveTo>
                <a:lnTo>
                  <a:pt x="4643" y="1211"/>
                </a:lnTo>
                <a:moveTo>
                  <a:pt x="0" y="906"/>
                </a:moveTo>
                <a:lnTo>
                  <a:pt x="4643" y="906"/>
                </a:lnTo>
                <a:moveTo>
                  <a:pt x="0" y="602"/>
                </a:moveTo>
                <a:lnTo>
                  <a:pt x="4643" y="602"/>
                </a:lnTo>
                <a:moveTo>
                  <a:pt x="0" y="297"/>
                </a:moveTo>
                <a:lnTo>
                  <a:pt x="4643" y="297"/>
                </a:lnTo>
                <a:moveTo>
                  <a:pt x="0" y="0"/>
                </a:moveTo>
                <a:lnTo>
                  <a:pt x="4643"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4">
            <a:extLst>
              <a:ext uri="{FF2B5EF4-FFF2-40B4-BE49-F238E27FC236}">
                <a16:creationId xmlns:a16="http://schemas.microsoft.com/office/drawing/2014/main" xmlns="" id="{9320EDA3-660A-4F95-8FBC-C0AE43F7055B}"/>
              </a:ext>
            </a:extLst>
          </p:cNvPr>
          <p:cNvSpPr>
            <a:spLocks noChangeShapeType="1"/>
          </p:cNvSpPr>
          <p:nvPr/>
        </p:nvSpPr>
        <p:spPr bwMode="auto">
          <a:xfrm>
            <a:off x="3103563" y="5297488"/>
            <a:ext cx="7370763"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15">
            <a:extLst>
              <a:ext uri="{FF2B5EF4-FFF2-40B4-BE49-F238E27FC236}">
                <a16:creationId xmlns:a16="http://schemas.microsoft.com/office/drawing/2014/main" xmlns="" id="{7AAAE93A-83F6-4CA0-947C-DBAF8F8DAFB3}"/>
              </a:ext>
            </a:extLst>
          </p:cNvPr>
          <p:cNvSpPr>
            <a:spLocks noChangeArrowheads="1"/>
          </p:cNvSpPr>
          <p:nvPr/>
        </p:nvSpPr>
        <p:spPr bwMode="auto">
          <a:xfrm>
            <a:off x="2825750" y="5181600"/>
            <a:ext cx="225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6">
            <a:extLst>
              <a:ext uri="{FF2B5EF4-FFF2-40B4-BE49-F238E27FC236}">
                <a16:creationId xmlns:a16="http://schemas.microsoft.com/office/drawing/2014/main" xmlns="" id="{336034CF-573B-4888-9D2E-6D9CAC84E2DA}"/>
              </a:ext>
            </a:extLst>
          </p:cNvPr>
          <p:cNvSpPr>
            <a:spLocks noChangeArrowheads="1"/>
          </p:cNvSpPr>
          <p:nvPr/>
        </p:nvSpPr>
        <p:spPr bwMode="auto">
          <a:xfrm>
            <a:off x="2711450" y="4700588"/>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17">
            <a:extLst>
              <a:ext uri="{FF2B5EF4-FFF2-40B4-BE49-F238E27FC236}">
                <a16:creationId xmlns:a16="http://schemas.microsoft.com/office/drawing/2014/main" xmlns="" id="{9E9D1776-BF48-45F5-92CF-BED3E1F2147E}"/>
              </a:ext>
            </a:extLst>
          </p:cNvPr>
          <p:cNvSpPr>
            <a:spLocks noChangeArrowheads="1"/>
          </p:cNvSpPr>
          <p:nvPr/>
        </p:nvSpPr>
        <p:spPr bwMode="auto">
          <a:xfrm>
            <a:off x="2597150" y="42179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8">
            <a:extLst>
              <a:ext uri="{FF2B5EF4-FFF2-40B4-BE49-F238E27FC236}">
                <a16:creationId xmlns:a16="http://schemas.microsoft.com/office/drawing/2014/main" xmlns="" id="{3243799F-67FE-411B-985A-628ACF7E7A16}"/>
              </a:ext>
            </a:extLst>
          </p:cNvPr>
          <p:cNvSpPr>
            <a:spLocks noChangeArrowheads="1"/>
          </p:cNvSpPr>
          <p:nvPr/>
        </p:nvSpPr>
        <p:spPr bwMode="auto">
          <a:xfrm>
            <a:off x="2597150" y="3740150"/>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xmlns="" id="{820D371E-F936-4051-A08B-EEA1A034F4EE}"/>
              </a:ext>
            </a:extLst>
          </p:cNvPr>
          <p:cNvSpPr>
            <a:spLocks noChangeArrowheads="1"/>
          </p:cNvSpPr>
          <p:nvPr/>
        </p:nvSpPr>
        <p:spPr bwMode="auto">
          <a:xfrm>
            <a:off x="2597150" y="32591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xmlns="" id="{B69F39F8-D911-4973-89C0-19CD6A4B2E38}"/>
              </a:ext>
            </a:extLst>
          </p:cNvPr>
          <p:cNvSpPr>
            <a:spLocks noChangeArrowheads="1"/>
          </p:cNvSpPr>
          <p:nvPr/>
        </p:nvSpPr>
        <p:spPr bwMode="auto">
          <a:xfrm>
            <a:off x="2597150" y="27765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1">
            <a:extLst>
              <a:ext uri="{FF2B5EF4-FFF2-40B4-BE49-F238E27FC236}">
                <a16:creationId xmlns:a16="http://schemas.microsoft.com/office/drawing/2014/main" xmlns="" id="{6E3DFD2C-B7C2-428D-A757-A1203D54B1C2}"/>
              </a:ext>
            </a:extLst>
          </p:cNvPr>
          <p:cNvSpPr>
            <a:spLocks noChangeArrowheads="1"/>
          </p:cNvSpPr>
          <p:nvPr/>
        </p:nvSpPr>
        <p:spPr bwMode="auto">
          <a:xfrm>
            <a:off x="2597150" y="2298700"/>
            <a:ext cx="460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2">
            <a:extLst>
              <a:ext uri="{FF2B5EF4-FFF2-40B4-BE49-F238E27FC236}">
                <a16:creationId xmlns:a16="http://schemas.microsoft.com/office/drawing/2014/main" xmlns="" id="{1C246D6F-DC2F-42CB-AFF0-9AE9CA4A64C0}"/>
              </a:ext>
            </a:extLst>
          </p:cNvPr>
          <p:cNvSpPr>
            <a:spLocks noChangeArrowheads="1"/>
          </p:cNvSpPr>
          <p:nvPr/>
        </p:nvSpPr>
        <p:spPr bwMode="auto">
          <a:xfrm>
            <a:off x="2597150" y="18176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3">
            <a:extLst>
              <a:ext uri="{FF2B5EF4-FFF2-40B4-BE49-F238E27FC236}">
                <a16:creationId xmlns:a16="http://schemas.microsoft.com/office/drawing/2014/main" xmlns="" id="{820C5FD5-23D3-4FA3-8A0F-93B0C1E95B34}"/>
              </a:ext>
            </a:extLst>
          </p:cNvPr>
          <p:cNvSpPr>
            <a:spLocks noChangeArrowheads="1"/>
          </p:cNvSpPr>
          <p:nvPr/>
        </p:nvSpPr>
        <p:spPr bwMode="auto">
          <a:xfrm>
            <a:off x="2597150" y="1336675"/>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
            <a:extLst>
              <a:ext uri="{FF2B5EF4-FFF2-40B4-BE49-F238E27FC236}">
                <a16:creationId xmlns:a16="http://schemas.microsoft.com/office/drawing/2014/main" xmlns="" id="{05CB4804-C27B-4C91-88CA-04EBFD039BE7}"/>
              </a:ext>
            </a:extLst>
          </p:cNvPr>
          <p:cNvSpPr>
            <a:spLocks noChangeArrowheads="1"/>
          </p:cNvSpPr>
          <p:nvPr/>
        </p:nvSpPr>
        <p:spPr bwMode="auto">
          <a:xfrm>
            <a:off x="3705225" y="1741488"/>
            <a:ext cx="539750" cy="3551238"/>
          </a:xfrm>
          <a:prstGeom prst="rect">
            <a:avLst/>
          </a:prstGeom>
          <a:solidFill>
            <a:srgbClr val="CC99FF"/>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370</a:t>
            </a:r>
          </a:p>
        </p:txBody>
      </p:sp>
      <p:sp>
        <p:nvSpPr>
          <p:cNvPr id="98" name="Rectangle 10">
            <a:extLst>
              <a:ext uri="{FF2B5EF4-FFF2-40B4-BE49-F238E27FC236}">
                <a16:creationId xmlns:a16="http://schemas.microsoft.com/office/drawing/2014/main" xmlns="" id="{E30E8FB2-CE52-4814-984C-0631DBB2C70D}"/>
              </a:ext>
            </a:extLst>
          </p:cNvPr>
          <p:cNvSpPr>
            <a:spLocks noChangeArrowheads="1"/>
          </p:cNvSpPr>
          <p:nvPr/>
        </p:nvSpPr>
        <p:spPr bwMode="auto">
          <a:xfrm>
            <a:off x="5180013" y="3708400"/>
            <a:ext cx="539750" cy="1584325"/>
          </a:xfrm>
          <a:prstGeom prst="rect">
            <a:avLst/>
          </a:prstGeom>
          <a:solidFill>
            <a:srgbClr val="F4B18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165</a:t>
            </a:r>
          </a:p>
        </p:txBody>
      </p:sp>
      <p:sp>
        <p:nvSpPr>
          <p:cNvPr id="99" name="Rectangle 11">
            <a:extLst>
              <a:ext uri="{FF2B5EF4-FFF2-40B4-BE49-F238E27FC236}">
                <a16:creationId xmlns:a16="http://schemas.microsoft.com/office/drawing/2014/main" xmlns="" id="{F1B5B953-1553-40A0-9112-EBB328B81DDF}"/>
              </a:ext>
            </a:extLst>
          </p:cNvPr>
          <p:cNvSpPr>
            <a:spLocks noChangeArrowheads="1"/>
          </p:cNvSpPr>
          <p:nvPr/>
        </p:nvSpPr>
        <p:spPr bwMode="auto">
          <a:xfrm>
            <a:off x="6653213" y="4764088"/>
            <a:ext cx="539750" cy="528638"/>
          </a:xfrm>
          <a:prstGeom prst="rect">
            <a:avLst/>
          </a:prstGeom>
          <a:solidFill>
            <a:srgbClr val="F09452"/>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55</a:t>
            </a:r>
          </a:p>
        </p:txBody>
      </p:sp>
      <p:sp>
        <p:nvSpPr>
          <p:cNvPr id="100" name="Rectangle 12">
            <a:extLst>
              <a:ext uri="{FF2B5EF4-FFF2-40B4-BE49-F238E27FC236}">
                <a16:creationId xmlns:a16="http://schemas.microsoft.com/office/drawing/2014/main" xmlns="" id="{100773B7-7E06-4775-8F26-56784F92B167}"/>
              </a:ext>
            </a:extLst>
          </p:cNvPr>
          <p:cNvSpPr>
            <a:spLocks noChangeArrowheads="1"/>
          </p:cNvSpPr>
          <p:nvPr/>
        </p:nvSpPr>
        <p:spPr bwMode="auto">
          <a:xfrm>
            <a:off x="8128000" y="4281488"/>
            <a:ext cx="539750" cy="1011238"/>
          </a:xfrm>
          <a:prstGeom prst="rect">
            <a:avLst/>
          </a:prstGeom>
          <a:solidFill>
            <a:srgbClr val="FFDE75"/>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105</a:t>
            </a:r>
          </a:p>
        </p:txBody>
      </p:sp>
      <p:sp>
        <p:nvSpPr>
          <p:cNvPr id="101" name="Rectangle 13">
            <a:extLst>
              <a:ext uri="{FF2B5EF4-FFF2-40B4-BE49-F238E27FC236}">
                <a16:creationId xmlns:a16="http://schemas.microsoft.com/office/drawing/2014/main" xmlns="" id="{ECAF86F5-6DA8-43B7-8471-1A2E5A4485F5}"/>
              </a:ext>
            </a:extLst>
          </p:cNvPr>
          <p:cNvSpPr>
            <a:spLocks noChangeArrowheads="1"/>
          </p:cNvSpPr>
          <p:nvPr/>
        </p:nvSpPr>
        <p:spPr bwMode="auto">
          <a:xfrm>
            <a:off x="9601200" y="5100638"/>
            <a:ext cx="539750" cy="192088"/>
          </a:xfrm>
          <a:prstGeom prst="rect">
            <a:avLst/>
          </a:prstGeom>
          <a:solidFill>
            <a:srgbClr val="246FB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20</a:t>
            </a:r>
          </a:p>
        </p:txBody>
      </p:sp>
      <p:sp>
        <p:nvSpPr>
          <p:cNvPr id="37" name="Rectangle 36">
            <a:extLst>
              <a:ext uri="{FF2B5EF4-FFF2-40B4-BE49-F238E27FC236}">
                <a16:creationId xmlns:a16="http://schemas.microsoft.com/office/drawing/2014/main" xmlns="" id="{5A251F6E-0DC1-4837-928D-4A9BAA0D23A9}"/>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https://www.gov.uk/government/statistics/initial-teacher-training-trainee-number-census-2017-to-2018</a:t>
            </a:r>
          </a:p>
        </p:txBody>
      </p:sp>
      <p:sp>
        <p:nvSpPr>
          <p:cNvPr id="38" name="TextBox 37">
            <a:extLst>
              <a:ext uri="{FF2B5EF4-FFF2-40B4-BE49-F238E27FC236}">
                <a16:creationId xmlns:a16="http://schemas.microsoft.com/office/drawing/2014/main" xmlns="" id="{C88D9134-5F58-472B-9BF4-DF48EBAA56AD}"/>
              </a:ext>
            </a:extLst>
          </p:cNvPr>
          <p:cNvSpPr txBox="1"/>
          <p:nvPr/>
        </p:nvSpPr>
        <p:spPr>
          <a:xfrm rot="16200000">
            <a:off x="1142758" y="3156279"/>
            <a:ext cx="2109873" cy="307777"/>
          </a:xfrm>
          <a:prstGeom prst="rect">
            <a:avLst/>
          </a:prstGeom>
          <a:noFill/>
        </p:spPr>
        <p:txBody>
          <a:bodyPr wrap="none" rtlCol="0">
            <a:spAutoFit/>
          </a:bodyPr>
          <a:lstStyle/>
          <a:p>
            <a:r>
              <a:rPr lang="en-GB" sz="1400" dirty="0">
                <a:solidFill>
                  <a:schemeClr val="tx1"/>
                </a:solidFill>
              </a:rPr>
              <a:t>Number of applicants</a:t>
            </a:r>
          </a:p>
        </p:txBody>
      </p:sp>
      <p:sp>
        <p:nvSpPr>
          <p:cNvPr id="39" name="Rectangle 38">
            <a:extLst>
              <a:ext uri="{FF2B5EF4-FFF2-40B4-BE49-F238E27FC236}">
                <a16:creationId xmlns:a16="http://schemas.microsoft.com/office/drawing/2014/main" xmlns="" id="{E4585A4B-1610-46BF-A041-E09DBA97569A}"/>
              </a:ext>
            </a:extLst>
          </p:cNvPr>
          <p:cNvSpPr/>
          <p:nvPr/>
        </p:nvSpPr>
        <p:spPr>
          <a:xfrm>
            <a:off x="7320136" y="117793"/>
            <a:ext cx="4537076" cy="430887"/>
          </a:xfrm>
          <a:prstGeom prst="rect">
            <a:avLst/>
          </a:prstGeom>
        </p:spPr>
        <p:txBody>
          <a:bodyPr wrap="none">
            <a:spAutoFit/>
          </a:bodyPr>
          <a:lstStyle/>
          <a:p>
            <a:r>
              <a:rPr lang="en-US" sz="2200" dirty="0">
                <a:solidFill>
                  <a:srgbClr val="FDE5C7"/>
                </a:solidFill>
              </a:rPr>
              <a:t>UCAS 2016-17 </a:t>
            </a:r>
            <a:r>
              <a:rPr lang="en-US" sz="2200" dirty="0">
                <a:solidFill>
                  <a:srgbClr val="FDE5C7"/>
                </a:solidFill>
                <a:sym typeface="Wingdings" panose="05000000000000000000" pitchFamily="2" charset="2"/>
              </a:rPr>
              <a:t> </a:t>
            </a:r>
            <a:r>
              <a:rPr lang="en-US" sz="2200" dirty="0">
                <a:solidFill>
                  <a:srgbClr val="FDE5C7"/>
                </a:solidFill>
              </a:rPr>
              <a:t>ITT 2017-18</a:t>
            </a:r>
            <a:endParaRPr lang="en-GB" sz="2200" dirty="0">
              <a:solidFill>
                <a:srgbClr val="FDE5C7"/>
              </a:solidFill>
            </a:endParaRPr>
          </a:p>
        </p:txBody>
      </p:sp>
    </p:spTree>
    <p:custDataLst>
      <p:tags r:id="rId1"/>
    </p:custDataLst>
    <p:extLst>
      <p:ext uri="{BB962C8B-B14F-4D97-AF65-F5344CB8AC3E}">
        <p14:creationId xmlns:p14="http://schemas.microsoft.com/office/powerpoint/2010/main" val="17114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down)">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down)">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down)">
                                      <p:cBhvr>
                                        <p:cTn id="22" dur="10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AA44CD-95A3-409C-AE4F-1E2988FA45E6}"/>
              </a:ext>
            </a:extLst>
          </p:cNvPr>
          <p:cNvSpPr/>
          <p:nvPr/>
        </p:nvSpPr>
        <p:spPr bwMode="auto">
          <a:xfrm>
            <a:off x="2279576" y="1268760"/>
            <a:ext cx="8208912" cy="4032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 name="Title 2">
            <a:extLst>
              <a:ext uri="{FF2B5EF4-FFF2-40B4-BE49-F238E27FC236}">
                <a16:creationId xmlns:a16="http://schemas.microsoft.com/office/drawing/2014/main" xmlns="" id="{3FAFCC4F-545B-4476-A85C-633D867D8ABD}"/>
              </a:ext>
            </a:extLst>
          </p:cNvPr>
          <p:cNvSpPr>
            <a:spLocks noGrp="1"/>
          </p:cNvSpPr>
          <p:nvPr>
            <p:ph type="title"/>
          </p:nvPr>
        </p:nvSpPr>
        <p:spPr/>
        <p:txBody>
          <a:bodyPr/>
          <a:lstStyle/>
          <a:p>
            <a:r>
              <a:rPr lang="en-GB" dirty="0"/>
              <a:t>Prior UCAS vs Census</a:t>
            </a:r>
          </a:p>
        </p:txBody>
      </p:sp>
      <p:graphicFrame>
        <p:nvGraphicFramePr>
          <p:cNvPr id="574" name="Table 573">
            <a:extLst>
              <a:ext uri="{FF2B5EF4-FFF2-40B4-BE49-F238E27FC236}">
                <a16:creationId xmlns:a16="http://schemas.microsoft.com/office/drawing/2014/main" xmlns="" id="{A6752CF3-6957-4890-BD49-01D1F6E83C92}"/>
              </a:ext>
            </a:extLst>
          </p:cNvPr>
          <p:cNvGraphicFramePr>
            <a:graphicFrameLocks noGrp="1"/>
          </p:cNvGraphicFramePr>
          <p:nvPr>
            <p:extLst/>
          </p:nvPr>
        </p:nvGraphicFramePr>
        <p:xfrm>
          <a:off x="2711624" y="1484786"/>
          <a:ext cx="1800200" cy="3557213"/>
        </p:xfrm>
        <a:graphic>
          <a:graphicData uri="http://schemas.openxmlformats.org/drawingml/2006/table">
            <a:tbl>
              <a:tblPr firstRow="1" bandRow="1">
                <a:tableStyleId>{93296810-A885-4BE3-A3E7-6D5BEEA58F35}</a:tableStyleId>
              </a:tblPr>
              <a:tblGrid>
                <a:gridCol w="1800200">
                  <a:extLst>
                    <a:ext uri="{9D8B030D-6E8A-4147-A177-3AD203B41FA5}">
                      <a16:colId xmlns:a16="http://schemas.microsoft.com/office/drawing/2014/main" xmlns="" val="1454240130"/>
                    </a:ext>
                  </a:extLst>
                </a:gridCol>
              </a:tblGrid>
              <a:tr h="907317">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Subject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Biology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Chemistry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Physics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A">
                        <a:alpha val="30000"/>
                      </a:srgbClr>
                    </a:solidFill>
                  </a:tcPr>
                </a:tc>
                <a:extLst>
                  <a:ext uri="{0D108BD9-81ED-4DB2-BD59-A6C34878D82A}">
                    <a16:rowId xmlns:a16="http://schemas.microsoft.com/office/drawing/2014/main" xmlns="" val="2985794092"/>
                  </a:ext>
                </a:extLst>
              </a:tr>
            </a:tbl>
          </a:graphicData>
        </a:graphic>
      </p:graphicFrame>
      <p:graphicFrame>
        <p:nvGraphicFramePr>
          <p:cNvPr id="578" name="Table 577">
            <a:extLst>
              <a:ext uri="{FF2B5EF4-FFF2-40B4-BE49-F238E27FC236}">
                <a16:creationId xmlns:a16="http://schemas.microsoft.com/office/drawing/2014/main" xmlns="" id="{A7713055-E245-4836-BE58-1D0AC9BE7282}"/>
              </a:ext>
            </a:extLst>
          </p:cNvPr>
          <p:cNvGraphicFramePr>
            <a:graphicFrameLocks noGrp="1"/>
          </p:cNvGraphicFramePr>
          <p:nvPr>
            <p:extLst>
              <p:ext uri="{D42A27DB-BD31-4B8C-83A1-F6EECF244321}">
                <p14:modId xmlns:p14="http://schemas.microsoft.com/office/powerpoint/2010/main" val="309838563"/>
              </p:ext>
            </p:extLst>
          </p:nvPr>
        </p:nvGraphicFramePr>
        <p:xfrm>
          <a:off x="7320137" y="1484785"/>
          <a:ext cx="2664295" cy="3557213"/>
        </p:xfrm>
        <a:graphic>
          <a:graphicData uri="http://schemas.openxmlformats.org/drawingml/2006/table">
            <a:tbl>
              <a:tblPr firstRow="1" bandRow="1">
                <a:tableStyleId>{93296810-A885-4BE3-A3E7-6D5BEEA58F35}</a:tableStyleId>
              </a:tblPr>
              <a:tblGrid>
                <a:gridCol w="1368152">
                  <a:extLst>
                    <a:ext uri="{9D8B030D-6E8A-4147-A177-3AD203B41FA5}">
                      <a16:colId xmlns:a16="http://schemas.microsoft.com/office/drawing/2014/main" xmlns="" val="487061424"/>
                    </a:ext>
                  </a:extLst>
                </a:gridCol>
                <a:gridCol w="1296143">
                  <a:extLst>
                    <a:ext uri="{9D8B030D-6E8A-4147-A177-3AD203B41FA5}">
                      <a16:colId xmlns:a16="http://schemas.microsoft.com/office/drawing/2014/main" xmlns="" val="2181222620"/>
                    </a:ext>
                  </a:extLst>
                </a:gridCol>
              </a:tblGrid>
              <a:tr h="403261">
                <a:tc gridSpan="2">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School-Led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UCAS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Census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1,065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1,160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graphicFrame>
        <p:nvGraphicFramePr>
          <p:cNvPr id="579" name="Table 578">
            <a:extLst>
              <a:ext uri="{FF2B5EF4-FFF2-40B4-BE49-F238E27FC236}">
                <a16:creationId xmlns:a16="http://schemas.microsoft.com/office/drawing/2014/main" xmlns="" id="{DE412FD4-3DEA-486F-8818-AE5FECBB8ED9}"/>
              </a:ext>
            </a:extLst>
          </p:cNvPr>
          <p:cNvGraphicFramePr>
            <a:graphicFrameLocks noGrp="1"/>
          </p:cNvGraphicFramePr>
          <p:nvPr>
            <p:extLst>
              <p:ext uri="{D42A27DB-BD31-4B8C-83A1-F6EECF244321}">
                <p14:modId xmlns:p14="http://schemas.microsoft.com/office/powerpoint/2010/main" val="2894502697"/>
              </p:ext>
            </p:extLst>
          </p:nvPr>
        </p:nvGraphicFramePr>
        <p:xfrm>
          <a:off x="4583833" y="1484784"/>
          <a:ext cx="2664295" cy="3557213"/>
        </p:xfrm>
        <a:graphic>
          <a:graphicData uri="http://schemas.openxmlformats.org/drawingml/2006/table">
            <a:tbl>
              <a:tblPr firstRow="1" bandRow="1">
                <a:tableStyleId>{93296810-A885-4BE3-A3E7-6D5BEEA58F35}</a:tableStyleId>
              </a:tblPr>
              <a:tblGrid>
                <a:gridCol w="1368152">
                  <a:extLst>
                    <a:ext uri="{9D8B030D-6E8A-4147-A177-3AD203B41FA5}">
                      <a16:colId xmlns:a16="http://schemas.microsoft.com/office/drawing/2014/main" xmlns="" val="487061424"/>
                    </a:ext>
                  </a:extLst>
                </a:gridCol>
                <a:gridCol w="1296143">
                  <a:extLst>
                    <a:ext uri="{9D8B030D-6E8A-4147-A177-3AD203B41FA5}">
                      <a16:colId xmlns:a16="http://schemas.microsoft.com/office/drawing/2014/main" xmlns="" val="2181222620"/>
                    </a:ext>
                  </a:extLst>
                </a:gridCol>
              </a:tblGrid>
              <a:tr h="403261">
                <a:tc gridSpan="2">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HEI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UCAS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Census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1,365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1,305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sp>
        <p:nvSpPr>
          <p:cNvPr id="580" name="Rectangle 579">
            <a:extLst>
              <a:ext uri="{FF2B5EF4-FFF2-40B4-BE49-F238E27FC236}">
                <a16:creationId xmlns:a16="http://schemas.microsoft.com/office/drawing/2014/main" xmlns="" id="{085743D5-E097-49FC-9735-E3A5CEB69432}"/>
              </a:ext>
            </a:extLst>
          </p:cNvPr>
          <p:cNvSpPr/>
          <p:nvPr/>
        </p:nvSpPr>
        <p:spPr>
          <a:xfrm>
            <a:off x="9945082" y="117793"/>
            <a:ext cx="1944763" cy="430887"/>
          </a:xfrm>
          <a:prstGeom prst="rect">
            <a:avLst/>
          </a:prstGeom>
        </p:spPr>
        <p:txBody>
          <a:bodyPr wrap="none">
            <a:spAutoFit/>
          </a:bodyPr>
          <a:lstStyle/>
          <a:p>
            <a:r>
              <a:rPr lang="en-US" sz="2200" dirty="0">
                <a:solidFill>
                  <a:srgbClr val="FDE5C7"/>
                </a:solidFill>
              </a:rPr>
              <a:t>ITT 2017-18</a:t>
            </a:r>
            <a:endParaRPr lang="en-GB" sz="2200" dirty="0">
              <a:solidFill>
                <a:srgbClr val="FDE5C7"/>
              </a:solidFill>
            </a:endParaRPr>
          </a:p>
        </p:txBody>
      </p:sp>
      <p:sp>
        <p:nvSpPr>
          <p:cNvPr id="9" name="Rectangle 8">
            <a:extLst>
              <a:ext uri="{FF2B5EF4-FFF2-40B4-BE49-F238E27FC236}">
                <a16:creationId xmlns:a16="http://schemas.microsoft.com/office/drawing/2014/main" xmlns="" id="{B8E1D702-C3B2-4A85-BF22-4CB4973AF83C}"/>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https://www.gov.uk/government/statistics/initial-teacher-training-trainee-number-census-2016-to-2017</a:t>
            </a:r>
          </a:p>
        </p:txBody>
      </p:sp>
      <p:graphicFrame>
        <p:nvGraphicFramePr>
          <p:cNvPr id="10" name="Table 9">
            <a:extLst>
              <a:ext uri="{FF2B5EF4-FFF2-40B4-BE49-F238E27FC236}">
                <a16:creationId xmlns:a16="http://schemas.microsoft.com/office/drawing/2014/main" xmlns="" id="{3F0EBAA6-91CD-4AC3-91DD-DAE7C43A8690}"/>
              </a:ext>
            </a:extLst>
          </p:cNvPr>
          <p:cNvGraphicFramePr>
            <a:graphicFrameLocks noGrp="1"/>
          </p:cNvGraphicFramePr>
          <p:nvPr>
            <p:extLst>
              <p:ext uri="{D42A27DB-BD31-4B8C-83A1-F6EECF244321}">
                <p14:modId xmlns:p14="http://schemas.microsoft.com/office/powerpoint/2010/main" val="791728648"/>
              </p:ext>
            </p:extLst>
          </p:nvPr>
        </p:nvGraphicFramePr>
        <p:xfrm>
          <a:off x="4583833" y="1484784"/>
          <a:ext cx="2664295" cy="3557213"/>
        </p:xfrm>
        <a:graphic>
          <a:graphicData uri="http://schemas.openxmlformats.org/drawingml/2006/table">
            <a:tbl>
              <a:tblPr firstRow="1" bandRow="1">
                <a:tableStyleId>{93296810-A885-4BE3-A3E7-6D5BEEA58F35}</a:tableStyleId>
              </a:tblPr>
              <a:tblGrid>
                <a:gridCol w="2664295">
                  <a:extLst>
                    <a:ext uri="{9D8B030D-6E8A-4147-A177-3AD203B41FA5}">
                      <a16:colId xmlns:a16="http://schemas.microsoft.com/office/drawing/2014/main" xmlns="" val="487061424"/>
                    </a:ext>
                  </a:extLst>
                </a:gridCol>
              </a:tblGrid>
              <a:tr h="403261">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HEI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Conversion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0" dirty="0">
                          <a:latin typeface="Verdana" panose="020B0604030504040204" pitchFamily="34" charset="0"/>
                          <a:ea typeface="Verdana" panose="020B0604030504040204" pitchFamily="34" charset="0"/>
                          <a:cs typeface="Verdana" panose="020B0604030504040204" pitchFamily="34" charset="0"/>
                        </a:rPr>
                        <a:t>Fall of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graphicFrame>
        <p:nvGraphicFramePr>
          <p:cNvPr id="11" name="Table 10">
            <a:extLst>
              <a:ext uri="{FF2B5EF4-FFF2-40B4-BE49-F238E27FC236}">
                <a16:creationId xmlns:a16="http://schemas.microsoft.com/office/drawing/2014/main" xmlns="" id="{B95642A2-6843-451A-802C-55D7DB8B95B9}"/>
              </a:ext>
            </a:extLst>
          </p:cNvPr>
          <p:cNvGraphicFramePr>
            <a:graphicFrameLocks noGrp="1"/>
          </p:cNvGraphicFramePr>
          <p:nvPr>
            <p:extLst>
              <p:ext uri="{D42A27DB-BD31-4B8C-83A1-F6EECF244321}">
                <p14:modId xmlns:p14="http://schemas.microsoft.com/office/powerpoint/2010/main" val="3528626225"/>
              </p:ext>
            </p:extLst>
          </p:nvPr>
        </p:nvGraphicFramePr>
        <p:xfrm>
          <a:off x="7320137" y="1484785"/>
          <a:ext cx="2664295" cy="3557213"/>
        </p:xfrm>
        <a:graphic>
          <a:graphicData uri="http://schemas.openxmlformats.org/drawingml/2006/table">
            <a:tbl>
              <a:tblPr firstRow="1" bandRow="1">
                <a:tableStyleId>{93296810-A885-4BE3-A3E7-6D5BEEA58F35}</a:tableStyleId>
              </a:tblPr>
              <a:tblGrid>
                <a:gridCol w="2664295">
                  <a:extLst>
                    <a:ext uri="{9D8B030D-6E8A-4147-A177-3AD203B41FA5}">
                      <a16:colId xmlns:a16="http://schemas.microsoft.com/office/drawing/2014/main" xmlns="" val="487061424"/>
                    </a:ext>
                  </a:extLst>
                </a:gridCol>
              </a:tblGrid>
              <a:tr h="403261">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School-Led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Conversion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0">
                          <a:latin typeface="Verdana" panose="020B0604030504040204" pitchFamily="34" charset="0"/>
                          <a:ea typeface="Verdana" panose="020B0604030504040204" pitchFamily="34" charset="0"/>
                          <a:cs typeface="Verdana" panose="020B0604030504040204" pitchFamily="34" charset="0"/>
                        </a:rPr>
                        <a:t>Rise of 100</a:t>
                      </a:r>
                      <a:endParaRPr lang="en-GB" sz="2000" b="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spTree>
    <p:custDataLst>
      <p:tags r:id="rId1"/>
    </p:custDataLst>
    <p:extLst>
      <p:ext uri="{BB962C8B-B14F-4D97-AF65-F5344CB8AC3E}">
        <p14:creationId xmlns:p14="http://schemas.microsoft.com/office/powerpoint/2010/main" val="25143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wipe(left)">
                                      <p:cBhvr>
                                        <p:cTn id="7" dur="500"/>
                                        <p:tgtEl>
                                          <p:spTgt spid="5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78"/>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57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AA44CD-95A3-409C-AE4F-1E2988FA45E6}"/>
              </a:ext>
            </a:extLst>
          </p:cNvPr>
          <p:cNvSpPr/>
          <p:nvPr/>
        </p:nvSpPr>
        <p:spPr bwMode="auto">
          <a:xfrm>
            <a:off x="2279576" y="1268760"/>
            <a:ext cx="8208912" cy="4032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 name="Title 2">
            <a:extLst>
              <a:ext uri="{FF2B5EF4-FFF2-40B4-BE49-F238E27FC236}">
                <a16:creationId xmlns:a16="http://schemas.microsoft.com/office/drawing/2014/main" xmlns="" id="{3FAFCC4F-545B-4476-A85C-633D867D8ABD}"/>
              </a:ext>
            </a:extLst>
          </p:cNvPr>
          <p:cNvSpPr>
            <a:spLocks noGrp="1"/>
          </p:cNvSpPr>
          <p:nvPr>
            <p:ph type="title"/>
          </p:nvPr>
        </p:nvSpPr>
        <p:spPr/>
        <p:txBody>
          <a:bodyPr/>
          <a:lstStyle/>
          <a:p>
            <a:r>
              <a:rPr lang="en-GB" dirty="0"/>
              <a:t>Prior UCAS vs Census</a:t>
            </a:r>
          </a:p>
        </p:txBody>
      </p:sp>
      <p:graphicFrame>
        <p:nvGraphicFramePr>
          <p:cNvPr id="574" name="Table 573">
            <a:extLst>
              <a:ext uri="{FF2B5EF4-FFF2-40B4-BE49-F238E27FC236}">
                <a16:creationId xmlns:a16="http://schemas.microsoft.com/office/drawing/2014/main" xmlns="" id="{A6752CF3-6957-4890-BD49-01D1F6E83C92}"/>
              </a:ext>
            </a:extLst>
          </p:cNvPr>
          <p:cNvGraphicFramePr>
            <a:graphicFrameLocks noGrp="1"/>
          </p:cNvGraphicFramePr>
          <p:nvPr>
            <p:extLst>
              <p:ext uri="{D42A27DB-BD31-4B8C-83A1-F6EECF244321}">
                <p14:modId xmlns:p14="http://schemas.microsoft.com/office/powerpoint/2010/main" val="2483259498"/>
              </p:ext>
            </p:extLst>
          </p:nvPr>
        </p:nvGraphicFramePr>
        <p:xfrm>
          <a:off x="2711624" y="1484786"/>
          <a:ext cx="1800200" cy="3557213"/>
        </p:xfrm>
        <a:graphic>
          <a:graphicData uri="http://schemas.openxmlformats.org/drawingml/2006/table">
            <a:tbl>
              <a:tblPr firstRow="1" bandRow="1">
                <a:tableStyleId>{93296810-A885-4BE3-A3E7-6D5BEEA58F35}</a:tableStyleId>
              </a:tblPr>
              <a:tblGrid>
                <a:gridCol w="1800200">
                  <a:extLst>
                    <a:ext uri="{9D8B030D-6E8A-4147-A177-3AD203B41FA5}">
                      <a16:colId xmlns:a16="http://schemas.microsoft.com/office/drawing/2014/main" xmlns="" val="1454240130"/>
                    </a:ext>
                  </a:extLst>
                </a:gridCol>
              </a:tblGrid>
              <a:tr h="907317">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Subject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Biology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Chemistry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Physics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A">
                        <a:alpha val="30000"/>
                      </a:srgbClr>
                    </a:solidFill>
                  </a:tcPr>
                </a:tc>
                <a:extLst>
                  <a:ext uri="{0D108BD9-81ED-4DB2-BD59-A6C34878D82A}">
                    <a16:rowId xmlns:a16="http://schemas.microsoft.com/office/drawing/2014/main" xmlns="" val="2985794092"/>
                  </a:ext>
                </a:extLst>
              </a:tr>
            </a:tbl>
          </a:graphicData>
        </a:graphic>
      </p:graphicFrame>
      <p:graphicFrame>
        <p:nvGraphicFramePr>
          <p:cNvPr id="578" name="Table 577">
            <a:extLst>
              <a:ext uri="{FF2B5EF4-FFF2-40B4-BE49-F238E27FC236}">
                <a16:creationId xmlns:a16="http://schemas.microsoft.com/office/drawing/2014/main" xmlns="" id="{A7713055-E245-4836-BE58-1D0AC9BE7282}"/>
              </a:ext>
            </a:extLst>
          </p:cNvPr>
          <p:cNvGraphicFramePr>
            <a:graphicFrameLocks noGrp="1"/>
          </p:cNvGraphicFramePr>
          <p:nvPr>
            <p:extLst>
              <p:ext uri="{D42A27DB-BD31-4B8C-83A1-F6EECF244321}">
                <p14:modId xmlns:p14="http://schemas.microsoft.com/office/powerpoint/2010/main" val="3769130818"/>
              </p:ext>
            </p:extLst>
          </p:nvPr>
        </p:nvGraphicFramePr>
        <p:xfrm>
          <a:off x="7320137" y="1484785"/>
          <a:ext cx="2664295" cy="3557213"/>
        </p:xfrm>
        <a:graphic>
          <a:graphicData uri="http://schemas.openxmlformats.org/drawingml/2006/table">
            <a:tbl>
              <a:tblPr firstRow="1" bandRow="1">
                <a:tableStyleId>{93296810-A885-4BE3-A3E7-6D5BEEA58F35}</a:tableStyleId>
              </a:tblPr>
              <a:tblGrid>
                <a:gridCol w="1368152">
                  <a:extLst>
                    <a:ext uri="{9D8B030D-6E8A-4147-A177-3AD203B41FA5}">
                      <a16:colId xmlns:a16="http://schemas.microsoft.com/office/drawing/2014/main" xmlns="" val="487061424"/>
                    </a:ext>
                  </a:extLst>
                </a:gridCol>
                <a:gridCol w="1296143">
                  <a:extLst>
                    <a:ext uri="{9D8B030D-6E8A-4147-A177-3AD203B41FA5}">
                      <a16:colId xmlns:a16="http://schemas.microsoft.com/office/drawing/2014/main" xmlns="" val="2181222620"/>
                    </a:ext>
                  </a:extLst>
                </a:gridCol>
              </a:tblGrid>
              <a:tr h="403261">
                <a:tc gridSpan="2">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School-Led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UCAS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Census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1,290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1,398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graphicFrame>
        <p:nvGraphicFramePr>
          <p:cNvPr id="579" name="Table 578">
            <a:extLst>
              <a:ext uri="{FF2B5EF4-FFF2-40B4-BE49-F238E27FC236}">
                <a16:creationId xmlns:a16="http://schemas.microsoft.com/office/drawing/2014/main" xmlns="" id="{DE412FD4-3DEA-486F-8818-AE5FECBB8ED9}"/>
              </a:ext>
            </a:extLst>
          </p:cNvPr>
          <p:cNvGraphicFramePr>
            <a:graphicFrameLocks noGrp="1"/>
          </p:cNvGraphicFramePr>
          <p:nvPr>
            <p:extLst>
              <p:ext uri="{D42A27DB-BD31-4B8C-83A1-F6EECF244321}">
                <p14:modId xmlns:p14="http://schemas.microsoft.com/office/powerpoint/2010/main" val="3077403138"/>
              </p:ext>
            </p:extLst>
          </p:nvPr>
        </p:nvGraphicFramePr>
        <p:xfrm>
          <a:off x="4583833" y="1484784"/>
          <a:ext cx="2664295" cy="3557213"/>
        </p:xfrm>
        <a:graphic>
          <a:graphicData uri="http://schemas.openxmlformats.org/drawingml/2006/table">
            <a:tbl>
              <a:tblPr firstRow="1" bandRow="1">
                <a:tableStyleId>{93296810-A885-4BE3-A3E7-6D5BEEA58F35}</a:tableStyleId>
              </a:tblPr>
              <a:tblGrid>
                <a:gridCol w="1368152">
                  <a:extLst>
                    <a:ext uri="{9D8B030D-6E8A-4147-A177-3AD203B41FA5}">
                      <a16:colId xmlns:a16="http://schemas.microsoft.com/office/drawing/2014/main" xmlns="" val="487061424"/>
                    </a:ext>
                  </a:extLst>
                </a:gridCol>
                <a:gridCol w="1296143">
                  <a:extLst>
                    <a:ext uri="{9D8B030D-6E8A-4147-A177-3AD203B41FA5}">
                      <a16:colId xmlns:a16="http://schemas.microsoft.com/office/drawing/2014/main" xmlns="" val="2181222620"/>
                    </a:ext>
                  </a:extLst>
                </a:gridCol>
              </a:tblGrid>
              <a:tr h="403261">
                <a:tc gridSpan="2">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HEI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65099650"/>
                  </a:ext>
                </a:extLst>
              </a:tr>
              <a:tr h="504056">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UCAS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Census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720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692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662474">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1,730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1,682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tint val="40000"/>
                        <a:alpha val="30000"/>
                      </a:schemeClr>
                    </a:solidFill>
                  </a:tcPr>
                </a:tc>
                <a:extLst>
                  <a:ext uri="{0D108BD9-81ED-4DB2-BD59-A6C34878D82A}">
                    <a16:rowId xmlns:a16="http://schemas.microsoft.com/office/drawing/2014/main" xmlns="" val="2985794092"/>
                  </a:ext>
                </a:extLst>
              </a:tr>
            </a:tbl>
          </a:graphicData>
        </a:graphic>
      </p:graphicFrame>
      <p:sp>
        <p:nvSpPr>
          <p:cNvPr id="580" name="Rectangle 579">
            <a:extLst>
              <a:ext uri="{FF2B5EF4-FFF2-40B4-BE49-F238E27FC236}">
                <a16:creationId xmlns:a16="http://schemas.microsoft.com/office/drawing/2014/main" xmlns="" id="{085743D5-E097-49FC-9735-E3A5CEB69432}"/>
              </a:ext>
            </a:extLst>
          </p:cNvPr>
          <p:cNvSpPr/>
          <p:nvPr/>
        </p:nvSpPr>
        <p:spPr>
          <a:xfrm>
            <a:off x="9945082" y="117793"/>
            <a:ext cx="1944763" cy="430887"/>
          </a:xfrm>
          <a:prstGeom prst="rect">
            <a:avLst/>
          </a:prstGeom>
        </p:spPr>
        <p:txBody>
          <a:bodyPr wrap="none">
            <a:spAutoFit/>
          </a:bodyPr>
          <a:lstStyle/>
          <a:p>
            <a:r>
              <a:rPr lang="en-US" sz="2200" dirty="0">
                <a:solidFill>
                  <a:srgbClr val="FDE5C7"/>
                </a:solidFill>
              </a:rPr>
              <a:t>ITT 2016-17</a:t>
            </a:r>
            <a:endParaRPr lang="en-GB" sz="2200" dirty="0">
              <a:solidFill>
                <a:srgbClr val="FDE5C7"/>
              </a:solidFill>
            </a:endParaRPr>
          </a:p>
        </p:txBody>
      </p:sp>
      <p:sp>
        <p:nvSpPr>
          <p:cNvPr id="9" name="Rectangle 8">
            <a:extLst>
              <a:ext uri="{FF2B5EF4-FFF2-40B4-BE49-F238E27FC236}">
                <a16:creationId xmlns:a16="http://schemas.microsoft.com/office/drawing/2014/main" xmlns="" id="{B8E1D702-C3B2-4A85-BF22-4CB4973AF83C}"/>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https://www.gov.uk/government/statistics/initial-teacher-training-trainee-number-census-2016-to-2017</a:t>
            </a:r>
          </a:p>
        </p:txBody>
      </p:sp>
    </p:spTree>
    <p:custDataLst>
      <p:tags r:id="rId1"/>
    </p:custDataLst>
    <p:extLst>
      <p:ext uri="{BB962C8B-B14F-4D97-AF65-F5344CB8AC3E}">
        <p14:creationId xmlns:p14="http://schemas.microsoft.com/office/powerpoint/2010/main" val="2574041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wipe(left)">
                                      <p:cBhvr>
                                        <p:cTn id="7"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ivesText">
            <a:extLst>
              <a:ext uri="{FF2B5EF4-FFF2-40B4-BE49-F238E27FC236}">
                <a16:creationId xmlns:a16="http://schemas.microsoft.com/office/drawing/2014/main" xmlns="" id="{CF584B27-467A-44C6-89B7-F766268C3E85}"/>
              </a:ext>
            </a:extLst>
          </p:cNvPr>
          <p:cNvSpPr>
            <a:spLocks noGrp="1"/>
          </p:cNvSpPr>
          <p:nvPr>
            <p:ph idx="1"/>
          </p:nvPr>
        </p:nvSpPr>
        <p:spPr>
          <a:xfrm>
            <a:off x="767408" y="1196752"/>
            <a:ext cx="10369152" cy="4536504"/>
          </a:xfrm>
        </p:spPr>
        <p:txBody>
          <a:bodyPr/>
          <a:lstStyle/>
          <a:p>
            <a:pPr marL="342900" indent="-342900">
              <a:buFont typeface="Arial" panose="020B0604020202020204" pitchFamily="34" charset="0"/>
              <a:buChar char="•"/>
            </a:pPr>
            <a:r>
              <a:rPr lang="en-GB" sz="2400" dirty="0"/>
              <a:t>Review recent </a:t>
            </a:r>
            <a:r>
              <a:rPr lang="en-GB" sz="2400" b="1" dirty="0"/>
              <a:t>TSM</a:t>
            </a:r>
            <a:r>
              <a:rPr lang="en-GB" sz="2400" dirty="0"/>
              <a:t> targets and relevant </a:t>
            </a:r>
            <a:r>
              <a:rPr lang="en-GB" sz="2400" b="1" dirty="0"/>
              <a:t>ITT recruitment</a:t>
            </a:r>
          </a:p>
          <a:p>
            <a:pPr marL="342900" indent="-342900">
              <a:buFont typeface="Arial" panose="020B0604020202020204" pitchFamily="34" charset="0"/>
              <a:buChar char="•"/>
            </a:pPr>
            <a:r>
              <a:rPr lang="en-GB" sz="2400" dirty="0"/>
              <a:t>Consider </a:t>
            </a:r>
            <a:r>
              <a:rPr lang="en-GB" sz="2400" b="1" dirty="0"/>
              <a:t>patterns</a:t>
            </a:r>
            <a:r>
              <a:rPr lang="en-GB" sz="2400" dirty="0"/>
              <a:t> in recruitment (</a:t>
            </a:r>
            <a:r>
              <a:rPr lang="en-GB" sz="2400" dirty="0" err="1"/>
              <a:t>incl</a:t>
            </a:r>
            <a:r>
              <a:rPr lang="en-GB" sz="2400" dirty="0"/>
              <a:t> rejection rates)</a:t>
            </a:r>
          </a:p>
          <a:p>
            <a:pPr marL="342900" indent="-342900">
              <a:buFont typeface="Arial" panose="020B0604020202020204" pitchFamily="34" charset="0"/>
              <a:buChar char="•"/>
            </a:pPr>
            <a:r>
              <a:rPr lang="en-GB" sz="2400" dirty="0"/>
              <a:t>Findings with Subject Knowledge Enhancement (</a:t>
            </a:r>
            <a:r>
              <a:rPr lang="en-GB" sz="2400" b="1" dirty="0"/>
              <a:t>SKE</a:t>
            </a:r>
            <a:r>
              <a:rPr lang="en-GB" sz="2400" dirty="0"/>
              <a:t>) usage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3" name="Title 2">
            <a:extLst>
              <a:ext uri="{FF2B5EF4-FFF2-40B4-BE49-F238E27FC236}">
                <a16:creationId xmlns:a16="http://schemas.microsoft.com/office/drawing/2014/main" xmlns="" id="{C7C8AE14-661A-4233-90BA-97C401A79386}"/>
              </a:ext>
            </a:extLst>
          </p:cNvPr>
          <p:cNvSpPr>
            <a:spLocks noGrp="1"/>
          </p:cNvSpPr>
          <p:nvPr>
            <p:ph type="title"/>
          </p:nvPr>
        </p:nvSpPr>
        <p:spPr/>
        <p:txBody>
          <a:bodyPr/>
          <a:lstStyle/>
          <a:p>
            <a:r>
              <a:rPr lang="en-GB" dirty="0"/>
              <a:t>Objectives</a:t>
            </a:r>
          </a:p>
        </p:txBody>
      </p:sp>
    </p:spTree>
    <p:custDataLst>
      <p:tags r:id="rId1"/>
    </p:custDataLst>
    <p:extLst>
      <p:ext uri="{BB962C8B-B14F-4D97-AF65-F5344CB8AC3E}">
        <p14:creationId xmlns:p14="http://schemas.microsoft.com/office/powerpoint/2010/main" val="1012060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8F66521-A33A-4C89-AE7B-3BA516DB97C2}"/>
              </a:ext>
            </a:extLst>
          </p:cNvPr>
          <p:cNvSpPr>
            <a:spLocks noGrp="1"/>
          </p:cNvSpPr>
          <p:nvPr>
            <p:ph idx="1"/>
          </p:nvPr>
        </p:nvSpPr>
        <p:spPr/>
        <p:txBody>
          <a:bodyPr/>
          <a:lstStyle/>
          <a:p>
            <a:pPr>
              <a:spcBef>
                <a:spcPts val="0"/>
              </a:spcBef>
              <a:spcAft>
                <a:spcPts val="0"/>
              </a:spcAft>
            </a:pPr>
            <a:r>
              <a:rPr lang="en-US" sz="1200" b="1" dirty="0">
                <a:solidFill>
                  <a:schemeClr val="bg2">
                    <a:lumMod val="75000"/>
                  </a:schemeClr>
                </a:solidFill>
              </a:rPr>
              <a:t>From:</a:t>
            </a:r>
            <a:r>
              <a:rPr lang="en-US" sz="1200" dirty="0">
                <a:solidFill>
                  <a:schemeClr val="bg2">
                    <a:lumMod val="75000"/>
                  </a:schemeClr>
                </a:solidFill>
              </a:rPr>
              <a:t> </a:t>
            </a:r>
            <a:r>
              <a:rPr lang="en-GB" sz="1200" dirty="0">
                <a:solidFill>
                  <a:schemeClr val="bg2">
                    <a:lumMod val="75000"/>
                  </a:schemeClr>
                </a:solidFill>
              </a:rPr>
              <a:t>ITTStatistics.PUBLICATIONS@education.gov.uk</a:t>
            </a:r>
          </a:p>
          <a:p>
            <a:pPr>
              <a:spcBef>
                <a:spcPts val="0"/>
              </a:spcBef>
              <a:spcAft>
                <a:spcPts val="0"/>
              </a:spcAft>
            </a:pPr>
            <a:r>
              <a:rPr lang="en-GB" sz="1200" b="1" dirty="0">
                <a:solidFill>
                  <a:schemeClr val="bg2">
                    <a:lumMod val="75000"/>
                  </a:schemeClr>
                </a:solidFill>
              </a:rPr>
              <a:t>Sent:</a:t>
            </a:r>
            <a:r>
              <a:rPr lang="en-GB" sz="1200" dirty="0">
                <a:solidFill>
                  <a:schemeClr val="bg2">
                    <a:lumMod val="75000"/>
                  </a:schemeClr>
                </a:solidFill>
              </a:rPr>
              <a:t> 09 April 2018 12:02</a:t>
            </a:r>
          </a:p>
          <a:p>
            <a:pPr>
              <a:spcBef>
                <a:spcPts val="0"/>
              </a:spcBef>
              <a:spcAft>
                <a:spcPts val="0"/>
              </a:spcAft>
            </a:pPr>
            <a:r>
              <a:rPr lang="en-GB" sz="1200" b="1" dirty="0">
                <a:solidFill>
                  <a:schemeClr val="bg2">
                    <a:lumMod val="75000"/>
                  </a:schemeClr>
                </a:solidFill>
              </a:rPr>
              <a:t>To: </a:t>
            </a:r>
            <a:r>
              <a:rPr lang="en-GB" sz="1200" dirty="0">
                <a:solidFill>
                  <a:schemeClr val="bg2">
                    <a:lumMod val="75000"/>
                  </a:schemeClr>
                </a:solidFill>
              </a:rPr>
              <a:t>mark.crowley@ntu.ac.uk</a:t>
            </a:r>
          </a:p>
          <a:p>
            <a:pPr>
              <a:spcBef>
                <a:spcPts val="0"/>
              </a:spcBef>
              <a:spcAft>
                <a:spcPts val="0"/>
              </a:spcAft>
            </a:pPr>
            <a:r>
              <a:rPr lang="en-GB" sz="1200" b="1" dirty="0">
                <a:solidFill>
                  <a:schemeClr val="bg2">
                    <a:lumMod val="75000"/>
                  </a:schemeClr>
                </a:solidFill>
              </a:rPr>
              <a:t>Subject: </a:t>
            </a:r>
            <a:r>
              <a:rPr lang="en-GB" sz="1200" dirty="0">
                <a:solidFill>
                  <a:schemeClr val="bg2">
                    <a:lumMod val="75000"/>
                  </a:schemeClr>
                </a:solidFill>
              </a:rPr>
              <a:t>Less UCAS applicants than trainees in the ITT Census</a:t>
            </a:r>
          </a:p>
          <a:p>
            <a:pPr>
              <a:spcBef>
                <a:spcPts val="0"/>
              </a:spcBef>
              <a:spcAft>
                <a:spcPts val="0"/>
              </a:spcAft>
            </a:pPr>
            <a:endParaRPr lang="en-US" sz="1900" dirty="0"/>
          </a:p>
          <a:p>
            <a:pPr>
              <a:spcBef>
                <a:spcPts val="0"/>
              </a:spcBef>
              <a:spcAft>
                <a:spcPts val="0"/>
              </a:spcAft>
            </a:pPr>
            <a:r>
              <a:rPr lang="en-GB" sz="1900" dirty="0"/>
              <a:t>On UCAS these are completed by applicants on an ongoing basis and the ITT Census is completed once by the provider of ITT.  These two groups may have a different understanding of their course route or more likely, they may have </a:t>
            </a:r>
            <a:r>
              <a:rPr lang="en-GB" sz="1900" b="1" dirty="0"/>
              <a:t>switched courses </a:t>
            </a:r>
            <a:r>
              <a:rPr lang="en-GB" sz="1900" dirty="0"/>
              <a:t>and not informed UCAS.</a:t>
            </a:r>
          </a:p>
          <a:p>
            <a:pPr>
              <a:spcBef>
                <a:spcPts val="0"/>
              </a:spcBef>
              <a:spcAft>
                <a:spcPts val="0"/>
              </a:spcAft>
            </a:pPr>
            <a:endParaRPr lang="en-GB" sz="1900" dirty="0"/>
          </a:p>
          <a:p>
            <a:pPr>
              <a:spcBef>
                <a:spcPts val="0"/>
              </a:spcBef>
              <a:spcAft>
                <a:spcPts val="0"/>
              </a:spcAft>
            </a:pPr>
            <a:r>
              <a:rPr lang="en-GB" sz="1900" dirty="0"/>
              <a:t>Other factors could be subject mappings – the subjects in Census and UCAS are different... For example, there are courses in the UCAS data that are just </a:t>
            </a:r>
            <a:r>
              <a:rPr lang="en-GB" sz="1900" b="1" dirty="0"/>
              <a:t>advertised as ‘Science’</a:t>
            </a:r>
            <a:r>
              <a:rPr lang="en-GB" sz="1900" dirty="0"/>
              <a:t> courses so we can’t assign a specific subject. These are reported in the UCAS data referenced as ‘</a:t>
            </a:r>
            <a:r>
              <a:rPr lang="en-GB" sz="1900" dirty="0">
                <a:solidFill>
                  <a:srgbClr val="FF0000"/>
                </a:solidFill>
              </a:rPr>
              <a:t>No single subject assigned</a:t>
            </a:r>
            <a:r>
              <a:rPr lang="en-GB" sz="1900" dirty="0"/>
              <a:t>’. </a:t>
            </a:r>
          </a:p>
          <a:p>
            <a:pPr>
              <a:spcBef>
                <a:spcPts val="0"/>
              </a:spcBef>
              <a:spcAft>
                <a:spcPts val="0"/>
              </a:spcAft>
            </a:pPr>
            <a:r>
              <a:rPr lang="en-GB" sz="1800" dirty="0"/>
              <a:t/>
            </a:r>
            <a:br>
              <a:rPr lang="en-GB" sz="1800" dirty="0"/>
            </a:br>
            <a:r>
              <a:rPr lang="en-GB" sz="1200" dirty="0"/>
              <a:t>Teachers Analytical Division.</a:t>
            </a:r>
          </a:p>
          <a:p>
            <a:pPr>
              <a:spcBef>
                <a:spcPts val="0"/>
              </a:spcBef>
              <a:spcAft>
                <a:spcPts val="0"/>
              </a:spcAft>
            </a:pPr>
            <a:r>
              <a:rPr lang="en-GB" sz="1200" dirty="0"/>
              <a:t>Manchester, DFE</a:t>
            </a:r>
          </a:p>
          <a:p>
            <a:endParaRPr lang="en-GB" dirty="0"/>
          </a:p>
        </p:txBody>
      </p:sp>
      <p:sp>
        <p:nvSpPr>
          <p:cNvPr id="6" name="Title 5">
            <a:extLst>
              <a:ext uri="{FF2B5EF4-FFF2-40B4-BE49-F238E27FC236}">
                <a16:creationId xmlns:a16="http://schemas.microsoft.com/office/drawing/2014/main" xmlns="" id="{87747797-EC6E-4816-9765-DDE3287814DE}"/>
              </a:ext>
            </a:extLst>
          </p:cNvPr>
          <p:cNvSpPr>
            <a:spLocks noGrp="1"/>
          </p:cNvSpPr>
          <p:nvPr>
            <p:ph type="title"/>
          </p:nvPr>
        </p:nvSpPr>
        <p:spPr/>
        <p:txBody>
          <a:bodyPr/>
          <a:lstStyle/>
          <a:p>
            <a:r>
              <a:rPr lang="en-GB" dirty="0"/>
              <a:t>Response from </a:t>
            </a:r>
            <a:r>
              <a:rPr lang="en-GB" dirty="0" err="1"/>
              <a:t>ITTStatistics</a:t>
            </a:r>
            <a:endParaRPr lang="en-GB" dirty="0"/>
          </a:p>
        </p:txBody>
      </p:sp>
      <p:sp>
        <p:nvSpPr>
          <p:cNvPr id="4" name="Speech Bubble: Rectangle 3">
            <a:extLst>
              <a:ext uri="{FF2B5EF4-FFF2-40B4-BE49-F238E27FC236}">
                <a16:creationId xmlns:a16="http://schemas.microsoft.com/office/drawing/2014/main" xmlns="" id="{1E75FD27-5C9E-4D2D-B7EF-E4DFFB7305B1}"/>
              </a:ext>
            </a:extLst>
          </p:cNvPr>
          <p:cNvSpPr/>
          <p:nvPr/>
        </p:nvSpPr>
        <p:spPr bwMode="auto">
          <a:xfrm>
            <a:off x="1847528" y="1772816"/>
            <a:ext cx="7920880" cy="2232248"/>
          </a:xfrm>
          <a:prstGeom prst="wedgeRectCallout">
            <a:avLst>
              <a:gd name="adj1" fmla="val 5412"/>
              <a:gd name="adj2" fmla="val 99023"/>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2000" dirty="0">
                <a:solidFill>
                  <a:schemeClr val="tx1"/>
                </a:solidFill>
              </a:rPr>
              <a:t>At the </a:t>
            </a:r>
            <a:r>
              <a:rPr lang="en-GB" sz="2000" dirty="0" err="1">
                <a:solidFill>
                  <a:schemeClr val="tx1"/>
                </a:solidFill>
              </a:rPr>
              <a:t>EoC</a:t>
            </a:r>
            <a:r>
              <a:rPr lang="en-GB" sz="2000" dirty="0">
                <a:solidFill>
                  <a:schemeClr val="tx1"/>
                </a:solidFill>
              </a:rPr>
              <a:t>, </a:t>
            </a:r>
            <a:r>
              <a:rPr lang="en-GB" sz="2000" dirty="0">
                <a:solidFill>
                  <a:srgbClr val="FF0000"/>
                </a:solidFill>
              </a:rPr>
              <a:t>NSSA</a:t>
            </a:r>
            <a:r>
              <a:rPr lang="en-GB" sz="2000" dirty="0">
                <a:solidFill>
                  <a:schemeClr val="tx1"/>
                </a:solidFill>
              </a:rPr>
              <a:t> account for only 55 HEI &amp; 40 School-Led applicants across all subjects within UCAS UTT!</a:t>
            </a:r>
          </a:p>
          <a:p>
            <a:pPr algn="ctr" eaLnBrk="0" hangingPunct="0"/>
            <a:endParaRPr lang="en-GB" sz="2000" dirty="0">
              <a:solidFill>
                <a:schemeClr val="tx1"/>
              </a:solidFill>
            </a:endParaRPr>
          </a:p>
          <a:p>
            <a:pPr algn="ctr" eaLnBrk="0" hangingPunct="0"/>
            <a:r>
              <a:rPr lang="en-GB" sz="2000" dirty="0">
                <a:solidFill>
                  <a:schemeClr val="tx1"/>
                </a:solidFill>
              </a:rPr>
              <a:t>This questions (again) how reliable UCAS data are and caution when making any conclusion/decision based on it</a:t>
            </a:r>
          </a:p>
        </p:txBody>
      </p:sp>
    </p:spTree>
    <p:custDataLst>
      <p:tags r:id="rId1"/>
    </p:custDataLst>
    <p:extLst>
      <p:ext uri="{BB962C8B-B14F-4D97-AF65-F5344CB8AC3E}">
        <p14:creationId xmlns:p14="http://schemas.microsoft.com/office/powerpoint/2010/main" val="42866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7">
                                            <p:txEl>
                                              <p:pRg st="5" end="5"/>
                                            </p:txEl>
                                          </p:spTgt>
                                        </p:tgtEl>
                                        <p:attrNameLst>
                                          <p:attrName>style.opacity</p:attrName>
                                        </p:attrNameLst>
                                      </p:cBhvr>
                                      <p:to>
                                        <p:strVal val="0.25"/>
                                      </p:to>
                                    </p:set>
                                    <p:animEffect filter="image" prLst="opacity: 0.25">
                                      <p:cBhvr rctx="IE">
                                        <p:cTn id="13" dur="indefinite"/>
                                        <p:tgtEl>
                                          <p:spTgt spid="7">
                                            <p:txEl>
                                              <p:pRg st="5" end="5"/>
                                            </p:txEl>
                                          </p:spTgt>
                                        </p:tgtEl>
                                      </p:cBhvr>
                                    </p:animEffect>
                                  </p:childTnLst>
                                </p:cTn>
                              </p:par>
                              <p:par>
                                <p:cTn id="14" presetID="9" presetClass="emph" presetSubtype="0" nodeType="withEffect">
                                  <p:stCondLst>
                                    <p:cond delay="0"/>
                                  </p:stCondLst>
                                  <p:childTnLst>
                                    <p:set>
                                      <p:cBhvr>
                                        <p:cTn id="15" dur="indefinite"/>
                                        <p:tgtEl>
                                          <p:spTgt spid="7">
                                            <p:txEl>
                                              <p:pRg st="7" end="7"/>
                                            </p:txEl>
                                          </p:spTgt>
                                        </p:tgtEl>
                                        <p:attrNameLst>
                                          <p:attrName>style.opacity</p:attrName>
                                        </p:attrNameLst>
                                      </p:cBhvr>
                                      <p:to>
                                        <p:strVal val="0.25"/>
                                      </p:to>
                                    </p:set>
                                    <p:animEffect filter="image" prLst="opacity: 0.25">
                                      <p:cBhvr rctx="IE">
                                        <p:cTn id="16" dur="indefinite"/>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xmlns="" id="{DF4E4093-4CF8-489A-82C2-325CB877B95F}"/>
              </a:ext>
            </a:extLst>
          </p:cNvPr>
          <p:cNvGraphicFramePr>
            <a:graphicFrameLocks noGrp="1"/>
          </p:cNvGraphicFramePr>
          <p:nvPr>
            <p:extLst>
              <p:ext uri="{D42A27DB-BD31-4B8C-83A1-F6EECF244321}">
                <p14:modId xmlns:p14="http://schemas.microsoft.com/office/powerpoint/2010/main" val="1781142480"/>
              </p:ext>
            </p:extLst>
          </p:nvPr>
        </p:nvGraphicFramePr>
        <p:xfrm>
          <a:off x="7336229" y="2730121"/>
          <a:ext cx="1024080" cy="2546269"/>
        </p:xfrm>
        <a:graphic>
          <a:graphicData uri="http://schemas.openxmlformats.org/drawingml/2006/table">
            <a:tbl>
              <a:tblPr>
                <a:tableStyleId>{5C22544A-7EE6-4342-B048-85BDC9FD1C3A}</a:tableStyleId>
              </a:tblPr>
              <a:tblGrid>
                <a:gridCol w="1024080">
                  <a:extLst>
                    <a:ext uri="{9D8B030D-6E8A-4147-A177-3AD203B41FA5}">
                      <a16:colId xmlns:a16="http://schemas.microsoft.com/office/drawing/2014/main" xmlns="" val="221207309"/>
                    </a:ext>
                  </a:extLst>
                </a:gridCol>
              </a:tblGrid>
              <a:tr h="788992">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Other</a:t>
                      </a:r>
                    </a:p>
                  </a:txBody>
                  <a:tcPr marL="72000" marR="72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393642152"/>
                  </a:ext>
                </a:extLst>
              </a:tr>
              <a:tr h="585759">
                <a:tc>
                  <a:txBody>
                    <a:bodyPr/>
                    <a:lstStyle/>
                    <a:p>
                      <a:pPr algn="r" fontAlgn="ctr"/>
                      <a:r>
                        <a:rPr lang="en-GB" sz="1600" b="0" i="0" u="none" strike="noStrike" dirty="0">
                          <a:solidFill>
                            <a:schemeClr val="tx1"/>
                          </a:solidFill>
                          <a:effectLst/>
                          <a:latin typeface="Verdana" panose="020B0604030504040204" pitchFamily="34" charset="0"/>
                        </a:rPr>
                        <a:t>4,120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331094618"/>
                  </a:ext>
                </a:extLst>
              </a:tr>
              <a:tr h="585759">
                <a:tc>
                  <a:txBody>
                    <a:bodyPr/>
                    <a:lstStyle/>
                    <a:p>
                      <a:pPr algn="r" fontAlgn="ctr"/>
                      <a:r>
                        <a:rPr lang="en-GB" sz="1600" b="0" i="0" u="none" strike="noStrike" dirty="0">
                          <a:solidFill>
                            <a:schemeClr val="tx1"/>
                          </a:solidFill>
                          <a:effectLst/>
                          <a:latin typeface="Verdana" panose="020B0604030504040204" pitchFamily="34" charset="0"/>
                        </a:rPr>
                        <a:t>3,080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2862594290"/>
                  </a:ext>
                </a:extLst>
              </a:tr>
              <a:tr h="585759">
                <a:tc>
                  <a:txBody>
                    <a:bodyPr/>
                    <a:lstStyle/>
                    <a:p>
                      <a:pPr algn="r" fontAlgn="ctr"/>
                      <a:r>
                        <a:rPr lang="en-GB" sz="1600" b="0" i="0" u="none" strike="noStrike" dirty="0">
                          <a:solidFill>
                            <a:schemeClr val="tx1"/>
                          </a:solidFill>
                          <a:effectLst/>
                          <a:latin typeface="Verdana" panose="020B0604030504040204" pitchFamily="34" charset="0"/>
                        </a:rPr>
                        <a:t>2,760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3210119640"/>
                  </a:ext>
                </a:extLst>
              </a:tr>
            </a:tbl>
          </a:graphicData>
        </a:graphic>
      </p:graphicFrame>
      <p:graphicFrame>
        <p:nvGraphicFramePr>
          <p:cNvPr id="13" name="Table 12">
            <a:extLst>
              <a:ext uri="{FF2B5EF4-FFF2-40B4-BE49-F238E27FC236}">
                <a16:creationId xmlns:a16="http://schemas.microsoft.com/office/drawing/2014/main" xmlns="" id="{1C62364A-7CA8-4AF7-A586-2D0FD4279EE1}"/>
              </a:ext>
            </a:extLst>
          </p:cNvPr>
          <p:cNvGraphicFramePr>
            <a:graphicFrameLocks noGrp="1"/>
          </p:cNvGraphicFramePr>
          <p:nvPr>
            <p:extLst>
              <p:ext uri="{D42A27DB-BD31-4B8C-83A1-F6EECF244321}">
                <p14:modId xmlns:p14="http://schemas.microsoft.com/office/powerpoint/2010/main" val="2652892165"/>
              </p:ext>
            </p:extLst>
          </p:nvPr>
        </p:nvGraphicFramePr>
        <p:xfrm>
          <a:off x="8382122" y="2730121"/>
          <a:ext cx="1024080" cy="2546269"/>
        </p:xfrm>
        <a:graphic>
          <a:graphicData uri="http://schemas.openxmlformats.org/drawingml/2006/table">
            <a:tbl>
              <a:tblPr>
                <a:tableStyleId>{5C22544A-7EE6-4342-B048-85BDC9FD1C3A}</a:tableStyleId>
              </a:tblPr>
              <a:tblGrid>
                <a:gridCol w="1024080">
                  <a:extLst>
                    <a:ext uri="{9D8B030D-6E8A-4147-A177-3AD203B41FA5}">
                      <a16:colId xmlns:a16="http://schemas.microsoft.com/office/drawing/2014/main" xmlns="" val="3067248134"/>
                    </a:ext>
                  </a:extLst>
                </a:gridCol>
              </a:tblGrid>
              <a:tr h="788992">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All states</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2772835731"/>
                  </a:ext>
                </a:extLst>
              </a:tr>
              <a:tr h="585759">
                <a:tc>
                  <a:txBody>
                    <a:bodyPr/>
                    <a:lstStyle/>
                    <a:p>
                      <a:pPr algn="r" fontAlgn="ctr"/>
                      <a:r>
                        <a:rPr lang="en-GB" sz="1600" b="0" i="0" u="none" strike="noStrike" dirty="0">
                          <a:solidFill>
                            <a:schemeClr val="tx1"/>
                          </a:solidFill>
                          <a:effectLst/>
                          <a:latin typeface="Verdana" panose="020B0604030504040204" pitchFamily="34" charset="0"/>
                        </a:rPr>
                        <a:t>5,360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751413426"/>
                  </a:ext>
                </a:extLst>
              </a:tr>
              <a:tr h="585759">
                <a:tc>
                  <a:txBody>
                    <a:bodyPr/>
                    <a:lstStyle/>
                    <a:p>
                      <a:pPr algn="r" fontAlgn="ctr"/>
                      <a:r>
                        <a:rPr lang="en-GB" sz="1600" b="0" i="0" u="none" strike="noStrike" dirty="0">
                          <a:solidFill>
                            <a:schemeClr val="tx1"/>
                          </a:solidFill>
                          <a:effectLst/>
                          <a:latin typeface="Verdana" panose="020B0604030504040204" pitchFamily="34" charset="0"/>
                        </a:rPr>
                        <a:t>4,050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385924411"/>
                  </a:ext>
                </a:extLst>
              </a:tr>
              <a:tr h="585759">
                <a:tc>
                  <a:txBody>
                    <a:bodyPr/>
                    <a:lstStyle/>
                    <a:p>
                      <a:pPr algn="r" fontAlgn="ctr"/>
                      <a:r>
                        <a:rPr lang="en-GB" sz="1600" b="0" i="0" u="none" strike="noStrike" dirty="0">
                          <a:solidFill>
                            <a:schemeClr val="tx1"/>
                          </a:solidFill>
                          <a:effectLst/>
                          <a:latin typeface="Verdana" panose="020B0604030504040204" pitchFamily="34" charset="0"/>
                        </a:rPr>
                        <a:t>3,590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802782015"/>
                  </a:ext>
                </a:extLst>
              </a:tr>
            </a:tbl>
          </a:graphicData>
        </a:graphic>
      </p:graphicFrame>
      <p:graphicFrame>
        <p:nvGraphicFramePr>
          <p:cNvPr id="9" name="Table 8">
            <a:extLst>
              <a:ext uri="{FF2B5EF4-FFF2-40B4-BE49-F238E27FC236}">
                <a16:creationId xmlns:a16="http://schemas.microsoft.com/office/drawing/2014/main" xmlns="" id="{C332E3BD-7E64-4DE8-847E-A7245E6F9FCC}"/>
              </a:ext>
            </a:extLst>
          </p:cNvPr>
          <p:cNvGraphicFramePr>
            <a:graphicFrameLocks noGrp="1"/>
          </p:cNvGraphicFramePr>
          <p:nvPr>
            <p:extLst>
              <p:ext uri="{D42A27DB-BD31-4B8C-83A1-F6EECF244321}">
                <p14:modId xmlns:p14="http://schemas.microsoft.com/office/powerpoint/2010/main" val="3708165387"/>
              </p:ext>
            </p:extLst>
          </p:nvPr>
        </p:nvGraphicFramePr>
        <p:xfrm>
          <a:off x="7339783" y="2730121"/>
          <a:ext cx="988465" cy="2546269"/>
        </p:xfrm>
        <a:graphic>
          <a:graphicData uri="http://schemas.openxmlformats.org/drawingml/2006/table">
            <a:tbl>
              <a:tblPr>
                <a:tableStyleId>{5C22544A-7EE6-4342-B048-85BDC9FD1C3A}</a:tableStyleId>
              </a:tblPr>
              <a:tblGrid>
                <a:gridCol w="988465">
                  <a:extLst>
                    <a:ext uri="{9D8B030D-6E8A-4147-A177-3AD203B41FA5}">
                      <a16:colId xmlns:a16="http://schemas.microsoft.com/office/drawing/2014/main" xmlns="" val="1498770039"/>
                    </a:ext>
                  </a:extLst>
                </a:gridCol>
              </a:tblGrid>
              <a:tr h="788992">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All Applicants</a:t>
                      </a:r>
                    </a:p>
                  </a:txBody>
                  <a:tcPr marL="72000" marR="72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3376157457"/>
                  </a:ext>
                </a:extLst>
              </a:tr>
              <a:tr h="585759">
                <a:tc>
                  <a:txBody>
                    <a:bodyPr/>
                    <a:lstStyle/>
                    <a:p>
                      <a:pPr algn="r" fontAlgn="ctr"/>
                      <a:r>
                        <a:rPr lang="en-GB" sz="1600" b="0" i="0" u="none" strike="noStrike" dirty="0">
                          <a:solidFill>
                            <a:schemeClr val="tx1"/>
                          </a:solidFill>
                          <a:effectLst/>
                          <a:latin typeface="Verdana" panose="020B0604030504040204" pitchFamily="34" charset="0"/>
                        </a:rPr>
                        <a:t>~1,980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925479510"/>
                  </a:ext>
                </a:extLst>
              </a:tr>
              <a:tr h="585759">
                <a:tc>
                  <a:txBody>
                    <a:bodyPr/>
                    <a:lstStyle/>
                    <a:p>
                      <a:pPr algn="r" fontAlgn="ctr"/>
                      <a:r>
                        <a:rPr lang="en-GB" sz="1600" b="0" i="0" u="none" strike="noStrike" dirty="0">
                          <a:solidFill>
                            <a:schemeClr val="tx1"/>
                          </a:solidFill>
                          <a:effectLst/>
                          <a:latin typeface="Verdana" panose="020B0604030504040204" pitchFamily="34" charset="0"/>
                        </a:rPr>
                        <a:t>~1,500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388220897"/>
                  </a:ext>
                </a:extLst>
              </a:tr>
              <a:tr h="585759">
                <a:tc>
                  <a:txBody>
                    <a:bodyPr/>
                    <a:lstStyle/>
                    <a:p>
                      <a:pPr algn="r" fontAlgn="ctr"/>
                      <a:r>
                        <a:rPr lang="en-GB" sz="1600" b="0" i="0" u="none" strike="noStrike" dirty="0">
                          <a:solidFill>
                            <a:schemeClr val="tx1"/>
                          </a:solidFill>
                          <a:effectLst/>
                          <a:latin typeface="Verdana" panose="020B0604030504040204" pitchFamily="34" charset="0"/>
                        </a:rPr>
                        <a:t>~1,320</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2357626866"/>
                  </a:ext>
                </a:extLst>
              </a:tr>
            </a:tbl>
          </a:graphicData>
        </a:graphic>
      </p:graphicFrame>
      <p:sp>
        <p:nvSpPr>
          <p:cNvPr id="2" name="Content Placeholder 1">
            <a:extLst>
              <a:ext uri="{FF2B5EF4-FFF2-40B4-BE49-F238E27FC236}">
                <a16:creationId xmlns:a16="http://schemas.microsoft.com/office/drawing/2014/main" xmlns="" id="{E1E67C4C-FE4B-460B-9589-FF9D6A622021}"/>
              </a:ext>
            </a:extLst>
          </p:cNvPr>
          <p:cNvSpPr>
            <a:spLocks noGrp="1"/>
          </p:cNvSpPr>
          <p:nvPr>
            <p:ph idx="1"/>
          </p:nvPr>
        </p:nvSpPr>
        <p:spPr>
          <a:xfrm>
            <a:off x="335359" y="908050"/>
            <a:ext cx="11396912" cy="5041230"/>
          </a:xfrm>
        </p:spPr>
        <p:txBody>
          <a:bodyPr/>
          <a:lstStyle/>
          <a:p>
            <a:r>
              <a:rPr lang="en-GB" dirty="0"/>
              <a:t>Can make a rough and ready estimate of rejection rate from UCAS data knowing that  a total of 46,000 applicants made 124,800 applications (average </a:t>
            </a:r>
            <a:r>
              <a:rPr lang="en-GB" b="1" dirty="0"/>
              <a:t>2.7</a:t>
            </a:r>
            <a:r>
              <a:rPr lang="en-GB" dirty="0"/>
              <a:t> each)</a:t>
            </a:r>
          </a:p>
        </p:txBody>
      </p:sp>
      <p:sp>
        <p:nvSpPr>
          <p:cNvPr id="3" name="Title 2">
            <a:extLst>
              <a:ext uri="{FF2B5EF4-FFF2-40B4-BE49-F238E27FC236}">
                <a16:creationId xmlns:a16="http://schemas.microsoft.com/office/drawing/2014/main" xmlns="" id="{5E3586C5-0B78-42CD-860E-5C626B8D37DF}"/>
              </a:ext>
            </a:extLst>
          </p:cNvPr>
          <p:cNvSpPr>
            <a:spLocks noGrp="1"/>
          </p:cNvSpPr>
          <p:nvPr>
            <p:ph type="title"/>
          </p:nvPr>
        </p:nvSpPr>
        <p:spPr/>
        <p:txBody>
          <a:bodyPr/>
          <a:lstStyle/>
          <a:p>
            <a:r>
              <a:rPr lang="en-GB" dirty="0"/>
              <a:t>Recognising potential </a:t>
            </a:r>
            <a:r>
              <a:rPr lang="en-GB" b="0" dirty="0"/>
              <a:t>– rejection rates</a:t>
            </a:r>
          </a:p>
        </p:txBody>
      </p:sp>
      <p:graphicFrame>
        <p:nvGraphicFramePr>
          <p:cNvPr id="4" name="Table 3">
            <a:extLst>
              <a:ext uri="{FF2B5EF4-FFF2-40B4-BE49-F238E27FC236}">
                <a16:creationId xmlns:a16="http://schemas.microsoft.com/office/drawing/2014/main" xmlns="" id="{6CA4D284-5E68-4B76-8FC3-DAD6CDC48E14}"/>
              </a:ext>
            </a:extLst>
          </p:cNvPr>
          <p:cNvGraphicFramePr>
            <a:graphicFrameLocks noGrp="1"/>
          </p:cNvGraphicFramePr>
          <p:nvPr>
            <p:extLst>
              <p:ext uri="{D42A27DB-BD31-4B8C-83A1-F6EECF244321}">
                <p14:modId xmlns:p14="http://schemas.microsoft.com/office/powerpoint/2010/main" val="1996767141"/>
              </p:ext>
            </p:extLst>
          </p:nvPr>
        </p:nvGraphicFramePr>
        <p:xfrm>
          <a:off x="2207569" y="2730121"/>
          <a:ext cx="4944447" cy="2546269"/>
        </p:xfrm>
        <a:graphic>
          <a:graphicData uri="http://schemas.openxmlformats.org/drawingml/2006/table">
            <a:tbl>
              <a:tblPr>
                <a:tableStyleId>{5C22544A-7EE6-4342-B048-85BDC9FD1C3A}</a:tableStyleId>
              </a:tblPr>
              <a:tblGrid>
                <a:gridCol w="1872207">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1112056">
                  <a:extLst>
                    <a:ext uri="{9D8B030D-6E8A-4147-A177-3AD203B41FA5}">
                      <a16:colId xmlns:a16="http://schemas.microsoft.com/office/drawing/2014/main" xmlns="" val="20002"/>
                    </a:ext>
                  </a:extLst>
                </a:gridCol>
                <a:gridCol w="1024080">
                  <a:extLst>
                    <a:ext uri="{9D8B030D-6E8A-4147-A177-3AD203B41FA5}">
                      <a16:colId xmlns:a16="http://schemas.microsoft.com/office/drawing/2014/main" xmlns="" val="20003"/>
                    </a:ext>
                  </a:extLst>
                </a:gridCol>
              </a:tblGrid>
              <a:tr h="788992">
                <a:tc>
                  <a:txBody>
                    <a:bodyPr/>
                    <a:lstStyle/>
                    <a:p>
                      <a:pPr marL="95250" indent="0"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Subject</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Placed</a:t>
                      </a:r>
                    </a:p>
                  </a:txBody>
                  <a:tcPr marL="72000" marR="108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Conditional</a:t>
                      </a:r>
                    </a:p>
                  </a:txBody>
                  <a:tcPr marL="72000" marR="108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Holding</a:t>
                      </a:r>
                      <a:r>
                        <a:rPr lang="en-GB" sz="1400" b="0"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offer</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108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928523720"/>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Biology</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1,210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20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1"/>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Chemistry</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960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3"/>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Physics</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800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20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42"/>
                  </a:ext>
                </a:extLst>
              </a:tr>
            </a:tbl>
          </a:graphicData>
        </a:graphic>
      </p:graphicFrame>
      <p:sp>
        <p:nvSpPr>
          <p:cNvPr id="6" name="TextBox 5">
            <a:extLst>
              <a:ext uri="{FF2B5EF4-FFF2-40B4-BE49-F238E27FC236}">
                <a16:creationId xmlns:a16="http://schemas.microsoft.com/office/drawing/2014/main" xmlns="" id="{F57B2226-0838-4A06-ABC8-3488040B45C0}"/>
              </a:ext>
            </a:extLst>
          </p:cNvPr>
          <p:cNvSpPr txBox="1"/>
          <p:nvPr/>
        </p:nvSpPr>
        <p:spPr>
          <a:xfrm>
            <a:off x="2207569" y="1916832"/>
            <a:ext cx="7198633" cy="353943"/>
          </a:xfrm>
          <a:prstGeom prst="rect">
            <a:avLst/>
          </a:prstGeom>
          <a:solidFill>
            <a:schemeClr val="bg1"/>
          </a:solidFill>
        </p:spPr>
        <p:txBody>
          <a:bodyPr wrap="square" rtlCol="0">
            <a:spAutoFit/>
          </a:bodyPr>
          <a:lstStyle/>
          <a:p>
            <a:pPr algn="ctr"/>
            <a:r>
              <a:rPr lang="en-GB" sz="1700" dirty="0">
                <a:solidFill>
                  <a:srgbClr val="FF0000"/>
                </a:solidFill>
              </a:rPr>
              <a:t>Report B: UCAS Teacher Training End of Cycle 2016</a:t>
            </a:r>
          </a:p>
        </p:txBody>
      </p:sp>
      <p:graphicFrame>
        <p:nvGraphicFramePr>
          <p:cNvPr id="8" name="Table 7">
            <a:extLst>
              <a:ext uri="{FF2B5EF4-FFF2-40B4-BE49-F238E27FC236}">
                <a16:creationId xmlns:a16="http://schemas.microsoft.com/office/drawing/2014/main" xmlns="" id="{D31C92D5-F6D2-4CCF-B01D-C47D47D42EB1}"/>
              </a:ext>
            </a:extLst>
          </p:cNvPr>
          <p:cNvGraphicFramePr>
            <a:graphicFrameLocks noGrp="1"/>
          </p:cNvGraphicFramePr>
          <p:nvPr>
            <p:extLst>
              <p:ext uri="{D42A27DB-BD31-4B8C-83A1-F6EECF244321}">
                <p14:modId xmlns:p14="http://schemas.microsoft.com/office/powerpoint/2010/main" val="613810258"/>
              </p:ext>
            </p:extLst>
          </p:nvPr>
        </p:nvGraphicFramePr>
        <p:xfrm>
          <a:off x="8360310" y="2730121"/>
          <a:ext cx="1010682" cy="2546269"/>
        </p:xfrm>
        <a:graphic>
          <a:graphicData uri="http://schemas.openxmlformats.org/drawingml/2006/table">
            <a:tbl>
              <a:tblPr>
                <a:tableStyleId>{5C22544A-7EE6-4342-B048-85BDC9FD1C3A}</a:tableStyleId>
              </a:tblPr>
              <a:tblGrid>
                <a:gridCol w="1010682">
                  <a:extLst>
                    <a:ext uri="{9D8B030D-6E8A-4147-A177-3AD203B41FA5}">
                      <a16:colId xmlns:a16="http://schemas.microsoft.com/office/drawing/2014/main" xmlns="" val="20005"/>
                    </a:ext>
                  </a:extLst>
                </a:gridCol>
              </a:tblGrid>
              <a:tr h="788992">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Offer rate*</a:t>
                      </a:r>
                    </a:p>
                  </a:txBody>
                  <a:tcPr marL="72000" marR="72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928523720"/>
                  </a:ext>
                </a:extLst>
              </a:tr>
              <a:tr h="585759">
                <a:tc>
                  <a:txBody>
                    <a:bodyPr/>
                    <a:lstStyle/>
                    <a:p>
                      <a:pPr algn="r" fontAlgn="ctr"/>
                      <a:r>
                        <a:rPr lang="en-GB" sz="1600" b="0" i="0" u="none" strike="noStrike" dirty="0">
                          <a:solidFill>
                            <a:schemeClr val="tx1"/>
                          </a:solidFill>
                          <a:effectLst/>
                          <a:latin typeface="Verdana" panose="020B0604030504040204" pitchFamily="34" charset="0"/>
                        </a:rPr>
                        <a:t>~63%</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1"/>
                  </a:ext>
                </a:extLst>
              </a:tr>
              <a:tr h="585759">
                <a:tc>
                  <a:txBody>
                    <a:bodyPr/>
                    <a:lstStyle/>
                    <a:p>
                      <a:pPr algn="r" fontAlgn="ctr"/>
                      <a:r>
                        <a:rPr lang="en-GB" sz="1600" b="0" i="0" u="none" strike="noStrike" dirty="0">
                          <a:solidFill>
                            <a:schemeClr val="tx1"/>
                          </a:solidFill>
                          <a:effectLst/>
                          <a:latin typeface="Verdana" panose="020B0604030504040204" pitchFamily="34" charset="0"/>
                        </a:rPr>
                        <a:t>~65%</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3"/>
                  </a:ext>
                </a:extLst>
              </a:tr>
              <a:tr h="585759">
                <a:tc>
                  <a:txBody>
                    <a:bodyPr/>
                    <a:lstStyle/>
                    <a:p>
                      <a:pPr algn="r" fontAlgn="ctr"/>
                      <a:r>
                        <a:rPr lang="en-GB" sz="1600" b="0" i="0" u="none" strike="noStrike" dirty="0">
                          <a:solidFill>
                            <a:schemeClr val="tx1"/>
                          </a:solidFill>
                          <a:effectLst/>
                          <a:latin typeface="Verdana" panose="020B0604030504040204" pitchFamily="34" charset="0"/>
                        </a:rPr>
                        <a:t>~62%</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42"/>
                  </a:ext>
                </a:extLst>
              </a:tr>
            </a:tbl>
          </a:graphicData>
        </a:graphic>
      </p:graphicFrame>
      <p:graphicFrame>
        <p:nvGraphicFramePr>
          <p:cNvPr id="11" name="Table 10">
            <a:extLst>
              <a:ext uri="{FF2B5EF4-FFF2-40B4-BE49-F238E27FC236}">
                <a16:creationId xmlns:a16="http://schemas.microsoft.com/office/drawing/2014/main" xmlns="" id="{7A06667A-F02B-4F0F-8A0D-3CB8CA8E49D1}"/>
              </a:ext>
            </a:extLst>
          </p:cNvPr>
          <p:cNvGraphicFramePr>
            <a:graphicFrameLocks noGrp="1"/>
          </p:cNvGraphicFramePr>
          <p:nvPr>
            <p:extLst>
              <p:ext uri="{D42A27DB-BD31-4B8C-83A1-F6EECF244321}">
                <p14:modId xmlns:p14="http://schemas.microsoft.com/office/powerpoint/2010/main" val="446502056"/>
              </p:ext>
            </p:extLst>
          </p:nvPr>
        </p:nvGraphicFramePr>
        <p:xfrm>
          <a:off x="4079776" y="2340614"/>
          <a:ext cx="3072240" cy="310073"/>
        </p:xfrm>
        <a:graphic>
          <a:graphicData uri="http://schemas.openxmlformats.org/drawingml/2006/table">
            <a:tbl>
              <a:tblPr>
                <a:tableStyleId>{5C22544A-7EE6-4342-B048-85BDC9FD1C3A}</a:tableStyleId>
              </a:tblPr>
              <a:tblGrid>
                <a:gridCol w="3072240">
                  <a:extLst>
                    <a:ext uri="{9D8B030D-6E8A-4147-A177-3AD203B41FA5}">
                      <a16:colId xmlns:a16="http://schemas.microsoft.com/office/drawing/2014/main" xmlns="" val="1071245868"/>
                    </a:ext>
                  </a:extLst>
                </a:gridCol>
              </a:tblGrid>
              <a:tr h="310073">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Successful Applicants*</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1685789169"/>
                  </a:ext>
                </a:extLst>
              </a:tr>
            </a:tbl>
          </a:graphicData>
        </a:graphic>
      </p:graphicFrame>
      <p:graphicFrame>
        <p:nvGraphicFramePr>
          <p:cNvPr id="14" name="Table 13">
            <a:extLst>
              <a:ext uri="{FF2B5EF4-FFF2-40B4-BE49-F238E27FC236}">
                <a16:creationId xmlns:a16="http://schemas.microsoft.com/office/drawing/2014/main" xmlns="" id="{D624F7E6-3F55-42FB-9AC6-80DF9235E996}"/>
              </a:ext>
            </a:extLst>
          </p:cNvPr>
          <p:cNvGraphicFramePr>
            <a:graphicFrameLocks noGrp="1"/>
          </p:cNvGraphicFramePr>
          <p:nvPr>
            <p:extLst>
              <p:ext uri="{D42A27DB-BD31-4B8C-83A1-F6EECF244321}">
                <p14:modId xmlns:p14="http://schemas.microsoft.com/office/powerpoint/2010/main" val="695017031"/>
              </p:ext>
            </p:extLst>
          </p:nvPr>
        </p:nvGraphicFramePr>
        <p:xfrm>
          <a:off x="7336229" y="2334487"/>
          <a:ext cx="2069973" cy="316200"/>
        </p:xfrm>
        <a:graphic>
          <a:graphicData uri="http://schemas.openxmlformats.org/drawingml/2006/table">
            <a:tbl>
              <a:tblPr>
                <a:tableStyleId>{5C22544A-7EE6-4342-B048-85BDC9FD1C3A}</a:tableStyleId>
              </a:tblPr>
              <a:tblGrid>
                <a:gridCol w="2069973">
                  <a:extLst>
                    <a:ext uri="{9D8B030D-6E8A-4147-A177-3AD203B41FA5}">
                      <a16:colId xmlns:a16="http://schemas.microsoft.com/office/drawing/2014/main" xmlns="" val="1071245868"/>
                    </a:ext>
                  </a:extLst>
                </a:gridCol>
              </a:tblGrid>
              <a:tr h="316200">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Applications</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1685789169"/>
                  </a:ext>
                </a:extLst>
              </a:tr>
            </a:tbl>
          </a:graphicData>
        </a:graphic>
      </p:graphicFrame>
      <p:graphicFrame>
        <p:nvGraphicFramePr>
          <p:cNvPr id="15" name="Table 14">
            <a:extLst>
              <a:ext uri="{FF2B5EF4-FFF2-40B4-BE49-F238E27FC236}">
                <a16:creationId xmlns:a16="http://schemas.microsoft.com/office/drawing/2014/main" xmlns="" id="{986F7843-AD33-449D-8EAC-EF1D457AFF09}"/>
              </a:ext>
            </a:extLst>
          </p:cNvPr>
          <p:cNvGraphicFramePr>
            <a:graphicFrameLocks noGrp="1"/>
          </p:cNvGraphicFramePr>
          <p:nvPr>
            <p:extLst>
              <p:ext uri="{D42A27DB-BD31-4B8C-83A1-F6EECF244321}">
                <p14:modId xmlns:p14="http://schemas.microsoft.com/office/powerpoint/2010/main" val="2510107161"/>
              </p:ext>
            </p:extLst>
          </p:nvPr>
        </p:nvGraphicFramePr>
        <p:xfrm>
          <a:off x="4079776" y="3519113"/>
          <a:ext cx="3072240" cy="1757277"/>
        </p:xfrm>
        <a:graphic>
          <a:graphicData uri="http://schemas.openxmlformats.org/drawingml/2006/table">
            <a:tbl>
              <a:tblPr>
                <a:tableStyleId>{5C22544A-7EE6-4342-B048-85BDC9FD1C3A}</a:tableStyleId>
              </a:tblPr>
              <a:tblGrid>
                <a:gridCol w="3072240">
                  <a:extLst>
                    <a:ext uri="{9D8B030D-6E8A-4147-A177-3AD203B41FA5}">
                      <a16:colId xmlns:a16="http://schemas.microsoft.com/office/drawing/2014/main" xmlns="" val="2009608584"/>
                    </a:ext>
                  </a:extLst>
                </a:gridCol>
              </a:tblGrid>
              <a:tr h="585759">
                <a:tc>
                  <a:txBody>
                    <a:bodyPr/>
                    <a:lstStyle/>
                    <a:p>
                      <a:pPr algn="ctr" fontAlgn="ctr"/>
                      <a:r>
                        <a:rPr lang="en-GB" sz="1600" b="1" i="0" u="none" strike="noStrike" dirty="0">
                          <a:solidFill>
                            <a:schemeClr val="tx1"/>
                          </a:solidFill>
                          <a:effectLst/>
                          <a:latin typeface="Verdana" panose="020B0604030504040204" pitchFamily="34" charset="0"/>
                        </a:rPr>
                        <a:t>1,240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3976502916"/>
                  </a:ext>
                </a:extLst>
              </a:tr>
              <a:tr h="585759">
                <a:tc>
                  <a:txBody>
                    <a:bodyPr/>
                    <a:lstStyle/>
                    <a:p>
                      <a:pPr algn="ctr" fontAlgn="ctr"/>
                      <a:r>
                        <a:rPr lang="en-GB" sz="1600" b="1" i="0" u="none" strike="noStrike" dirty="0">
                          <a:solidFill>
                            <a:schemeClr val="tx1"/>
                          </a:solidFill>
                          <a:effectLst/>
                          <a:latin typeface="Verdana" panose="020B0604030504040204" pitchFamily="34" charset="0"/>
                        </a:rPr>
                        <a:t>970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2882353905"/>
                  </a:ext>
                </a:extLst>
              </a:tr>
              <a:tr h="585759">
                <a:tc>
                  <a:txBody>
                    <a:bodyPr/>
                    <a:lstStyle/>
                    <a:p>
                      <a:pPr algn="ctr" fontAlgn="ctr"/>
                      <a:r>
                        <a:rPr lang="en-GB" sz="1600" b="1" i="0" u="none" strike="noStrike" dirty="0">
                          <a:solidFill>
                            <a:schemeClr val="tx1"/>
                          </a:solidFill>
                          <a:effectLst/>
                          <a:latin typeface="Verdana" panose="020B0604030504040204" pitchFamily="34" charset="0"/>
                        </a:rPr>
                        <a:t>830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945166379"/>
                  </a:ext>
                </a:extLst>
              </a:tr>
            </a:tbl>
          </a:graphicData>
        </a:graphic>
      </p:graphicFrame>
      <p:sp>
        <p:nvSpPr>
          <p:cNvPr id="18" name="Speech Bubble: Rectangle 17">
            <a:extLst>
              <a:ext uri="{FF2B5EF4-FFF2-40B4-BE49-F238E27FC236}">
                <a16:creationId xmlns:a16="http://schemas.microsoft.com/office/drawing/2014/main" xmlns="" id="{A2F99F94-C4AE-4DEE-B86D-6BD4160E7C58}"/>
              </a:ext>
            </a:extLst>
          </p:cNvPr>
          <p:cNvSpPr/>
          <p:nvPr/>
        </p:nvSpPr>
        <p:spPr bwMode="auto">
          <a:xfrm>
            <a:off x="6542669" y="3779472"/>
            <a:ext cx="1587119" cy="1189967"/>
          </a:xfrm>
          <a:prstGeom prst="wedgeRectCallout">
            <a:avLst>
              <a:gd name="adj1" fmla="val 91256"/>
              <a:gd name="adj2" fmla="val -17206"/>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500" dirty="0">
                <a:solidFill>
                  <a:schemeClr val="tx1"/>
                </a:solidFill>
              </a:rPr>
              <a:t>Divide by 2.7 to give approx. applicants</a:t>
            </a:r>
          </a:p>
        </p:txBody>
      </p:sp>
      <p:sp>
        <p:nvSpPr>
          <p:cNvPr id="19" name="Rectangle 18">
            <a:extLst>
              <a:ext uri="{FF2B5EF4-FFF2-40B4-BE49-F238E27FC236}">
                <a16:creationId xmlns:a16="http://schemas.microsoft.com/office/drawing/2014/main" xmlns="" id="{A9A3723E-C96F-4FB5-8A69-59E7070E2E86}"/>
              </a:ext>
            </a:extLst>
          </p:cNvPr>
          <p:cNvSpPr/>
          <p:nvPr/>
        </p:nvSpPr>
        <p:spPr>
          <a:xfrm>
            <a:off x="2639616" y="5445224"/>
            <a:ext cx="6604437" cy="400110"/>
          </a:xfrm>
          <a:prstGeom prst="rect">
            <a:avLst/>
          </a:prstGeom>
        </p:spPr>
        <p:txBody>
          <a:bodyPr wrap="none">
            <a:spAutoFit/>
          </a:bodyPr>
          <a:lstStyle/>
          <a:p>
            <a:r>
              <a:rPr lang="en-GB" sz="2000" dirty="0">
                <a:solidFill>
                  <a:schemeClr val="tx1"/>
                </a:solidFill>
              </a:rPr>
              <a:t>*does not account for withdrawals/declined offers</a:t>
            </a:r>
          </a:p>
        </p:txBody>
      </p:sp>
      <p:sp>
        <p:nvSpPr>
          <p:cNvPr id="16" name="Rectangle 15">
            <a:extLst>
              <a:ext uri="{FF2B5EF4-FFF2-40B4-BE49-F238E27FC236}">
                <a16:creationId xmlns:a16="http://schemas.microsoft.com/office/drawing/2014/main" xmlns="" id="{E5857C76-14AC-4527-8BB1-141406F3D8A9}"/>
              </a:ext>
            </a:extLst>
          </p:cNvPr>
          <p:cNvSpPr/>
          <p:nvPr/>
        </p:nvSpPr>
        <p:spPr>
          <a:xfrm>
            <a:off x="7320136" y="117793"/>
            <a:ext cx="4537076" cy="430887"/>
          </a:xfrm>
          <a:prstGeom prst="rect">
            <a:avLst/>
          </a:prstGeom>
        </p:spPr>
        <p:txBody>
          <a:bodyPr wrap="none">
            <a:spAutoFit/>
          </a:bodyPr>
          <a:lstStyle/>
          <a:p>
            <a:r>
              <a:rPr lang="en-US" sz="2200" dirty="0">
                <a:solidFill>
                  <a:srgbClr val="FDE5C7"/>
                </a:solidFill>
              </a:rPr>
              <a:t>UCAS 2015-16 </a:t>
            </a:r>
            <a:r>
              <a:rPr lang="en-US" sz="2200" dirty="0">
                <a:solidFill>
                  <a:srgbClr val="FDE5C7"/>
                </a:solidFill>
                <a:sym typeface="Wingdings" panose="05000000000000000000" pitchFamily="2" charset="2"/>
              </a:rPr>
              <a:t> </a:t>
            </a:r>
            <a:r>
              <a:rPr lang="en-US" sz="2200" dirty="0">
                <a:solidFill>
                  <a:srgbClr val="FDE5C7"/>
                </a:solidFill>
              </a:rPr>
              <a:t>ITT 2016-17</a:t>
            </a:r>
            <a:endParaRPr lang="en-GB" sz="2200" dirty="0">
              <a:solidFill>
                <a:srgbClr val="FDE5C7"/>
              </a:solidFill>
            </a:endParaRPr>
          </a:p>
        </p:txBody>
      </p:sp>
    </p:spTree>
    <p:custDataLst>
      <p:tags r:id="rId1"/>
    </p:custDataLst>
    <p:extLst>
      <p:ext uri="{BB962C8B-B14F-4D97-AF65-F5344CB8AC3E}">
        <p14:creationId xmlns:p14="http://schemas.microsoft.com/office/powerpoint/2010/main" val="30960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1000"/>
                                        <p:tgtEl>
                                          <p:spTgt spid="13"/>
                                        </p:tgtEl>
                                      </p:cBhvr>
                                    </p:animEffect>
                                    <p:set>
                                      <p:cBhvr>
                                        <p:cTn id="44" dur="1" fill="hold">
                                          <p:stCondLst>
                                            <p:cond delay="9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8" grpId="1"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xmlns="" id="{DF4E4093-4CF8-489A-82C2-325CB877B95F}"/>
              </a:ext>
            </a:extLst>
          </p:cNvPr>
          <p:cNvGraphicFramePr>
            <a:graphicFrameLocks noGrp="1"/>
          </p:cNvGraphicFramePr>
          <p:nvPr>
            <p:extLst>
              <p:ext uri="{D42A27DB-BD31-4B8C-83A1-F6EECF244321}">
                <p14:modId xmlns:p14="http://schemas.microsoft.com/office/powerpoint/2010/main" val="1156128132"/>
              </p:ext>
            </p:extLst>
          </p:nvPr>
        </p:nvGraphicFramePr>
        <p:xfrm>
          <a:off x="7336229" y="2730121"/>
          <a:ext cx="1024080" cy="2546269"/>
        </p:xfrm>
        <a:graphic>
          <a:graphicData uri="http://schemas.openxmlformats.org/drawingml/2006/table">
            <a:tbl>
              <a:tblPr>
                <a:tableStyleId>{5C22544A-7EE6-4342-B048-85BDC9FD1C3A}</a:tableStyleId>
              </a:tblPr>
              <a:tblGrid>
                <a:gridCol w="1024080">
                  <a:extLst>
                    <a:ext uri="{9D8B030D-6E8A-4147-A177-3AD203B41FA5}">
                      <a16:colId xmlns:a16="http://schemas.microsoft.com/office/drawing/2014/main" xmlns="" val="221207309"/>
                    </a:ext>
                  </a:extLst>
                </a:gridCol>
              </a:tblGrid>
              <a:tr h="788992">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All states</a:t>
                      </a:r>
                    </a:p>
                  </a:txBody>
                  <a:tcPr marL="72000" marR="108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393642152"/>
                  </a:ext>
                </a:extLst>
              </a:tr>
              <a:tr h="585759">
                <a:tc>
                  <a:txBody>
                    <a:bodyPr/>
                    <a:lstStyle/>
                    <a:p>
                      <a:pPr algn="r" fontAlgn="ctr"/>
                      <a:r>
                        <a:rPr lang="en-GB" sz="1600" b="0" i="0" u="none" strike="noStrike" dirty="0">
                          <a:solidFill>
                            <a:schemeClr val="tx1"/>
                          </a:solidFill>
                          <a:effectLst/>
                          <a:latin typeface="Verdana" panose="020B0604030504040204" pitchFamily="34" charset="0"/>
                        </a:rPr>
                        <a:t>4,220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331094618"/>
                  </a:ext>
                </a:extLst>
              </a:tr>
              <a:tr h="585759">
                <a:tc>
                  <a:txBody>
                    <a:bodyPr/>
                    <a:lstStyle/>
                    <a:p>
                      <a:pPr algn="r" fontAlgn="ctr"/>
                      <a:r>
                        <a:rPr lang="en-GB" sz="1600" b="0" i="0" u="none" strike="noStrike" dirty="0">
                          <a:solidFill>
                            <a:schemeClr val="tx1"/>
                          </a:solidFill>
                          <a:effectLst/>
                          <a:latin typeface="Verdana" panose="020B0604030504040204" pitchFamily="34" charset="0"/>
                        </a:rPr>
                        <a:t>3,470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2862594290"/>
                  </a:ext>
                </a:extLst>
              </a:tr>
              <a:tr h="585759">
                <a:tc>
                  <a:txBody>
                    <a:bodyPr/>
                    <a:lstStyle/>
                    <a:p>
                      <a:pPr algn="r" fontAlgn="ctr"/>
                      <a:r>
                        <a:rPr lang="en-GB" sz="1600" b="0" i="0" u="none" strike="noStrike" dirty="0">
                          <a:solidFill>
                            <a:schemeClr val="tx1"/>
                          </a:solidFill>
                          <a:effectLst/>
                          <a:latin typeface="Verdana" panose="020B0604030504040204" pitchFamily="34" charset="0"/>
                        </a:rPr>
                        <a:t>2,920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3210119640"/>
                  </a:ext>
                </a:extLst>
              </a:tr>
            </a:tbl>
          </a:graphicData>
        </a:graphic>
      </p:graphicFrame>
      <p:graphicFrame>
        <p:nvGraphicFramePr>
          <p:cNvPr id="9" name="Table 8">
            <a:extLst>
              <a:ext uri="{FF2B5EF4-FFF2-40B4-BE49-F238E27FC236}">
                <a16:creationId xmlns:a16="http://schemas.microsoft.com/office/drawing/2014/main" xmlns="" id="{C332E3BD-7E64-4DE8-847E-A7245E6F9FCC}"/>
              </a:ext>
            </a:extLst>
          </p:cNvPr>
          <p:cNvGraphicFramePr>
            <a:graphicFrameLocks noGrp="1"/>
          </p:cNvGraphicFramePr>
          <p:nvPr>
            <p:extLst>
              <p:ext uri="{D42A27DB-BD31-4B8C-83A1-F6EECF244321}">
                <p14:modId xmlns:p14="http://schemas.microsoft.com/office/powerpoint/2010/main" val="4099116297"/>
              </p:ext>
            </p:extLst>
          </p:nvPr>
        </p:nvGraphicFramePr>
        <p:xfrm>
          <a:off x="7336229" y="2730121"/>
          <a:ext cx="1024080" cy="2546269"/>
        </p:xfrm>
        <a:graphic>
          <a:graphicData uri="http://schemas.openxmlformats.org/drawingml/2006/table">
            <a:tbl>
              <a:tblPr>
                <a:tableStyleId>{5C22544A-7EE6-4342-B048-85BDC9FD1C3A}</a:tableStyleId>
              </a:tblPr>
              <a:tblGrid>
                <a:gridCol w="1024080">
                  <a:extLst>
                    <a:ext uri="{9D8B030D-6E8A-4147-A177-3AD203B41FA5}">
                      <a16:colId xmlns:a16="http://schemas.microsoft.com/office/drawing/2014/main" xmlns="" val="1498770039"/>
                    </a:ext>
                  </a:extLst>
                </a:gridCol>
              </a:tblGrid>
              <a:tr h="788992">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All Applicants</a:t>
                      </a:r>
                    </a:p>
                  </a:txBody>
                  <a:tcPr marL="72000" marR="108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3376157457"/>
                  </a:ext>
                </a:extLst>
              </a:tr>
              <a:tr h="585759">
                <a:tc>
                  <a:txBody>
                    <a:bodyPr/>
                    <a:lstStyle/>
                    <a:p>
                      <a:pPr algn="r" fontAlgn="ctr"/>
                      <a:r>
                        <a:rPr lang="en-GB" sz="1600" b="0" i="0" u="none" strike="noStrike" dirty="0">
                          <a:solidFill>
                            <a:schemeClr val="tx1"/>
                          </a:solidFill>
                          <a:effectLst/>
                          <a:latin typeface="Verdana" panose="020B0604030504040204" pitchFamily="34" charset="0"/>
                        </a:rPr>
                        <a:t>~1,560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925479510"/>
                  </a:ext>
                </a:extLst>
              </a:tr>
              <a:tr h="585759">
                <a:tc>
                  <a:txBody>
                    <a:bodyPr/>
                    <a:lstStyle/>
                    <a:p>
                      <a:pPr algn="r" fontAlgn="ctr"/>
                      <a:r>
                        <a:rPr lang="en-GB" sz="1600" b="0" i="0" u="none" strike="noStrike" dirty="0">
                          <a:solidFill>
                            <a:schemeClr val="tx1"/>
                          </a:solidFill>
                          <a:effectLst/>
                          <a:latin typeface="Verdana" panose="020B0604030504040204" pitchFamily="34" charset="0"/>
                        </a:rPr>
                        <a:t>~1,290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388220897"/>
                  </a:ext>
                </a:extLst>
              </a:tr>
              <a:tr h="585759">
                <a:tc>
                  <a:txBody>
                    <a:bodyPr/>
                    <a:lstStyle/>
                    <a:p>
                      <a:pPr algn="r" fontAlgn="ctr"/>
                      <a:r>
                        <a:rPr lang="en-GB" sz="1600" b="0" i="0" u="none" strike="noStrike" dirty="0">
                          <a:solidFill>
                            <a:schemeClr val="tx1"/>
                          </a:solidFill>
                          <a:effectLst/>
                          <a:latin typeface="Verdana" panose="020B0604030504040204" pitchFamily="34" charset="0"/>
                        </a:rPr>
                        <a:t>~1,080</a:t>
                      </a:r>
                    </a:p>
                  </a:txBody>
                  <a:tcPr marL="9525" marR="108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2357626866"/>
                  </a:ext>
                </a:extLst>
              </a:tr>
            </a:tbl>
          </a:graphicData>
        </a:graphic>
      </p:graphicFrame>
      <p:sp>
        <p:nvSpPr>
          <p:cNvPr id="2" name="Content Placeholder 1">
            <a:extLst>
              <a:ext uri="{FF2B5EF4-FFF2-40B4-BE49-F238E27FC236}">
                <a16:creationId xmlns:a16="http://schemas.microsoft.com/office/drawing/2014/main" xmlns="" id="{E1E67C4C-FE4B-460B-9589-FF9D6A622021}"/>
              </a:ext>
            </a:extLst>
          </p:cNvPr>
          <p:cNvSpPr>
            <a:spLocks noGrp="1"/>
          </p:cNvSpPr>
          <p:nvPr>
            <p:ph idx="1"/>
          </p:nvPr>
        </p:nvSpPr>
        <p:spPr>
          <a:xfrm>
            <a:off x="335359" y="908050"/>
            <a:ext cx="11396912" cy="5041230"/>
          </a:xfrm>
        </p:spPr>
        <p:txBody>
          <a:bodyPr/>
          <a:lstStyle/>
          <a:p>
            <a:r>
              <a:rPr lang="en-GB" dirty="0"/>
              <a:t>Can make a rough and ready estimate of rejection rate from UCAS data knowing that a total of 46,200 applicants made 125,200 applications (average </a:t>
            </a:r>
            <a:r>
              <a:rPr lang="en-GB" b="1" dirty="0"/>
              <a:t>2.7</a:t>
            </a:r>
            <a:r>
              <a:rPr lang="en-GB" dirty="0"/>
              <a:t> each)</a:t>
            </a:r>
          </a:p>
        </p:txBody>
      </p:sp>
      <p:sp>
        <p:nvSpPr>
          <p:cNvPr id="3" name="Title 2">
            <a:extLst>
              <a:ext uri="{FF2B5EF4-FFF2-40B4-BE49-F238E27FC236}">
                <a16:creationId xmlns:a16="http://schemas.microsoft.com/office/drawing/2014/main" xmlns="" id="{5E3586C5-0B78-42CD-860E-5C626B8D37DF}"/>
              </a:ext>
            </a:extLst>
          </p:cNvPr>
          <p:cNvSpPr>
            <a:spLocks noGrp="1"/>
          </p:cNvSpPr>
          <p:nvPr>
            <p:ph type="title"/>
          </p:nvPr>
        </p:nvSpPr>
        <p:spPr/>
        <p:txBody>
          <a:bodyPr/>
          <a:lstStyle/>
          <a:p>
            <a:r>
              <a:rPr lang="en-GB" dirty="0"/>
              <a:t>Recognising potential </a:t>
            </a:r>
            <a:r>
              <a:rPr lang="en-GB" b="0" dirty="0"/>
              <a:t>– rejection rates</a:t>
            </a:r>
          </a:p>
        </p:txBody>
      </p:sp>
      <p:graphicFrame>
        <p:nvGraphicFramePr>
          <p:cNvPr id="4" name="Table 3">
            <a:extLst>
              <a:ext uri="{FF2B5EF4-FFF2-40B4-BE49-F238E27FC236}">
                <a16:creationId xmlns:a16="http://schemas.microsoft.com/office/drawing/2014/main" xmlns="" id="{6CA4D284-5E68-4B76-8FC3-DAD6CDC48E14}"/>
              </a:ext>
            </a:extLst>
          </p:cNvPr>
          <p:cNvGraphicFramePr>
            <a:graphicFrameLocks noGrp="1"/>
          </p:cNvGraphicFramePr>
          <p:nvPr>
            <p:extLst/>
          </p:nvPr>
        </p:nvGraphicFramePr>
        <p:xfrm>
          <a:off x="2207569" y="2730121"/>
          <a:ext cx="4944447" cy="2546269"/>
        </p:xfrm>
        <a:graphic>
          <a:graphicData uri="http://schemas.openxmlformats.org/drawingml/2006/table">
            <a:tbl>
              <a:tblPr>
                <a:tableStyleId>{5C22544A-7EE6-4342-B048-85BDC9FD1C3A}</a:tableStyleId>
              </a:tblPr>
              <a:tblGrid>
                <a:gridCol w="1872207">
                  <a:extLst>
                    <a:ext uri="{9D8B030D-6E8A-4147-A177-3AD203B41FA5}">
                      <a16:colId xmlns:a16="http://schemas.microsoft.com/office/drawing/2014/main" xmlns="" val="20000"/>
                    </a:ext>
                  </a:extLst>
                </a:gridCol>
                <a:gridCol w="1024080">
                  <a:extLst>
                    <a:ext uri="{9D8B030D-6E8A-4147-A177-3AD203B41FA5}">
                      <a16:colId xmlns:a16="http://schemas.microsoft.com/office/drawing/2014/main" xmlns="" val="20001"/>
                    </a:ext>
                  </a:extLst>
                </a:gridCol>
                <a:gridCol w="1024080">
                  <a:extLst>
                    <a:ext uri="{9D8B030D-6E8A-4147-A177-3AD203B41FA5}">
                      <a16:colId xmlns:a16="http://schemas.microsoft.com/office/drawing/2014/main" xmlns="" val="20002"/>
                    </a:ext>
                  </a:extLst>
                </a:gridCol>
                <a:gridCol w="1024080">
                  <a:extLst>
                    <a:ext uri="{9D8B030D-6E8A-4147-A177-3AD203B41FA5}">
                      <a16:colId xmlns:a16="http://schemas.microsoft.com/office/drawing/2014/main" xmlns="" val="20003"/>
                    </a:ext>
                  </a:extLst>
                </a:gridCol>
              </a:tblGrid>
              <a:tr h="788992">
                <a:tc>
                  <a:txBody>
                    <a:bodyPr/>
                    <a:lstStyle/>
                    <a:p>
                      <a:pPr marL="95250" indent="0" algn="l" fontAlgn="ctr"/>
                      <a:r>
                        <a:rPr lang="en-GB" sz="2000" u="none" strike="noStrike" dirty="0">
                          <a:effectLst/>
                          <a:latin typeface="Verdana" panose="020B0604030504040204" pitchFamily="34" charset="0"/>
                          <a:ea typeface="Verdana" panose="020B0604030504040204" pitchFamily="34" charset="0"/>
                          <a:cs typeface="Verdana" panose="020B0604030504040204" pitchFamily="34" charset="0"/>
                        </a:rPr>
                        <a:t>Subject</a:t>
                      </a:r>
                      <a:endParaRPr lang="en-GB"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Placed</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Conditional</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Holding</a:t>
                      </a:r>
                      <a:r>
                        <a:rPr lang="en-GB" sz="1400" b="0"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offer</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928523720"/>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Biology</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1,210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1"/>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Chemistry</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960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3"/>
                  </a:ext>
                </a:extLst>
              </a:tr>
              <a:tr h="585759">
                <a:tc>
                  <a:txBody>
                    <a:bodyPr/>
                    <a:lstStyle/>
                    <a:p>
                      <a:pPr lvl="0" algn="l" fontAlgn="ctr"/>
                      <a:r>
                        <a:rPr lang="en-GB" sz="2000" b="1" i="0" u="none" strike="noStrike" dirty="0">
                          <a:solidFill>
                            <a:schemeClr val="tx1"/>
                          </a:solidFill>
                          <a:effectLst/>
                          <a:latin typeface="Verdana" panose="020B0604030504040204" pitchFamily="34" charset="0"/>
                        </a:rPr>
                        <a:t>Physics</a:t>
                      </a:r>
                    </a:p>
                  </a:txBody>
                  <a:tcPr marL="216000"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tc>
                  <a:txBody>
                    <a:bodyPr/>
                    <a:lstStyle/>
                    <a:p>
                      <a:pPr algn="r" fontAlgn="ctr"/>
                      <a:r>
                        <a:rPr lang="en-GB" sz="1600" b="0" i="0" u="none" strike="noStrike" dirty="0">
                          <a:solidFill>
                            <a:schemeClr val="tx1"/>
                          </a:solidFill>
                          <a:effectLst/>
                          <a:latin typeface="Verdana" panose="020B0604030504040204" pitchFamily="34" charset="0"/>
                        </a:rPr>
                        <a:t>800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tc>
                  <a:txBody>
                    <a:bodyPr/>
                    <a:lstStyle/>
                    <a:p>
                      <a:pPr algn="r" fontAlgn="ctr"/>
                      <a:r>
                        <a:rPr lang="en-GB" sz="1600" b="0" i="0" u="none" strike="noStrike" dirty="0">
                          <a:solidFill>
                            <a:schemeClr val="tx1"/>
                          </a:solidFill>
                          <a:effectLst/>
                          <a:latin typeface="Verdana" panose="020B0604030504040204" pitchFamily="34" charset="0"/>
                        </a:rPr>
                        <a:t>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42"/>
                  </a:ext>
                </a:extLst>
              </a:tr>
            </a:tbl>
          </a:graphicData>
        </a:graphic>
      </p:graphicFrame>
      <p:sp>
        <p:nvSpPr>
          <p:cNvPr id="6" name="TextBox 5">
            <a:extLst>
              <a:ext uri="{FF2B5EF4-FFF2-40B4-BE49-F238E27FC236}">
                <a16:creationId xmlns:a16="http://schemas.microsoft.com/office/drawing/2014/main" xmlns="" id="{F57B2226-0838-4A06-ABC8-3488040B45C0}"/>
              </a:ext>
            </a:extLst>
          </p:cNvPr>
          <p:cNvSpPr txBox="1"/>
          <p:nvPr/>
        </p:nvSpPr>
        <p:spPr>
          <a:xfrm>
            <a:off x="2207569" y="1916832"/>
            <a:ext cx="7198633" cy="353943"/>
          </a:xfrm>
          <a:prstGeom prst="rect">
            <a:avLst/>
          </a:prstGeom>
          <a:solidFill>
            <a:schemeClr val="bg1"/>
          </a:solidFill>
        </p:spPr>
        <p:txBody>
          <a:bodyPr wrap="square" rtlCol="0">
            <a:spAutoFit/>
          </a:bodyPr>
          <a:lstStyle/>
          <a:p>
            <a:pPr algn="ctr"/>
            <a:r>
              <a:rPr lang="en-GB" sz="1700" dirty="0">
                <a:solidFill>
                  <a:srgbClr val="FF0000"/>
                </a:solidFill>
              </a:rPr>
              <a:t>Report B: UCAS Teacher Training End of Cycle 2017</a:t>
            </a:r>
          </a:p>
        </p:txBody>
      </p:sp>
      <p:graphicFrame>
        <p:nvGraphicFramePr>
          <p:cNvPr id="8" name="Table 7">
            <a:extLst>
              <a:ext uri="{FF2B5EF4-FFF2-40B4-BE49-F238E27FC236}">
                <a16:creationId xmlns:a16="http://schemas.microsoft.com/office/drawing/2014/main" xmlns="" id="{D31C92D5-F6D2-4CCF-B01D-C47D47D42EB1}"/>
              </a:ext>
            </a:extLst>
          </p:cNvPr>
          <p:cNvGraphicFramePr>
            <a:graphicFrameLocks noGrp="1"/>
          </p:cNvGraphicFramePr>
          <p:nvPr>
            <p:extLst>
              <p:ext uri="{D42A27DB-BD31-4B8C-83A1-F6EECF244321}">
                <p14:modId xmlns:p14="http://schemas.microsoft.com/office/powerpoint/2010/main" val="1655795884"/>
              </p:ext>
            </p:extLst>
          </p:nvPr>
        </p:nvGraphicFramePr>
        <p:xfrm>
          <a:off x="8400256" y="2730121"/>
          <a:ext cx="1010682" cy="2546269"/>
        </p:xfrm>
        <a:graphic>
          <a:graphicData uri="http://schemas.openxmlformats.org/drawingml/2006/table">
            <a:tbl>
              <a:tblPr>
                <a:tableStyleId>{5C22544A-7EE6-4342-B048-85BDC9FD1C3A}</a:tableStyleId>
              </a:tblPr>
              <a:tblGrid>
                <a:gridCol w="1010682">
                  <a:extLst>
                    <a:ext uri="{9D8B030D-6E8A-4147-A177-3AD203B41FA5}">
                      <a16:colId xmlns:a16="http://schemas.microsoft.com/office/drawing/2014/main" xmlns="" val="20005"/>
                    </a:ext>
                  </a:extLst>
                </a:gridCol>
              </a:tblGrid>
              <a:tr h="788992">
                <a:tc>
                  <a:txBody>
                    <a:bodyPr/>
                    <a:lstStyle/>
                    <a:p>
                      <a:pPr algn="ctr" fontAlgn="ctr"/>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Offer rate*</a:t>
                      </a:r>
                    </a:p>
                  </a:txBody>
                  <a:tcPr marL="72000" marR="72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C4D"/>
                    </a:solidFill>
                  </a:tcPr>
                </a:tc>
                <a:extLst>
                  <a:ext uri="{0D108BD9-81ED-4DB2-BD59-A6C34878D82A}">
                    <a16:rowId xmlns:a16="http://schemas.microsoft.com/office/drawing/2014/main" xmlns="" val="1928523720"/>
                  </a:ext>
                </a:extLst>
              </a:tr>
              <a:tr h="585759">
                <a:tc>
                  <a:txBody>
                    <a:bodyPr/>
                    <a:lstStyle/>
                    <a:p>
                      <a:pPr algn="r" fontAlgn="ctr"/>
                      <a:r>
                        <a:rPr lang="en-GB" sz="1600" b="0" i="0" u="none" strike="noStrike" dirty="0">
                          <a:solidFill>
                            <a:schemeClr val="tx1"/>
                          </a:solidFill>
                          <a:effectLst/>
                          <a:latin typeface="Verdana" panose="020B0604030504040204" pitchFamily="34" charset="0"/>
                        </a:rPr>
                        <a:t>~59%</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1"/>
                  </a:ext>
                </a:extLst>
              </a:tr>
              <a:tr h="585759">
                <a:tc>
                  <a:txBody>
                    <a:bodyPr/>
                    <a:lstStyle/>
                    <a:p>
                      <a:pPr algn="r" fontAlgn="ctr"/>
                      <a:r>
                        <a:rPr lang="en-GB" sz="1600" b="0" i="0" u="none" strike="noStrike" dirty="0">
                          <a:solidFill>
                            <a:schemeClr val="tx1"/>
                          </a:solidFill>
                          <a:effectLst/>
                          <a:latin typeface="Verdana" panose="020B0604030504040204" pitchFamily="34" charset="0"/>
                        </a:rPr>
                        <a:t>~64%</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03"/>
                  </a:ext>
                </a:extLst>
              </a:tr>
              <a:tr h="585759">
                <a:tc>
                  <a:txBody>
                    <a:bodyPr/>
                    <a:lstStyle/>
                    <a:p>
                      <a:pPr algn="r" fontAlgn="ctr"/>
                      <a:r>
                        <a:rPr lang="en-GB" sz="1600" b="0" i="0" u="none" strike="noStrike" dirty="0">
                          <a:solidFill>
                            <a:schemeClr val="tx1"/>
                          </a:solidFill>
                          <a:effectLst/>
                          <a:latin typeface="Verdana" panose="020B0604030504040204" pitchFamily="34" charset="0"/>
                        </a:rPr>
                        <a:t>~63%</a:t>
                      </a:r>
                    </a:p>
                  </a:txBody>
                  <a:tcPr marL="9525" marR="7200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xmlns="" val="10042"/>
                  </a:ext>
                </a:extLst>
              </a:tr>
            </a:tbl>
          </a:graphicData>
        </a:graphic>
      </p:graphicFrame>
      <p:graphicFrame>
        <p:nvGraphicFramePr>
          <p:cNvPr id="11" name="Table 10">
            <a:extLst>
              <a:ext uri="{FF2B5EF4-FFF2-40B4-BE49-F238E27FC236}">
                <a16:creationId xmlns:a16="http://schemas.microsoft.com/office/drawing/2014/main" xmlns="" id="{7A06667A-F02B-4F0F-8A0D-3CB8CA8E49D1}"/>
              </a:ext>
            </a:extLst>
          </p:cNvPr>
          <p:cNvGraphicFramePr>
            <a:graphicFrameLocks noGrp="1"/>
          </p:cNvGraphicFramePr>
          <p:nvPr>
            <p:extLst/>
          </p:nvPr>
        </p:nvGraphicFramePr>
        <p:xfrm>
          <a:off x="4079776" y="2340614"/>
          <a:ext cx="3072240" cy="310073"/>
        </p:xfrm>
        <a:graphic>
          <a:graphicData uri="http://schemas.openxmlformats.org/drawingml/2006/table">
            <a:tbl>
              <a:tblPr>
                <a:tableStyleId>{5C22544A-7EE6-4342-B048-85BDC9FD1C3A}</a:tableStyleId>
              </a:tblPr>
              <a:tblGrid>
                <a:gridCol w="3072240">
                  <a:extLst>
                    <a:ext uri="{9D8B030D-6E8A-4147-A177-3AD203B41FA5}">
                      <a16:colId xmlns:a16="http://schemas.microsoft.com/office/drawing/2014/main" xmlns="" val="1071245868"/>
                    </a:ext>
                  </a:extLst>
                </a:gridCol>
              </a:tblGrid>
              <a:tr h="310073">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Successful Applicants</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1685789169"/>
                  </a:ext>
                </a:extLst>
              </a:tr>
            </a:tbl>
          </a:graphicData>
        </a:graphic>
      </p:graphicFrame>
      <p:graphicFrame>
        <p:nvGraphicFramePr>
          <p:cNvPr id="14" name="Table 13">
            <a:extLst>
              <a:ext uri="{FF2B5EF4-FFF2-40B4-BE49-F238E27FC236}">
                <a16:creationId xmlns:a16="http://schemas.microsoft.com/office/drawing/2014/main" xmlns="" id="{D624F7E6-3F55-42FB-9AC6-80DF9235E996}"/>
              </a:ext>
            </a:extLst>
          </p:cNvPr>
          <p:cNvGraphicFramePr>
            <a:graphicFrameLocks noGrp="1"/>
          </p:cNvGraphicFramePr>
          <p:nvPr>
            <p:extLst/>
          </p:nvPr>
        </p:nvGraphicFramePr>
        <p:xfrm>
          <a:off x="7336229" y="2334487"/>
          <a:ext cx="2069973" cy="316200"/>
        </p:xfrm>
        <a:graphic>
          <a:graphicData uri="http://schemas.openxmlformats.org/drawingml/2006/table">
            <a:tbl>
              <a:tblPr>
                <a:tableStyleId>{5C22544A-7EE6-4342-B048-85BDC9FD1C3A}</a:tableStyleId>
              </a:tblPr>
              <a:tblGrid>
                <a:gridCol w="2069973">
                  <a:extLst>
                    <a:ext uri="{9D8B030D-6E8A-4147-A177-3AD203B41FA5}">
                      <a16:colId xmlns:a16="http://schemas.microsoft.com/office/drawing/2014/main" xmlns="" val="1071245868"/>
                    </a:ext>
                  </a:extLst>
                </a:gridCol>
              </a:tblGrid>
              <a:tr h="316200">
                <a:tc>
                  <a:txBody>
                    <a:bodyPr/>
                    <a:lstStyle/>
                    <a:p>
                      <a:pPr algn="ctr" fontAlgn="ctr"/>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Applications</a:t>
                      </a:r>
                    </a:p>
                  </a:txBody>
                  <a:tcPr marL="72000" marR="36000" marT="166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1685789169"/>
                  </a:ext>
                </a:extLst>
              </a:tr>
            </a:tbl>
          </a:graphicData>
        </a:graphic>
      </p:graphicFrame>
      <p:graphicFrame>
        <p:nvGraphicFramePr>
          <p:cNvPr id="15" name="Table 14">
            <a:extLst>
              <a:ext uri="{FF2B5EF4-FFF2-40B4-BE49-F238E27FC236}">
                <a16:creationId xmlns:a16="http://schemas.microsoft.com/office/drawing/2014/main" xmlns="" id="{986F7843-AD33-449D-8EAC-EF1D457AFF09}"/>
              </a:ext>
            </a:extLst>
          </p:cNvPr>
          <p:cNvGraphicFramePr>
            <a:graphicFrameLocks noGrp="1"/>
          </p:cNvGraphicFramePr>
          <p:nvPr>
            <p:extLst>
              <p:ext uri="{D42A27DB-BD31-4B8C-83A1-F6EECF244321}">
                <p14:modId xmlns:p14="http://schemas.microsoft.com/office/powerpoint/2010/main" val="1308654012"/>
              </p:ext>
            </p:extLst>
          </p:nvPr>
        </p:nvGraphicFramePr>
        <p:xfrm>
          <a:off x="4079776" y="3519113"/>
          <a:ext cx="3072240" cy="1757277"/>
        </p:xfrm>
        <a:graphic>
          <a:graphicData uri="http://schemas.openxmlformats.org/drawingml/2006/table">
            <a:tbl>
              <a:tblPr>
                <a:tableStyleId>{5C22544A-7EE6-4342-B048-85BDC9FD1C3A}</a:tableStyleId>
              </a:tblPr>
              <a:tblGrid>
                <a:gridCol w="3072240">
                  <a:extLst>
                    <a:ext uri="{9D8B030D-6E8A-4147-A177-3AD203B41FA5}">
                      <a16:colId xmlns:a16="http://schemas.microsoft.com/office/drawing/2014/main" xmlns="" val="2009608584"/>
                    </a:ext>
                  </a:extLst>
                </a:gridCol>
              </a:tblGrid>
              <a:tr h="585759">
                <a:tc>
                  <a:txBody>
                    <a:bodyPr/>
                    <a:lstStyle/>
                    <a:p>
                      <a:pPr algn="ctr" fontAlgn="ctr"/>
                      <a:r>
                        <a:rPr lang="en-GB" sz="1600" b="1" i="0" u="none" strike="noStrike" dirty="0">
                          <a:solidFill>
                            <a:schemeClr val="tx1"/>
                          </a:solidFill>
                          <a:effectLst/>
                          <a:latin typeface="Verdana" panose="020B0604030504040204" pitchFamily="34" charset="0"/>
                        </a:rPr>
                        <a:t>920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3976502916"/>
                  </a:ext>
                </a:extLst>
              </a:tr>
              <a:tr h="585759">
                <a:tc>
                  <a:txBody>
                    <a:bodyPr/>
                    <a:lstStyle/>
                    <a:p>
                      <a:pPr algn="ctr" fontAlgn="ctr"/>
                      <a:r>
                        <a:rPr lang="en-GB" sz="1600" b="1" i="0" u="none" strike="noStrike" dirty="0">
                          <a:solidFill>
                            <a:schemeClr val="tx1"/>
                          </a:solidFill>
                          <a:effectLst/>
                          <a:latin typeface="Verdana" panose="020B0604030504040204" pitchFamily="34" charset="0"/>
                        </a:rPr>
                        <a:t>830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2882353905"/>
                  </a:ext>
                </a:extLst>
              </a:tr>
              <a:tr h="585759">
                <a:tc>
                  <a:txBody>
                    <a:bodyPr/>
                    <a:lstStyle/>
                    <a:p>
                      <a:pPr algn="ctr" fontAlgn="ctr"/>
                      <a:r>
                        <a:rPr lang="en-GB" sz="1600" b="1" i="0" u="none" strike="noStrike" dirty="0">
                          <a:solidFill>
                            <a:schemeClr val="tx1"/>
                          </a:solidFill>
                          <a:effectLst/>
                          <a:latin typeface="Verdana" panose="020B0604030504040204" pitchFamily="34" charset="0"/>
                        </a:rPr>
                        <a:t>680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945166379"/>
                  </a:ext>
                </a:extLst>
              </a:tr>
            </a:tbl>
          </a:graphicData>
        </a:graphic>
      </p:graphicFrame>
      <p:sp>
        <p:nvSpPr>
          <p:cNvPr id="19" name="Rectangle 18">
            <a:extLst>
              <a:ext uri="{FF2B5EF4-FFF2-40B4-BE49-F238E27FC236}">
                <a16:creationId xmlns:a16="http://schemas.microsoft.com/office/drawing/2014/main" xmlns="" id="{A9A3723E-C96F-4FB5-8A69-59E7070E2E86}"/>
              </a:ext>
            </a:extLst>
          </p:cNvPr>
          <p:cNvSpPr/>
          <p:nvPr/>
        </p:nvSpPr>
        <p:spPr>
          <a:xfrm>
            <a:off x="2639616" y="5445224"/>
            <a:ext cx="6604437" cy="400110"/>
          </a:xfrm>
          <a:prstGeom prst="rect">
            <a:avLst/>
          </a:prstGeom>
        </p:spPr>
        <p:txBody>
          <a:bodyPr wrap="none">
            <a:spAutoFit/>
          </a:bodyPr>
          <a:lstStyle/>
          <a:p>
            <a:r>
              <a:rPr lang="en-GB" sz="2000" dirty="0">
                <a:solidFill>
                  <a:schemeClr val="tx1"/>
                </a:solidFill>
              </a:rPr>
              <a:t>*does not account for withdrawals/declined offers</a:t>
            </a:r>
          </a:p>
        </p:txBody>
      </p:sp>
      <p:sp>
        <p:nvSpPr>
          <p:cNvPr id="13" name="Rectangle 12">
            <a:extLst>
              <a:ext uri="{FF2B5EF4-FFF2-40B4-BE49-F238E27FC236}">
                <a16:creationId xmlns:a16="http://schemas.microsoft.com/office/drawing/2014/main" xmlns="" id="{9A71C6CC-F361-4A82-82EB-28F1D1047F72}"/>
              </a:ext>
            </a:extLst>
          </p:cNvPr>
          <p:cNvSpPr/>
          <p:nvPr/>
        </p:nvSpPr>
        <p:spPr>
          <a:xfrm>
            <a:off x="7320136" y="117793"/>
            <a:ext cx="4537076" cy="430887"/>
          </a:xfrm>
          <a:prstGeom prst="rect">
            <a:avLst/>
          </a:prstGeom>
        </p:spPr>
        <p:txBody>
          <a:bodyPr wrap="none">
            <a:spAutoFit/>
          </a:bodyPr>
          <a:lstStyle/>
          <a:p>
            <a:r>
              <a:rPr lang="en-US" sz="2200" dirty="0">
                <a:solidFill>
                  <a:srgbClr val="FDE5C7"/>
                </a:solidFill>
              </a:rPr>
              <a:t>UCAS 2016-17 </a:t>
            </a:r>
            <a:r>
              <a:rPr lang="en-US" sz="2200" dirty="0">
                <a:solidFill>
                  <a:srgbClr val="FDE5C7"/>
                </a:solidFill>
                <a:sym typeface="Wingdings" panose="05000000000000000000" pitchFamily="2" charset="2"/>
              </a:rPr>
              <a:t> </a:t>
            </a:r>
            <a:r>
              <a:rPr lang="en-US" sz="2200" dirty="0">
                <a:solidFill>
                  <a:srgbClr val="FDE5C7"/>
                </a:solidFill>
              </a:rPr>
              <a:t>ITT 2017-18</a:t>
            </a:r>
            <a:endParaRPr lang="en-GB" sz="2200" dirty="0">
              <a:solidFill>
                <a:srgbClr val="FDE5C7"/>
              </a:solidFill>
            </a:endParaRPr>
          </a:p>
        </p:txBody>
      </p:sp>
    </p:spTree>
    <p:custDataLst>
      <p:tags r:id="rId1"/>
    </p:custDataLst>
    <p:extLst>
      <p:ext uri="{BB962C8B-B14F-4D97-AF65-F5344CB8AC3E}">
        <p14:creationId xmlns:p14="http://schemas.microsoft.com/office/powerpoint/2010/main" val="419303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C8DFDB8-A71B-4B0D-BFB4-758437671514}"/>
              </a:ext>
            </a:extLst>
          </p:cNvPr>
          <p:cNvSpPr>
            <a:spLocks noGrp="1"/>
          </p:cNvSpPr>
          <p:nvPr>
            <p:ph idx="1"/>
          </p:nvPr>
        </p:nvSpPr>
        <p:spPr/>
        <p:txBody>
          <a:bodyPr/>
          <a:lstStyle/>
          <a:p>
            <a:r>
              <a:rPr lang="en-GB" sz="2800" b="1" dirty="0">
                <a:solidFill>
                  <a:schemeClr val="tx1">
                    <a:lumMod val="50000"/>
                    <a:lumOff val="50000"/>
                  </a:schemeClr>
                </a:solidFill>
              </a:rPr>
              <a:t>Allocations</a:t>
            </a:r>
            <a:endParaRPr lang="en-GB" sz="2800" dirty="0"/>
          </a:p>
        </p:txBody>
      </p:sp>
      <p:sp>
        <p:nvSpPr>
          <p:cNvPr id="3" name="Title 2">
            <a:extLst>
              <a:ext uri="{FF2B5EF4-FFF2-40B4-BE49-F238E27FC236}">
                <a16:creationId xmlns:a16="http://schemas.microsoft.com/office/drawing/2014/main" xmlns="" id="{9455DD75-FD87-44CD-9AF6-96BBD85D07E1}"/>
              </a:ext>
            </a:extLst>
          </p:cNvPr>
          <p:cNvSpPr>
            <a:spLocks noGrp="1"/>
          </p:cNvSpPr>
          <p:nvPr>
            <p:ph type="title"/>
          </p:nvPr>
        </p:nvSpPr>
        <p:spPr/>
        <p:txBody>
          <a:bodyPr/>
          <a:lstStyle/>
          <a:p>
            <a:r>
              <a:rPr lang="en-GB" dirty="0"/>
              <a:t>Undergraduate routes</a:t>
            </a:r>
          </a:p>
        </p:txBody>
      </p:sp>
      <p:sp>
        <p:nvSpPr>
          <p:cNvPr id="4" name="Rectangle 3">
            <a:extLst>
              <a:ext uri="{FF2B5EF4-FFF2-40B4-BE49-F238E27FC236}">
                <a16:creationId xmlns:a16="http://schemas.microsoft.com/office/drawing/2014/main" xmlns="" id="{EF87284C-7B92-4704-BC47-5DD1E6F5AF5A}"/>
              </a:ext>
            </a:extLst>
          </p:cNvPr>
          <p:cNvSpPr/>
          <p:nvPr/>
        </p:nvSpPr>
        <p:spPr bwMode="auto">
          <a:xfrm>
            <a:off x="1847528" y="1628800"/>
            <a:ext cx="8712968" cy="4032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aphicFrame>
        <p:nvGraphicFramePr>
          <p:cNvPr id="5" name="Table 4">
            <a:extLst>
              <a:ext uri="{FF2B5EF4-FFF2-40B4-BE49-F238E27FC236}">
                <a16:creationId xmlns:a16="http://schemas.microsoft.com/office/drawing/2014/main" xmlns="" id="{0ED13A15-0F14-4B22-A1E4-24B192CA75C5}"/>
              </a:ext>
            </a:extLst>
          </p:cNvPr>
          <p:cNvGraphicFramePr>
            <a:graphicFrameLocks noGrp="1"/>
          </p:cNvGraphicFramePr>
          <p:nvPr>
            <p:extLst>
              <p:ext uri="{D42A27DB-BD31-4B8C-83A1-F6EECF244321}">
                <p14:modId xmlns:p14="http://schemas.microsoft.com/office/powerpoint/2010/main" val="3470251527"/>
              </p:ext>
            </p:extLst>
          </p:nvPr>
        </p:nvGraphicFramePr>
        <p:xfrm>
          <a:off x="2134981" y="1988840"/>
          <a:ext cx="1800200" cy="2920084"/>
        </p:xfrm>
        <a:graphic>
          <a:graphicData uri="http://schemas.openxmlformats.org/drawingml/2006/table">
            <a:tbl>
              <a:tblPr firstRow="1" bandRow="1">
                <a:tableStyleId>{93296810-A885-4BE3-A3E7-6D5BEEA58F35}</a:tableStyleId>
              </a:tblPr>
              <a:tblGrid>
                <a:gridCol w="1800200">
                  <a:extLst>
                    <a:ext uri="{9D8B030D-6E8A-4147-A177-3AD203B41FA5}">
                      <a16:colId xmlns:a16="http://schemas.microsoft.com/office/drawing/2014/main" xmlns="" val="1454240130"/>
                    </a:ext>
                  </a:extLst>
                </a:gridCol>
              </a:tblGrid>
              <a:tr h="744808">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Subject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Biology*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Chemistry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Physics**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Maths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991048989"/>
                  </a:ext>
                </a:extLst>
              </a:tr>
            </a:tbl>
          </a:graphicData>
        </a:graphic>
      </p:graphicFrame>
      <p:graphicFrame>
        <p:nvGraphicFramePr>
          <p:cNvPr id="7" name="Table 6">
            <a:extLst>
              <a:ext uri="{FF2B5EF4-FFF2-40B4-BE49-F238E27FC236}">
                <a16:creationId xmlns:a16="http://schemas.microsoft.com/office/drawing/2014/main" xmlns="" id="{DE360BCA-612E-498B-B3CA-9BC9A2A26E43}"/>
              </a:ext>
            </a:extLst>
          </p:cNvPr>
          <p:cNvGraphicFramePr>
            <a:graphicFrameLocks noGrp="1"/>
          </p:cNvGraphicFramePr>
          <p:nvPr>
            <p:extLst>
              <p:ext uri="{D42A27DB-BD31-4B8C-83A1-F6EECF244321}">
                <p14:modId xmlns:p14="http://schemas.microsoft.com/office/powerpoint/2010/main" val="2420308521"/>
              </p:ext>
            </p:extLst>
          </p:nvPr>
        </p:nvGraphicFramePr>
        <p:xfrm>
          <a:off x="4007335" y="1988840"/>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2014-15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412908379"/>
                  </a:ext>
                </a:extLst>
              </a:tr>
            </a:tbl>
          </a:graphicData>
        </a:graphic>
      </p:graphicFrame>
      <p:sp>
        <p:nvSpPr>
          <p:cNvPr id="10" name="Rectangle 9">
            <a:extLst>
              <a:ext uri="{FF2B5EF4-FFF2-40B4-BE49-F238E27FC236}">
                <a16:creationId xmlns:a16="http://schemas.microsoft.com/office/drawing/2014/main" xmlns="" id="{6CA0BACB-7A97-4B48-8370-EE499BF36923}"/>
              </a:ext>
            </a:extLst>
          </p:cNvPr>
          <p:cNvSpPr/>
          <p:nvPr/>
        </p:nvSpPr>
        <p:spPr>
          <a:xfrm>
            <a:off x="3207179" y="5117121"/>
            <a:ext cx="5985165" cy="338554"/>
          </a:xfrm>
          <a:prstGeom prst="rect">
            <a:avLst/>
          </a:prstGeom>
        </p:spPr>
        <p:txBody>
          <a:bodyPr wrap="none">
            <a:spAutoFit/>
          </a:bodyPr>
          <a:lstStyle/>
          <a:p>
            <a:r>
              <a:rPr lang="en-GB" sz="1600" dirty="0">
                <a:solidFill>
                  <a:schemeClr val="tx1"/>
                </a:solidFill>
              </a:rPr>
              <a:t>*Bio &amp; General Science    **includes Physics with Maths</a:t>
            </a:r>
          </a:p>
        </p:txBody>
      </p:sp>
      <p:graphicFrame>
        <p:nvGraphicFramePr>
          <p:cNvPr id="11" name="Table 10">
            <a:extLst>
              <a:ext uri="{FF2B5EF4-FFF2-40B4-BE49-F238E27FC236}">
                <a16:creationId xmlns:a16="http://schemas.microsoft.com/office/drawing/2014/main" xmlns="" id="{DE55D74D-3E62-4A45-A261-3F95DBF5C2EC}"/>
              </a:ext>
            </a:extLst>
          </p:cNvPr>
          <p:cNvGraphicFramePr>
            <a:graphicFrameLocks noGrp="1"/>
          </p:cNvGraphicFramePr>
          <p:nvPr>
            <p:extLst>
              <p:ext uri="{D42A27DB-BD31-4B8C-83A1-F6EECF244321}">
                <p14:modId xmlns:p14="http://schemas.microsoft.com/office/powerpoint/2010/main" val="1755156624"/>
              </p:ext>
            </p:extLst>
          </p:nvPr>
        </p:nvGraphicFramePr>
        <p:xfrm>
          <a:off x="5591656" y="1988840"/>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2015-16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550168863"/>
                  </a:ext>
                </a:extLst>
              </a:tr>
            </a:tbl>
          </a:graphicData>
        </a:graphic>
      </p:graphicFrame>
      <p:graphicFrame>
        <p:nvGraphicFramePr>
          <p:cNvPr id="12" name="Table 11">
            <a:extLst>
              <a:ext uri="{FF2B5EF4-FFF2-40B4-BE49-F238E27FC236}">
                <a16:creationId xmlns:a16="http://schemas.microsoft.com/office/drawing/2014/main" xmlns="" id="{78C4DDF1-B7DE-481C-A81B-FA618E7F976B}"/>
              </a:ext>
            </a:extLst>
          </p:cNvPr>
          <p:cNvGraphicFramePr>
            <a:graphicFrameLocks noGrp="1"/>
          </p:cNvGraphicFramePr>
          <p:nvPr>
            <p:extLst>
              <p:ext uri="{D42A27DB-BD31-4B8C-83A1-F6EECF244321}">
                <p14:modId xmlns:p14="http://schemas.microsoft.com/office/powerpoint/2010/main" val="3307313956"/>
              </p:ext>
            </p:extLst>
          </p:nvPr>
        </p:nvGraphicFramePr>
        <p:xfrm>
          <a:off x="7175977" y="1988840"/>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2016-17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049258962"/>
                  </a:ext>
                </a:extLst>
              </a:tr>
            </a:tbl>
          </a:graphicData>
        </a:graphic>
      </p:graphicFrame>
      <p:graphicFrame>
        <p:nvGraphicFramePr>
          <p:cNvPr id="13" name="Table 12">
            <a:extLst>
              <a:ext uri="{FF2B5EF4-FFF2-40B4-BE49-F238E27FC236}">
                <a16:creationId xmlns:a16="http://schemas.microsoft.com/office/drawing/2014/main" xmlns="" id="{F764434E-4E9B-4782-8F01-4EA2C68E19EF}"/>
              </a:ext>
            </a:extLst>
          </p:cNvPr>
          <p:cNvGraphicFramePr>
            <a:graphicFrameLocks noGrp="1"/>
          </p:cNvGraphicFramePr>
          <p:nvPr>
            <p:extLst>
              <p:ext uri="{D42A27DB-BD31-4B8C-83A1-F6EECF244321}">
                <p14:modId xmlns:p14="http://schemas.microsoft.com/office/powerpoint/2010/main" val="2937822326"/>
              </p:ext>
            </p:extLst>
          </p:nvPr>
        </p:nvGraphicFramePr>
        <p:xfrm>
          <a:off x="8760297" y="1988840"/>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2017-18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722126241"/>
                  </a:ext>
                </a:extLst>
              </a:tr>
            </a:tbl>
          </a:graphicData>
        </a:graphic>
      </p:graphicFrame>
    </p:spTree>
    <p:custDataLst>
      <p:tags r:id="rId1"/>
    </p:custDataLst>
    <p:extLst>
      <p:ext uri="{BB962C8B-B14F-4D97-AF65-F5344CB8AC3E}">
        <p14:creationId xmlns:p14="http://schemas.microsoft.com/office/powerpoint/2010/main" val="36732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C8DFDB8-A71B-4B0D-BFB4-758437671514}"/>
              </a:ext>
            </a:extLst>
          </p:cNvPr>
          <p:cNvSpPr>
            <a:spLocks noGrp="1"/>
          </p:cNvSpPr>
          <p:nvPr>
            <p:ph idx="1"/>
          </p:nvPr>
        </p:nvSpPr>
        <p:spPr>
          <a:xfrm>
            <a:off x="335359" y="908720"/>
            <a:ext cx="11396912" cy="5041230"/>
          </a:xfrm>
        </p:spPr>
        <p:txBody>
          <a:bodyPr/>
          <a:lstStyle/>
          <a:p>
            <a:r>
              <a:rPr lang="en-GB" sz="2800" b="1" dirty="0">
                <a:solidFill>
                  <a:schemeClr val="tx1">
                    <a:lumMod val="50000"/>
                    <a:lumOff val="50000"/>
                  </a:schemeClr>
                </a:solidFill>
              </a:rPr>
              <a:t>Census</a:t>
            </a:r>
            <a:endParaRPr lang="en-GB" sz="2800" dirty="0"/>
          </a:p>
        </p:txBody>
      </p:sp>
      <p:sp>
        <p:nvSpPr>
          <p:cNvPr id="3" name="Title 2">
            <a:extLst>
              <a:ext uri="{FF2B5EF4-FFF2-40B4-BE49-F238E27FC236}">
                <a16:creationId xmlns:a16="http://schemas.microsoft.com/office/drawing/2014/main" xmlns="" id="{9455DD75-FD87-44CD-9AF6-96BBD85D07E1}"/>
              </a:ext>
            </a:extLst>
          </p:cNvPr>
          <p:cNvSpPr>
            <a:spLocks noGrp="1"/>
          </p:cNvSpPr>
          <p:nvPr>
            <p:ph type="title"/>
          </p:nvPr>
        </p:nvSpPr>
        <p:spPr/>
        <p:txBody>
          <a:bodyPr/>
          <a:lstStyle/>
          <a:p>
            <a:r>
              <a:rPr lang="en-GB" dirty="0"/>
              <a:t>Undergraduate routes</a:t>
            </a:r>
          </a:p>
        </p:txBody>
      </p:sp>
      <p:sp>
        <p:nvSpPr>
          <p:cNvPr id="4" name="Rectangle 3">
            <a:extLst>
              <a:ext uri="{FF2B5EF4-FFF2-40B4-BE49-F238E27FC236}">
                <a16:creationId xmlns:a16="http://schemas.microsoft.com/office/drawing/2014/main" xmlns="" id="{EF87284C-7B92-4704-BC47-5DD1E6F5AF5A}"/>
              </a:ext>
            </a:extLst>
          </p:cNvPr>
          <p:cNvSpPr/>
          <p:nvPr/>
        </p:nvSpPr>
        <p:spPr bwMode="auto">
          <a:xfrm>
            <a:off x="1847528" y="1700808"/>
            <a:ext cx="8712968" cy="4032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aphicFrame>
        <p:nvGraphicFramePr>
          <p:cNvPr id="5" name="Table 4">
            <a:extLst>
              <a:ext uri="{FF2B5EF4-FFF2-40B4-BE49-F238E27FC236}">
                <a16:creationId xmlns:a16="http://schemas.microsoft.com/office/drawing/2014/main" xmlns="" id="{0ED13A15-0F14-4B22-A1E4-24B192CA75C5}"/>
              </a:ext>
            </a:extLst>
          </p:cNvPr>
          <p:cNvGraphicFramePr>
            <a:graphicFrameLocks noGrp="1"/>
          </p:cNvGraphicFramePr>
          <p:nvPr>
            <p:extLst>
              <p:ext uri="{D42A27DB-BD31-4B8C-83A1-F6EECF244321}">
                <p14:modId xmlns:p14="http://schemas.microsoft.com/office/powerpoint/2010/main" val="3261582720"/>
              </p:ext>
            </p:extLst>
          </p:nvPr>
        </p:nvGraphicFramePr>
        <p:xfrm>
          <a:off x="2134981" y="1988841"/>
          <a:ext cx="1800200" cy="2920084"/>
        </p:xfrm>
        <a:graphic>
          <a:graphicData uri="http://schemas.openxmlformats.org/drawingml/2006/table">
            <a:tbl>
              <a:tblPr firstRow="1" bandRow="1">
                <a:tableStyleId>{93296810-A885-4BE3-A3E7-6D5BEEA58F35}</a:tableStyleId>
              </a:tblPr>
              <a:tblGrid>
                <a:gridCol w="1800200">
                  <a:extLst>
                    <a:ext uri="{9D8B030D-6E8A-4147-A177-3AD203B41FA5}">
                      <a16:colId xmlns:a16="http://schemas.microsoft.com/office/drawing/2014/main" xmlns="" val="1454240130"/>
                    </a:ext>
                  </a:extLst>
                </a:gridCol>
              </a:tblGrid>
              <a:tr h="744808">
                <a:tc>
                  <a:txBody>
                    <a:bodyPr/>
                    <a:lstStyle/>
                    <a:p>
                      <a:pPr algn="ct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Subject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Biology*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Chemistry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Physics**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  All subj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991048989"/>
                  </a:ext>
                </a:extLst>
              </a:tr>
            </a:tbl>
          </a:graphicData>
        </a:graphic>
      </p:graphicFrame>
      <p:graphicFrame>
        <p:nvGraphicFramePr>
          <p:cNvPr id="7" name="Table 6">
            <a:extLst>
              <a:ext uri="{FF2B5EF4-FFF2-40B4-BE49-F238E27FC236}">
                <a16:creationId xmlns:a16="http://schemas.microsoft.com/office/drawing/2014/main" xmlns="" id="{DE360BCA-612E-498B-B3CA-9BC9A2A26E43}"/>
              </a:ext>
            </a:extLst>
          </p:cNvPr>
          <p:cNvGraphicFramePr>
            <a:graphicFrameLocks noGrp="1"/>
          </p:cNvGraphicFramePr>
          <p:nvPr>
            <p:extLst>
              <p:ext uri="{D42A27DB-BD31-4B8C-83A1-F6EECF244321}">
                <p14:modId xmlns:p14="http://schemas.microsoft.com/office/powerpoint/2010/main" val="1415039438"/>
              </p:ext>
            </p:extLst>
          </p:nvPr>
        </p:nvGraphicFramePr>
        <p:xfrm>
          <a:off x="4007335" y="1988841"/>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2014-15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412908379"/>
                  </a:ext>
                </a:extLst>
              </a:tr>
            </a:tbl>
          </a:graphicData>
        </a:graphic>
      </p:graphicFrame>
      <p:sp>
        <p:nvSpPr>
          <p:cNvPr id="10" name="Rectangle 9">
            <a:extLst>
              <a:ext uri="{FF2B5EF4-FFF2-40B4-BE49-F238E27FC236}">
                <a16:creationId xmlns:a16="http://schemas.microsoft.com/office/drawing/2014/main" xmlns="" id="{6CA0BACB-7A97-4B48-8370-EE499BF36923}"/>
              </a:ext>
            </a:extLst>
          </p:cNvPr>
          <p:cNvSpPr/>
          <p:nvPr/>
        </p:nvSpPr>
        <p:spPr>
          <a:xfrm>
            <a:off x="3207179" y="5117122"/>
            <a:ext cx="5985165" cy="338554"/>
          </a:xfrm>
          <a:prstGeom prst="rect">
            <a:avLst/>
          </a:prstGeom>
        </p:spPr>
        <p:txBody>
          <a:bodyPr wrap="none">
            <a:spAutoFit/>
          </a:bodyPr>
          <a:lstStyle/>
          <a:p>
            <a:r>
              <a:rPr lang="en-GB" sz="1600" dirty="0">
                <a:solidFill>
                  <a:schemeClr val="tx1"/>
                </a:solidFill>
              </a:rPr>
              <a:t>*Bio &amp; General Science    **includes Physics with Maths</a:t>
            </a:r>
          </a:p>
        </p:txBody>
      </p:sp>
      <p:graphicFrame>
        <p:nvGraphicFramePr>
          <p:cNvPr id="11" name="Table 10">
            <a:extLst>
              <a:ext uri="{FF2B5EF4-FFF2-40B4-BE49-F238E27FC236}">
                <a16:creationId xmlns:a16="http://schemas.microsoft.com/office/drawing/2014/main" xmlns="" id="{DE55D74D-3E62-4A45-A261-3F95DBF5C2EC}"/>
              </a:ext>
            </a:extLst>
          </p:cNvPr>
          <p:cNvGraphicFramePr>
            <a:graphicFrameLocks noGrp="1"/>
          </p:cNvGraphicFramePr>
          <p:nvPr>
            <p:extLst>
              <p:ext uri="{D42A27DB-BD31-4B8C-83A1-F6EECF244321}">
                <p14:modId xmlns:p14="http://schemas.microsoft.com/office/powerpoint/2010/main" val="3948829732"/>
              </p:ext>
            </p:extLst>
          </p:nvPr>
        </p:nvGraphicFramePr>
        <p:xfrm>
          <a:off x="5591656" y="1988841"/>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2015-16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320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550168863"/>
                  </a:ext>
                </a:extLst>
              </a:tr>
            </a:tbl>
          </a:graphicData>
        </a:graphic>
      </p:graphicFrame>
      <p:graphicFrame>
        <p:nvGraphicFramePr>
          <p:cNvPr id="12" name="Table 11">
            <a:extLst>
              <a:ext uri="{FF2B5EF4-FFF2-40B4-BE49-F238E27FC236}">
                <a16:creationId xmlns:a16="http://schemas.microsoft.com/office/drawing/2014/main" xmlns="" id="{78C4DDF1-B7DE-481C-A81B-FA618E7F976B}"/>
              </a:ext>
            </a:extLst>
          </p:cNvPr>
          <p:cNvGraphicFramePr>
            <a:graphicFrameLocks noGrp="1"/>
          </p:cNvGraphicFramePr>
          <p:nvPr>
            <p:extLst>
              <p:ext uri="{D42A27DB-BD31-4B8C-83A1-F6EECF244321}">
                <p14:modId xmlns:p14="http://schemas.microsoft.com/office/powerpoint/2010/main" val="349189731"/>
              </p:ext>
            </p:extLst>
          </p:nvPr>
        </p:nvGraphicFramePr>
        <p:xfrm>
          <a:off x="7175977" y="1988841"/>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2016-17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049258962"/>
                  </a:ext>
                </a:extLst>
              </a:tr>
            </a:tbl>
          </a:graphicData>
        </a:graphic>
      </p:graphicFrame>
      <p:graphicFrame>
        <p:nvGraphicFramePr>
          <p:cNvPr id="13" name="Table 12">
            <a:extLst>
              <a:ext uri="{FF2B5EF4-FFF2-40B4-BE49-F238E27FC236}">
                <a16:creationId xmlns:a16="http://schemas.microsoft.com/office/drawing/2014/main" xmlns="" id="{F764434E-4E9B-4782-8F01-4EA2C68E19EF}"/>
              </a:ext>
            </a:extLst>
          </p:cNvPr>
          <p:cNvGraphicFramePr>
            <a:graphicFrameLocks noGrp="1"/>
          </p:cNvGraphicFramePr>
          <p:nvPr>
            <p:extLst>
              <p:ext uri="{D42A27DB-BD31-4B8C-83A1-F6EECF244321}">
                <p14:modId xmlns:p14="http://schemas.microsoft.com/office/powerpoint/2010/main" val="3485588135"/>
              </p:ext>
            </p:extLst>
          </p:nvPr>
        </p:nvGraphicFramePr>
        <p:xfrm>
          <a:off x="8760297" y="1988841"/>
          <a:ext cx="1512167" cy="2920084"/>
        </p:xfrm>
        <a:graphic>
          <a:graphicData uri="http://schemas.openxmlformats.org/drawingml/2006/table">
            <a:tbl>
              <a:tblPr firstRow="1" bandRow="1">
                <a:tableStyleId>{93296810-A885-4BE3-A3E7-6D5BEEA58F35}</a:tableStyleId>
              </a:tblPr>
              <a:tblGrid>
                <a:gridCol w="1512167">
                  <a:extLst>
                    <a:ext uri="{9D8B030D-6E8A-4147-A177-3AD203B41FA5}">
                      <a16:colId xmlns:a16="http://schemas.microsoft.com/office/drawing/2014/main" xmlns="" val="487061424"/>
                    </a:ext>
                  </a:extLst>
                </a:gridCol>
              </a:tblGrid>
              <a:tr h="744808">
                <a:tc>
                  <a:txBody>
                    <a:bodyPr/>
                    <a:lstStyle/>
                    <a:p>
                      <a:pPr algn="ctr"/>
                      <a:r>
                        <a:rPr lang="en-GB" sz="2000" b="0" dirty="0">
                          <a:solidFill>
                            <a:schemeClr val="tx1"/>
                          </a:solidFill>
                          <a:latin typeface="Verdana" panose="020B0604030504040204" pitchFamily="34" charset="0"/>
                          <a:ea typeface="Verdana" panose="020B0604030504040204" pitchFamily="34" charset="0"/>
                          <a:cs typeface="Verdana" panose="020B0604030504040204" pitchFamily="34" charset="0"/>
                        </a:rPr>
                        <a:t>2017-18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99650"/>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CC67">
                        <a:alpha val="30000"/>
                      </a:srgbClr>
                    </a:solidFill>
                  </a:tcPr>
                </a:tc>
                <a:extLst>
                  <a:ext uri="{0D108BD9-81ED-4DB2-BD59-A6C34878D82A}">
                    <a16:rowId xmlns:a16="http://schemas.microsoft.com/office/drawing/2014/main" xmlns="" val="2895967141"/>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A5D9">
                        <a:alpha val="30000"/>
                      </a:srgbClr>
                    </a:solidFill>
                  </a:tcPr>
                </a:tc>
                <a:extLst>
                  <a:ext uri="{0D108BD9-81ED-4DB2-BD59-A6C34878D82A}">
                    <a16:rowId xmlns:a16="http://schemas.microsoft.com/office/drawing/2014/main" xmlns="" val="965879949"/>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362B6">
                        <a:alpha val="30000"/>
                      </a:srgbClr>
                    </a:solidFill>
                  </a:tcPr>
                </a:tc>
                <a:extLst>
                  <a:ext uri="{0D108BD9-81ED-4DB2-BD59-A6C34878D82A}">
                    <a16:rowId xmlns:a16="http://schemas.microsoft.com/office/drawing/2014/main" xmlns="" val="1526690902"/>
                  </a:ext>
                </a:extLst>
              </a:tr>
              <a:tr h="543819">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0000"/>
                      </a:schemeClr>
                    </a:solidFill>
                  </a:tcPr>
                </a:tc>
                <a:extLst>
                  <a:ext uri="{0D108BD9-81ED-4DB2-BD59-A6C34878D82A}">
                    <a16:rowId xmlns:a16="http://schemas.microsoft.com/office/drawing/2014/main" xmlns="" val="2722126241"/>
                  </a:ext>
                </a:extLst>
              </a:tr>
            </a:tbl>
          </a:graphicData>
        </a:graphic>
      </p:graphicFrame>
    </p:spTree>
    <p:custDataLst>
      <p:tags r:id="rId1"/>
    </p:custDataLst>
    <p:extLst>
      <p:ext uri="{BB962C8B-B14F-4D97-AF65-F5344CB8AC3E}">
        <p14:creationId xmlns:p14="http://schemas.microsoft.com/office/powerpoint/2010/main" val="26577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79376" y="1900238"/>
            <a:ext cx="11305256" cy="2320850"/>
          </a:xfrm>
        </p:spPr>
        <p:txBody>
          <a:bodyPr/>
          <a:lstStyle/>
          <a:p>
            <a:r>
              <a:rPr lang="en-GB" sz="4000" dirty="0"/>
              <a:t>Subject Knowledge Enhancement</a:t>
            </a:r>
            <a:endParaRPr lang="en-GB" sz="1600" dirty="0"/>
          </a:p>
        </p:txBody>
      </p:sp>
      <p:sp>
        <p:nvSpPr>
          <p:cNvPr id="3075" name="Subtitle 2"/>
          <p:cNvSpPr>
            <a:spLocks noGrp="1"/>
          </p:cNvSpPr>
          <p:nvPr>
            <p:ph type="subTitle" idx="1"/>
          </p:nvPr>
        </p:nvSpPr>
        <p:spPr>
          <a:xfrm>
            <a:off x="479377" y="5857876"/>
            <a:ext cx="11233247" cy="422488"/>
          </a:xfrm>
        </p:spPr>
        <p:txBody>
          <a:bodyPr/>
          <a:lstStyle/>
          <a:p>
            <a:pPr algn="r"/>
            <a:r>
              <a:rPr lang="en-GB" sz="2000" dirty="0"/>
              <a:t>April 2018</a:t>
            </a:r>
          </a:p>
        </p:txBody>
      </p:sp>
      <p:cxnSp>
        <p:nvCxnSpPr>
          <p:cNvPr id="5" name="Straight Connector 4"/>
          <p:cNvCxnSpPr/>
          <p:nvPr/>
        </p:nvCxnSpPr>
        <p:spPr bwMode="auto">
          <a:xfrm>
            <a:off x="551385" y="2500313"/>
            <a:ext cx="11233247" cy="0"/>
          </a:xfrm>
          <a:prstGeom prst="line">
            <a:avLst/>
          </a:prstGeom>
          <a:solidFill>
            <a:schemeClr val="accent1"/>
          </a:solidFill>
          <a:ln w="9525" cap="flat" cmpd="sng" algn="ctr">
            <a:solidFill>
              <a:schemeClr val="accent5">
                <a:lumMod val="90000"/>
              </a:schemeClr>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9582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2F6DC1-1474-4E6A-814B-48B4778E6182}"/>
              </a:ext>
            </a:extLst>
          </p:cNvPr>
          <p:cNvSpPr>
            <a:spLocks noGrp="1"/>
          </p:cNvSpPr>
          <p:nvPr>
            <p:ph idx="1"/>
          </p:nvPr>
        </p:nvSpPr>
        <p:spPr/>
        <p:txBody>
          <a:bodyPr/>
          <a:lstStyle/>
          <a:p>
            <a:r>
              <a:rPr lang="en-GB" dirty="0"/>
              <a:t>Freedom of Information request</a:t>
            </a:r>
          </a:p>
        </p:txBody>
      </p:sp>
      <p:sp>
        <p:nvSpPr>
          <p:cNvPr id="3" name="Title 2">
            <a:extLst>
              <a:ext uri="{FF2B5EF4-FFF2-40B4-BE49-F238E27FC236}">
                <a16:creationId xmlns:a16="http://schemas.microsoft.com/office/drawing/2014/main" xmlns="" id="{5BF25645-B2BE-4037-9909-28410939EE1E}"/>
              </a:ext>
            </a:extLst>
          </p:cNvPr>
          <p:cNvSpPr>
            <a:spLocks noGrp="1"/>
          </p:cNvSpPr>
          <p:nvPr>
            <p:ph type="title"/>
          </p:nvPr>
        </p:nvSpPr>
        <p:spPr/>
        <p:txBody>
          <a:bodyPr/>
          <a:lstStyle/>
          <a:p>
            <a:r>
              <a:rPr lang="en-GB"/>
              <a:t>SKE numbers</a:t>
            </a:r>
          </a:p>
        </p:txBody>
      </p:sp>
      <p:pic>
        <p:nvPicPr>
          <p:cNvPr id="6" name="Picture 5">
            <a:extLst>
              <a:ext uri="{FF2B5EF4-FFF2-40B4-BE49-F238E27FC236}">
                <a16:creationId xmlns:a16="http://schemas.microsoft.com/office/drawing/2014/main" xmlns="" id="{2C89B6DE-649E-4F76-8D16-CE9EC3BAC643}"/>
              </a:ext>
            </a:extLst>
          </p:cNvPr>
          <p:cNvPicPr>
            <a:picLocks noChangeAspect="1"/>
          </p:cNvPicPr>
          <p:nvPr/>
        </p:nvPicPr>
        <p:blipFill>
          <a:blip r:embed="rId3"/>
          <a:stretch>
            <a:fillRect/>
          </a:stretch>
        </p:blipFill>
        <p:spPr>
          <a:xfrm>
            <a:off x="1997167" y="1972463"/>
            <a:ext cx="7987265" cy="3616777"/>
          </a:xfrm>
          <a:prstGeom prst="rect">
            <a:avLst/>
          </a:prstGeom>
        </p:spPr>
      </p:pic>
      <p:sp>
        <p:nvSpPr>
          <p:cNvPr id="7" name="Rectangular Callout 32">
            <a:extLst>
              <a:ext uri="{FF2B5EF4-FFF2-40B4-BE49-F238E27FC236}">
                <a16:creationId xmlns:a16="http://schemas.microsoft.com/office/drawing/2014/main" xmlns="" id="{84A2F7E9-F838-4D90-BBEF-772E948330A4}"/>
              </a:ext>
            </a:extLst>
          </p:cNvPr>
          <p:cNvSpPr/>
          <p:nvPr/>
        </p:nvSpPr>
        <p:spPr>
          <a:xfrm>
            <a:off x="4658651" y="1876572"/>
            <a:ext cx="2664296" cy="455931"/>
          </a:xfrm>
          <a:prstGeom prst="wedgeRectCallout">
            <a:avLst>
              <a:gd name="adj1" fmla="val 5185"/>
              <a:gd name="adj2" fmla="val 92966"/>
            </a:avLst>
          </a:prstGeom>
          <a:solidFill>
            <a:srgbClr val="FFFF9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black"/>
                </a:solidFill>
                <a:latin typeface="Verdana" pitchFamily="34" charset="0"/>
                <a:ea typeface="Verdana" pitchFamily="34" charset="0"/>
                <a:cs typeface="Verdana" pitchFamily="34" charset="0"/>
              </a:rPr>
              <a:t>Vague “</a:t>
            </a:r>
            <a:r>
              <a:rPr lang="en-GB" sz="1600" b="1" dirty="0">
                <a:solidFill>
                  <a:prstClr val="black"/>
                </a:solidFill>
                <a:latin typeface="Verdana" pitchFamily="34" charset="0"/>
                <a:ea typeface="Verdana" pitchFamily="34" charset="0"/>
                <a:cs typeface="Verdana" pitchFamily="34" charset="0"/>
              </a:rPr>
              <a:t>Provider Led</a:t>
            </a:r>
            <a:r>
              <a:rPr lang="en-GB" sz="1600" dirty="0">
                <a:solidFill>
                  <a:prstClr val="black"/>
                </a:solidFill>
                <a:latin typeface="Verdana" pitchFamily="34" charset="0"/>
                <a:ea typeface="Verdana" pitchFamily="34" charset="0"/>
                <a:cs typeface="Verdana" pitchFamily="34" charset="0"/>
              </a:rPr>
              <a:t>”</a:t>
            </a:r>
          </a:p>
        </p:txBody>
      </p:sp>
      <p:pic>
        <p:nvPicPr>
          <p:cNvPr id="4" name="Picture 2" descr="https://upload.wikimedia.org/wikipedia/en/7/71/WhatDoTheyKnow_logo.jpg">
            <a:extLst>
              <a:ext uri="{FF2B5EF4-FFF2-40B4-BE49-F238E27FC236}">
                <a16:creationId xmlns:a16="http://schemas.microsoft.com/office/drawing/2014/main" xmlns="" id="{47D475DD-4155-48A7-A9F5-7BB05F5F52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5311" y="1000399"/>
            <a:ext cx="3096344" cy="8256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DF1E53FC-09B2-4E5D-8535-49CD2DD8E689}"/>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https://www.whatdotheyknow.com/request/ske_numbers_by_provider_3#incoming-1079824</a:t>
            </a:r>
          </a:p>
        </p:txBody>
      </p:sp>
    </p:spTree>
    <p:custDataLst>
      <p:tags r:id="rId1"/>
    </p:custDataLst>
    <p:extLst>
      <p:ext uri="{BB962C8B-B14F-4D97-AF65-F5344CB8AC3E}">
        <p14:creationId xmlns:p14="http://schemas.microsoft.com/office/powerpoint/2010/main" val="281988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09579E92-6A2F-4648-9A8A-10611DD833F8}"/>
              </a:ext>
            </a:extLst>
          </p:cNvPr>
          <p:cNvGrpSpPr/>
          <p:nvPr/>
        </p:nvGrpSpPr>
        <p:grpSpPr>
          <a:xfrm>
            <a:off x="2597150" y="1052736"/>
            <a:ext cx="7923214" cy="4464496"/>
            <a:chOff x="2597150" y="189878"/>
            <a:chExt cx="7923214" cy="5471370"/>
          </a:xfrm>
        </p:grpSpPr>
        <p:grpSp>
          <p:nvGrpSpPr>
            <p:cNvPr id="10" name="Group 9">
              <a:extLst>
                <a:ext uri="{FF2B5EF4-FFF2-40B4-BE49-F238E27FC236}">
                  <a16:creationId xmlns:a16="http://schemas.microsoft.com/office/drawing/2014/main" xmlns="" id="{AE2EC46E-B501-4603-92B9-A6A6461AF22D}"/>
                </a:ext>
              </a:extLst>
            </p:cNvPr>
            <p:cNvGrpSpPr/>
            <p:nvPr/>
          </p:nvGrpSpPr>
          <p:grpSpPr>
            <a:xfrm>
              <a:off x="2597150" y="1345630"/>
              <a:ext cx="7923214" cy="4315618"/>
              <a:chOff x="2597150" y="821256"/>
              <a:chExt cx="7923214" cy="4619106"/>
            </a:xfrm>
          </p:grpSpPr>
          <p:grpSp>
            <p:nvGrpSpPr>
              <p:cNvPr id="3" name="Group 2">
                <a:extLst>
                  <a:ext uri="{FF2B5EF4-FFF2-40B4-BE49-F238E27FC236}">
                    <a16:creationId xmlns:a16="http://schemas.microsoft.com/office/drawing/2014/main" xmlns="" id="{0F0D0310-855B-46A5-931C-542EDAACDA96}"/>
                  </a:ext>
                </a:extLst>
              </p:cNvPr>
              <p:cNvGrpSpPr/>
              <p:nvPr/>
            </p:nvGrpSpPr>
            <p:grpSpPr>
              <a:xfrm>
                <a:off x="2597150" y="1683359"/>
                <a:ext cx="7877176" cy="3757003"/>
                <a:chOff x="2597150" y="1336675"/>
                <a:chExt cx="7877176" cy="4103688"/>
              </a:xfrm>
            </p:grpSpPr>
            <p:sp>
              <p:nvSpPr>
                <p:cNvPr id="29" name="Freeform 7">
                  <a:extLst>
                    <a:ext uri="{FF2B5EF4-FFF2-40B4-BE49-F238E27FC236}">
                      <a16:creationId xmlns:a16="http://schemas.microsoft.com/office/drawing/2014/main" xmlns="" id="{2C66CB2F-B4F8-43AC-B3B3-E1DA57799AFD}"/>
                    </a:ext>
                  </a:extLst>
                </p:cNvPr>
                <p:cNvSpPr>
                  <a:spLocks noEditPoints="1"/>
                </p:cNvSpPr>
                <p:nvPr/>
              </p:nvSpPr>
              <p:spPr bwMode="auto">
                <a:xfrm>
                  <a:off x="3103563" y="1454150"/>
                  <a:ext cx="7370763" cy="3360738"/>
                </a:xfrm>
                <a:custGeom>
                  <a:avLst/>
                  <a:gdLst>
                    <a:gd name="T0" fmla="*/ 0 w 4643"/>
                    <a:gd name="T1" fmla="*/ 2117 h 2117"/>
                    <a:gd name="T2" fmla="*/ 4643 w 4643"/>
                    <a:gd name="T3" fmla="*/ 2117 h 2117"/>
                    <a:gd name="T4" fmla="*/ 0 w 4643"/>
                    <a:gd name="T5" fmla="*/ 1813 h 2117"/>
                    <a:gd name="T6" fmla="*/ 4643 w 4643"/>
                    <a:gd name="T7" fmla="*/ 1813 h 2117"/>
                    <a:gd name="T8" fmla="*/ 0 w 4643"/>
                    <a:gd name="T9" fmla="*/ 1508 h 2117"/>
                    <a:gd name="T10" fmla="*/ 4643 w 4643"/>
                    <a:gd name="T11" fmla="*/ 1508 h 2117"/>
                    <a:gd name="T12" fmla="*/ 0 w 4643"/>
                    <a:gd name="T13" fmla="*/ 1211 h 2117"/>
                    <a:gd name="T14" fmla="*/ 4643 w 4643"/>
                    <a:gd name="T15" fmla="*/ 1211 h 2117"/>
                    <a:gd name="T16" fmla="*/ 0 w 4643"/>
                    <a:gd name="T17" fmla="*/ 906 h 2117"/>
                    <a:gd name="T18" fmla="*/ 4643 w 4643"/>
                    <a:gd name="T19" fmla="*/ 906 h 2117"/>
                    <a:gd name="T20" fmla="*/ 0 w 4643"/>
                    <a:gd name="T21" fmla="*/ 602 h 2117"/>
                    <a:gd name="T22" fmla="*/ 4643 w 4643"/>
                    <a:gd name="T23" fmla="*/ 602 h 2117"/>
                    <a:gd name="T24" fmla="*/ 0 w 4643"/>
                    <a:gd name="T25" fmla="*/ 297 h 2117"/>
                    <a:gd name="T26" fmla="*/ 4643 w 4643"/>
                    <a:gd name="T27" fmla="*/ 297 h 2117"/>
                    <a:gd name="T28" fmla="*/ 0 w 4643"/>
                    <a:gd name="T29" fmla="*/ 0 h 2117"/>
                    <a:gd name="T30" fmla="*/ 4643 w 4643"/>
                    <a:gd name="T31"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3" h="2117">
                      <a:moveTo>
                        <a:pt x="0" y="2117"/>
                      </a:moveTo>
                      <a:lnTo>
                        <a:pt x="4643" y="2117"/>
                      </a:lnTo>
                      <a:moveTo>
                        <a:pt x="0" y="1813"/>
                      </a:moveTo>
                      <a:lnTo>
                        <a:pt x="4643" y="1813"/>
                      </a:lnTo>
                      <a:moveTo>
                        <a:pt x="0" y="1508"/>
                      </a:moveTo>
                      <a:lnTo>
                        <a:pt x="4643" y="1508"/>
                      </a:lnTo>
                      <a:moveTo>
                        <a:pt x="0" y="1211"/>
                      </a:moveTo>
                      <a:lnTo>
                        <a:pt x="4643" y="1211"/>
                      </a:lnTo>
                      <a:moveTo>
                        <a:pt x="0" y="906"/>
                      </a:moveTo>
                      <a:lnTo>
                        <a:pt x="4643" y="906"/>
                      </a:lnTo>
                      <a:moveTo>
                        <a:pt x="0" y="602"/>
                      </a:moveTo>
                      <a:lnTo>
                        <a:pt x="4643" y="602"/>
                      </a:lnTo>
                      <a:moveTo>
                        <a:pt x="0" y="297"/>
                      </a:moveTo>
                      <a:lnTo>
                        <a:pt x="4643" y="297"/>
                      </a:lnTo>
                      <a:moveTo>
                        <a:pt x="0" y="0"/>
                      </a:moveTo>
                      <a:lnTo>
                        <a:pt x="4643"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15">
                  <a:extLst>
                    <a:ext uri="{FF2B5EF4-FFF2-40B4-BE49-F238E27FC236}">
                      <a16:creationId xmlns:a16="http://schemas.microsoft.com/office/drawing/2014/main" xmlns="" id="{7AAAE93A-83F6-4CA0-947C-DBAF8F8DAFB3}"/>
                    </a:ext>
                  </a:extLst>
                </p:cNvPr>
                <p:cNvSpPr>
                  <a:spLocks noChangeArrowheads="1"/>
                </p:cNvSpPr>
                <p:nvPr/>
              </p:nvSpPr>
              <p:spPr bwMode="auto">
                <a:xfrm>
                  <a:off x="2825750" y="5181600"/>
                  <a:ext cx="225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6">
                  <a:extLst>
                    <a:ext uri="{FF2B5EF4-FFF2-40B4-BE49-F238E27FC236}">
                      <a16:creationId xmlns:a16="http://schemas.microsoft.com/office/drawing/2014/main" xmlns="" id="{336034CF-573B-4888-9D2E-6D9CAC84E2DA}"/>
                    </a:ext>
                  </a:extLst>
                </p:cNvPr>
                <p:cNvSpPr>
                  <a:spLocks noChangeArrowheads="1"/>
                </p:cNvSpPr>
                <p:nvPr/>
              </p:nvSpPr>
              <p:spPr bwMode="auto">
                <a:xfrm>
                  <a:off x="2711450" y="4700588"/>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17">
                  <a:extLst>
                    <a:ext uri="{FF2B5EF4-FFF2-40B4-BE49-F238E27FC236}">
                      <a16:creationId xmlns:a16="http://schemas.microsoft.com/office/drawing/2014/main" xmlns="" id="{9E9D1776-BF48-45F5-92CF-BED3E1F2147E}"/>
                    </a:ext>
                  </a:extLst>
                </p:cNvPr>
                <p:cNvSpPr>
                  <a:spLocks noChangeArrowheads="1"/>
                </p:cNvSpPr>
                <p:nvPr/>
              </p:nvSpPr>
              <p:spPr bwMode="auto">
                <a:xfrm>
                  <a:off x="2597150" y="42179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8">
                  <a:extLst>
                    <a:ext uri="{FF2B5EF4-FFF2-40B4-BE49-F238E27FC236}">
                      <a16:creationId xmlns:a16="http://schemas.microsoft.com/office/drawing/2014/main" xmlns="" id="{3243799F-67FE-411B-985A-628ACF7E7A16}"/>
                    </a:ext>
                  </a:extLst>
                </p:cNvPr>
                <p:cNvSpPr>
                  <a:spLocks noChangeArrowheads="1"/>
                </p:cNvSpPr>
                <p:nvPr/>
              </p:nvSpPr>
              <p:spPr bwMode="auto">
                <a:xfrm>
                  <a:off x="2597150" y="3740150"/>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xmlns="" id="{820D371E-F936-4051-A08B-EEA1A034F4EE}"/>
                    </a:ext>
                  </a:extLst>
                </p:cNvPr>
                <p:cNvSpPr>
                  <a:spLocks noChangeArrowheads="1"/>
                </p:cNvSpPr>
                <p:nvPr/>
              </p:nvSpPr>
              <p:spPr bwMode="auto">
                <a:xfrm>
                  <a:off x="2597150" y="32591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xmlns="" id="{B69F39F8-D911-4973-89C0-19CD6A4B2E38}"/>
                    </a:ext>
                  </a:extLst>
                </p:cNvPr>
                <p:cNvSpPr>
                  <a:spLocks noChangeArrowheads="1"/>
                </p:cNvSpPr>
                <p:nvPr/>
              </p:nvSpPr>
              <p:spPr bwMode="auto">
                <a:xfrm>
                  <a:off x="2597150" y="27765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1">
                  <a:extLst>
                    <a:ext uri="{FF2B5EF4-FFF2-40B4-BE49-F238E27FC236}">
                      <a16:creationId xmlns:a16="http://schemas.microsoft.com/office/drawing/2014/main" xmlns="" id="{6E3DFD2C-B7C2-428D-A757-A1203D54B1C2}"/>
                    </a:ext>
                  </a:extLst>
                </p:cNvPr>
                <p:cNvSpPr>
                  <a:spLocks noChangeArrowheads="1"/>
                </p:cNvSpPr>
                <p:nvPr/>
              </p:nvSpPr>
              <p:spPr bwMode="auto">
                <a:xfrm>
                  <a:off x="2597150" y="2298700"/>
                  <a:ext cx="460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2">
                  <a:extLst>
                    <a:ext uri="{FF2B5EF4-FFF2-40B4-BE49-F238E27FC236}">
                      <a16:creationId xmlns:a16="http://schemas.microsoft.com/office/drawing/2014/main" xmlns="" id="{1C246D6F-DC2F-42CB-AFF0-9AE9CA4A64C0}"/>
                    </a:ext>
                  </a:extLst>
                </p:cNvPr>
                <p:cNvSpPr>
                  <a:spLocks noChangeArrowheads="1"/>
                </p:cNvSpPr>
                <p:nvPr/>
              </p:nvSpPr>
              <p:spPr bwMode="auto">
                <a:xfrm>
                  <a:off x="2597150" y="18176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3">
                  <a:extLst>
                    <a:ext uri="{FF2B5EF4-FFF2-40B4-BE49-F238E27FC236}">
                      <a16:creationId xmlns:a16="http://schemas.microsoft.com/office/drawing/2014/main" xmlns="" id="{820C5FD5-23D3-4FA3-8A0F-93B0C1E95B34}"/>
                    </a:ext>
                  </a:extLst>
                </p:cNvPr>
                <p:cNvSpPr>
                  <a:spLocks noChangeArrowheads="1"/>
                </p:cNvSpPr>
                <p:nvPr/>
              </p:nvSpPr>
              <p:spPr bwMode="auto">
                <a:xfrm>
                  <a:off x="2597150" y="1336675"/>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7" name="Straight Connector 6">
                <a:extLst>
                  <a:ext uri="{FF2B5EF4-FFF2-40B4-BE49-F238E27FC236}">
                    <a16:creationId xmlns:a16="http://schemas.microsoft.com/office/drawing/2014/main" xmlns="" id="{988888D4-B357-4A20-86CC-6FC271CEC70D}"/>
                  </a:ext>
                </a:extLst>
              </p:cNvPr>
              <p:cNvCxnSpPr>
                <a:cxnSpLocks/>
              </p:cNvCxnSpPr>
              <p:nvPr/>
            </p:nvCxnSpPr>
            <p:spPr bwMode="auto">
              <a:xfrm flipV="1">
                <a:off x="3103563" y="1324946"/>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2" name="Rectangle 23">
                <a:extLst>
                  <a:ext uri="{FF2B5EF4-FFF2-40B4-BE49-F238E27FC236}">
                    <a16:creationId xmlns:a16="http://schemas.microsoft.com/office/drawing/2014/main" xmlns="" id="{3FEBDE55-84C2-4115-B1A5-C0F9309B3C49}"/>
                  </a:ext>
                </a:extLst>
              </p:cNvPr>
              <p:cNvSpPr>
                <a:spLocks noChangeArrowheads="1"/>
              </p:cNvSpPr>
              <p:nvPr/>
            </p:nvSpPr>
            <p:spPr bwMode="auto">
              <a:xfrm>
                <a:off x="2618647" y="1265991"/>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5" name="Straight Connector 44">
                <a:extLst>
                  <a:ext uri="{FF2B5EF4-FFF2-40B4-BE49-F238E27FC236}">
                    <a16:creationId xmlns:a16="http://schemas.microsoft.com/office/drawing/2014/main" xmlns="" id="{24B97AC3-487F-429C-AAE4-108D9533E163}"/>
                  </a:ext>
                </a:extLst>
              </p:cNvPr>
              <p:cNvCxnSpPr>
                <a:cxnSpLocks/>
              </p:cNvCxnSpPr>
              <p:nvPr/>
            </p:nvCxnSpPr>
            <p:spPr bwMode="auto">
              <a:xfrm flipV="1">
                <a:off x="3103563" y="908720"/>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6" name="Rectangle 23">
                <a:extLst>
                  <a:ext uri="{FF2B5EF4-FFF2-40B4-BE49-F238E27FC236}">
                    <a16:creationId xmlns:a16="http://schemas.microsoft.com/office/drawing/2014/main" xmlns="" id="{E43D0ACC-05FB-45E6-9D30-1CABD5626714}"/>
                  </a:ext>
                </a:extLst>
              </p:cNvPr>
              <p:cNvSpPr>
                <a:spLocks noChangeArrowheads="1"/>
              </p:cNvSpPr>
              <p:nvPr/>
            </p:nvSpPr>
            <p:spPr bwMode="auto">
              <a:xfrm>
                <a:off x="2618647" y="821256"/>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65" name="Straight Connector 64">
              <a:extLst>
                <a:ext uri="{FF2B5EF4-FFF2-40B4-BE49-F238E27FC236}">
                  <a16:creationId xmlns:a16="http://schemas.microsoft.com/office/drawing/2014/main" xmlns="" id="{36322F36-FFED-4150-AFF8-A8108E9F0C44}"/>
                </a:ext>
              </a:extLst>
            </p:cNvPr>
            <p:cNvCxnSpPr>
              <a:cxnSpLocks/>
            </p:cNvCxnSpPr>
            <p:nvPr/>
          </p:nvCxnSpPr>
          <p:spPr bwMode="auto">
            <a:xfrm flipV="1">
              <a:off x="3071664" y="1039220"/>
              <a:ext cx="7416801" cy="1478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67" name="Rectangle 23">
              <a:extLst>
                <a:ext uri="{FF2B5EF4-FFF2-40B4-BE49-F238E27FC236}">
                  <a16:creationId xmlns:a16="http://schemas.microsoft.com/office/drawing/2014/main" xmlns="" id="{06C8CA5C-7541-4DA5-BEB2-46E75AB7D281}"/>
                </a:ext>
              </a:extLst>
            </p:cNvPr>
            <p:cNvSpPr>
              <a:spLocks noChangeArrowheads="1"/>
            </p:cNvSpPr>
            <p:nvPr/>
          </p:nvSpPr>
          <p:spPr bwMode="auto">
            <a:xfrm>
              <a:off x="2635401" y="940225"/>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550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7" name="Straight Connector 76">
              <a:extLst>
                <a:ext uri="{FF2B5EF4-FFF2-40B4-BE49-F238E27FC236}">
                  <a16:creationId xmlns:a16="http://schemas.microsoft.com/office/drawing/2014/main" xmlns="" id="{EE8E6353-0DD6-431A-9A21-52840AAFC9AE}"/>
                </a:ext>
              </a:extLst>
            </p:cNvPr>
            <p:cNvCxnSpPr>
              <a:cxnSpLocks/>
            </p:cNvCxnSpPr>
            <p:nvPr/>
          </p:nvCxnSpPr>
          <p:spPr bwMode="auto">
            <a:xfrm flipV="1">
              <a:off x="3071664" y="666953"/>
              <a:ext cx="7416801" cy="1478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43D6C1A3-BA9B-48EF-AE3A-480CCA742738}"/>
                </a:ext>
              </a:extLst>
            </p:cNvPr>
            <p:cNvCxnSpPr>
              <a:cxnSpLocks/>
            </p:cNvCxnSpPr>
            <p:nvPr/>
          </p:nvCxnSpPr>
          <p:spPr bwMode="auto">
            <a:xfrm flipV="1">
              <a:off x="3071664" y="282818"/>
              <a:ext cx="7416801" cy="1478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91" name="Rectangle 23">
              <a:extLst>
                <a:ext uri="{FF2B5EF4-FFF2-40B4-BE49-F238E27FC236}">
                  <a16:creationId xmlns:a16="http://schemas.microsoft.com/office/drawing/2014/main" xmlns="" id="{FA0B69A2-5AA4-4D99-BEEE-4B985CA871AD}"/>
                </a:ext>
              </a:extLst>
            </p:cNvPr>
            <p:cNvSpPr>
              <a:spLocks noChangeArrowheads="1"/>
            </p:cNvSpPr>
            <p:nvPr/>
          </p:nvSpPr>
          <p:spPr bwMode="auto">
            <a:xfrm>
              <a:off x="2635401" y="548925"/>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60</a:t>
              </a:r>
              <a:r>
                <a:rPr kumimoji="0" lang="en-US" altLang="en-US" sz="1400" b="0" i="0" u="none" strike="noStrike" cap="none" normalizeH="0" baseline="0" dirty="0">
                  <a:ln>
                    <a:noFill/>
                  </a:ln>
                  <a:solidFill>
                    <a:srgbClr val="595959"/>
                  </a:solidFill>
                  <a:effectLst/>
                  <a:latin typeface="Verdana" panose="020B060403050404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23">
              <a:extLst>
                <a:ext uri="{FF2B5EF4-FFF2-40B4-BE49-F238E27FC236}">
                  <a16:creationId xmlns:a16="http://schemas.microsoft.com/office/drawing/2014/main" xmlns="" id="{5CADC183-FE24-4DAC-9695-946DC1609DBC}"/>
                </a:ext>
              </a:extLst>
            </p:cNvPr>
            <p:cNvSpPr>
              <a:spLocks noChangeArrowheads="1"/>
            </p:cNvSpPr>
            <p:nvPr/>
          </p:nvSpPr>
          <p:spPr bwMode="auto">
            <a:xfrm>
              <a:off x="2635401" y="18987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650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0" name="Content Placeholder 3">
            <a:extLst>
              <a:ext uri="{FF2B5EF4-FFF2-40B4-BE49-F238E27FC236}">
                <a16:creationId xmlns:a16="http://schemas.microsoft.com/office/drawing/2014/main" xmlns="" id="{175205C3-89A3-40EE-89D7-564F8166E34D}"/>
              </a:ext>
            </a:extLst>
          </p:cNvPr>
          <p:cNvSpPr txBox="1">
            <a:spLocks/>
          </p:cNvSpPr>
          <p:nvPr/>
        </p:nvSpPr>
        <p:spPr bwMode="auto">
          <a:xfrm>
            <a:off x="335359" y="908050"/>
            <a:ext cx="2038969" cy="50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marL="0" indent="0" algn="l" rtl="0" eaLnBrk="1" fontAlgn="base" hangingPunct="1">
              <a:lnSpc>
                <a:spcPct val="114000"/>
              </a:lnSpc>
              <a:spcBef>
                <a:spcPct val="30000"/>
              </a:spcBef>
              <a:spcAft>
                <a:spcPts val="600"/>
              </a:spcAft>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r>
              <a:rPr lang="en-GB" sz="2800" b="1" kern="0">
                <a:solidFill>
                  <a:srgbClr val="91CF50"/>
                </a:solidFill>
              </a:rPr>
              <a:t>Biology</a:t>
            </a:r>
            <a:endParaRPr lang="en-GB" sz="2800" b="1" kern="0" dirty="0">
              <a:solidFill>
                <a:srgbClr val="91CF50"/>
              </a:solidFill>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p>
        </p:txBody>
      </p:sp>
      <p:grpSp>
        <p:nvGrpSpPr>
          <p:cNvPr id="74" name="Group 73">
            <a:extLst>
              <a:ext uri="{FF2B5EF4-FFF2-40B4-BE49-F238E27FC236}">
                <a16:creationId xmlns:a16="http://schemas.microsoft.com/office/drawing/2014/main" xmlns="" id="{F3DEE59B-496C-439A-9049-76CBB32623B9}"/>
              </a:ext>
            </a:extLst>
          </p:cNvPr>
          <p:cNvGrpSpPr/>
          <p:nvPr/>
        </p:nvGrpSpPr>
        <p:grpSpPr>
          <a:xfrm>
            <a:off x="3719736" y="5532562"/>
            <a:ext cx="4931949" cy="344710"/>
            <a:chOff x="3827809" y="5422900"/>
            <a:chExt cx="4931949" cy="344710"/>
          </a:xfrm>
        </p:grpSpPr>
        <p:sp>
          <p:nvSpPr>
            <p:cNvPr id="75" name="Rectangle 47">
              <a:extLst>
                <a:ext uri="{FF2B5EF4-FFF2-40B4-BE49-F238E27FC236}">
                  <a16:creationId xmlns:a16="http://schemas.microsoft.com/office/drawing/2014/main" xmlns="" id="{BD9CDE82-160D-4E13-A55C-50B9E1B3A8E3}"/>
                </a:ext>
              </a:extLst>
            </p:cNvPr>
            <p:cNvSpPr>
              <a:spLocks noChangeArrowheads="1"/>
            </p:cNvSpPr>
            <p:nvPr/>
          </p:nvSpPr>
          <p:spPr bwMode="auto">
            <a:xfrm>
              <a:off x="3827809" y="5422900"/>
              <a:ext cx="88325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52">
              <a:extLst>
                <a:ext uri="{FF2B5EF4-FFF2-40B4-BE49-F238E27FC236}">
                  <a16:creationId xmlns:a16="http://schemas.microsoft.com/office/drawing/2014/main" xmlns="" id="{1B1FF84B-621B-4934-A3E8-DC30E0749841}"/>
                </a:ext>
              </a:extLst>
            </p:cNvPr>
            <p:cNvSpPr>
              <a:spLocks noChangeArrowheads="1"/>
            </p:cNvSpPr>
            <p:nvPr/>
          </p:nvSpPr>
          <p:spPr bwMode="auto">
            <a:xfrm>
              <a:off x="8220893" y="5422900"/>
              <a:ext cx="538865"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2" name="Line 14">
            <a:extLst>
              <a:ext uri="{FF2B5EF4-FFF2-40B4-BE49-F238E27FC236}">
                <a16:creationId xmlns:a16="http://schemas.microsoft.com/office/drawing/2014/main" xmlns="" id="{9320EDA3-660A-4F95-8FBC-C0AE43F7055B}"/>
              </a:ext>
            </a:extLst>
          </p:cNvPr>
          <p:cNvSpPr>
            <a:spLocks noChangeShapeType="1"/>
          </p:cNvSpPr>
          <p:nvPr/>
        </p:nvSpPr>
        <p:spPr bwMode="auto">
          <a:xfrm>
            <a:off x="3103563" y="5376738"/>
            <a:ext cx="7370763"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10">
            <a:extLst>
              <a:ext uri="{FF2B5EF4-FFF2-40B4-BE49-F238E27FC236}">
                <a16:creationId xmlns:a16="http://schemas.microsoft.com/office/drawing/2014/main" xmlns="" id="{E30E8FB2-CE52-4814-984C-0631DBB2C70D}"/>
              </a:ext>
            </a:extLst>
          </p:cNvPr>
          <p:cNvSpPr>
            <a:spLocks noChangeArrowheads="1"/>
          </p:cNvSpPr>
          <p:nvPr/>
        </p:nvSpPr>
        <p:spPr bwMode="auto">
          <a:xfrm>
            <a:off x="5180013" y="3837484"/>
            <a:ext cx="539750" cy="1539253"/>
          </a:xfrm>
          <a:prstGeom prst="rect">
            <a:avLst/>
          </a:prstGeom>
          <a:solidFill>
            <a:srgbClr val="F4B18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230</a:t>
            </a:r>
          </a:p>
        </p:txBody>
      </p:sp>
      <p:sp>
        <p:nvSpPr>
          <p:cNvPr id="99" name="Rectangle 11">
            <a:extLst>
              <a:ext uri="{FF2B5EF4-FFF2-40B4-BE49-F238E27FC236}">
                <a16:creationId xmlns:a16="http://schemas.microsoft.com/office/drawing/2014/main" xmlns="" id="{F1B5B953-1553-40A0-9112-EBB328B81DDF}"/>
              </a:ext>
            </a:extLst>
          </p:cNvPr>
          <p:cNvSpPr>
            <a:spLocks noChangeArrowheads="1"/>
          </p:cNvSpPr>
          <p:nvPr/>
        </p:nvSpPr>
        <p:spPr bwMode="auto">
          <a:xfrm>
            <a:off x="6653213" y="4847986"/>
            <a:ext cx="539750" cy="528751"/>
          </a:xfrm>
          <a:prstGeom prst="rect">
            <a:avLst/>
          </a:prstGeom>
          <a:solidFill>
            <a:srgbClr val="F09452"/>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75</a:t>
            </a:r>
          </a:p>
        </p:txBody>
      </p:sp>
      <p:sp>
        <p:nvSpPr>
          <p:cNvPr id="100" name="Rectangle 12">
            <a:extLst>
              <a:ext uri="{FF2B5EF4-FFF2-40B4-BE49-F238E27FC236}">
                <a16:creationId xmlns:a16="http://schemas.microsoft.com/office/drawing/2014/main" xmlns="" id="{100773B7-7E06-4775-8F26-56784F92B167}"/>
              </a:ext>
            </a:extLst>
          </p:cNvPr>
          <p:cNvSpPr>
            <a:spLocks noChangeArrowheads="1"/>
          </p:cNvSpPr>
          <p:nvPr/>
        </p:nvSpPr>
        <p:spPr bwMode="auto">
          <a:xfrm>
            <a:off x="8148538" y="4607110"/>
            <a:ext cx="539750" cy="769627"/>
          </a:xfrm>
          <a:prstGeom prst="rect">
            <a:avLst/>
          </a:prstGeom>
          <a:solidFill>
            <a:srgbClr val="FFDE75"/>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115</a:t>
            </a:r>
          </a:p>
        </p:txBody>
      </p:sp>
      <p:sp>
        <p:nvSpPr>
          <p:cNvPr id="101" name="Rectangle 13">
            <a:extLst>
              <a:ext uri="{FF2B5EF4-FFF2-40B4-BE49-F238E27FC236}">
                <a16:creationId xmlns:a16="http://schemas.microsoft.com/office/drawing/2014/main" xmlns="" id="{ECAF86F5-6DA8-43B7-8471-1A2E5A4485F5}"/>
              </a:ext>
            </a:extLst>
          </p:cNvPr>
          <p:cNvSpPr>
            <a:spLocks noChangeArrowheads="1"/>
          </p:cNvSpPr>
          <p:nvPr/>
        </p:nvSpPr>
        <p:spPr bwMode="auto">
          <a:xfrm>
            <a:off x="9529192" y="4774548"/>
            <a:ext cx="539750" cy="602189"/>
          </a:xfrm>
          <a:prstGeom prst="rect">
            <a:avLst/>
          </a:prstGeom>
          <a:solidFill>
            <a:srgbClr val="246FB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90</a:t>
            </a:r>
          </a:p>
        </p:txBody>
      </p:sp>
      <p:sp>
        <p:nvSpPr>
          <p:cNvPr id="49" name="Rectangle 47">
            <a:extLst>
              <a:ext uri="{FF2B5EF4-FFF2-40B4-BE49-F238E27FC236}">
                <a16:creationId xmlns:a16="http://schemas.microsoft.com/office/drawing/2014/main" xmlns="" id="{D76B2460-7E94-4954-9275-DAC82D5CDCF3}"/>
              </a:ext>
            </a:extLst>
          </p:cNvPr>
          <p:cNvSpPr>
            <a:spLocks noChangeArrowheads="1"/>
          </p:cNvSpPr>
          <p:nvPr/>
        </p:nvSpPr>
        <p:spPr bwMode="auto">
          <a:xfrm>
            <a:off x="3804314" y="5531401"/>
            <a:ext cx="745653"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Provider</a:t>
            </a:r>
          </a:p>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4" name="Picture 53">
            <a:extLst>
              <a:ext uri="{FF2B5EF4-FFF2-40B4-BE49-F238E27FC236}">
                <a16:creationId xmlns:a16="http://schemas.microsoft.com/office/drawing/2014/main" xmlns="" id="{AF8BD2A6-69B0-4B47-8910-45A98C035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760" y="5603409"/>
            <a:ext cx="856704" cy="144090"/>
          </a:xfrm>
          <a:prstGeom prst="rect">
            <a:avLst/>
          </a:prstGeom>
        </p:spPr>
      </p:pic>
      <p:sp>
        <p:nvSpPr>
          <p:cNvPr id="56" name="Rectangle 49">
            <a:extLst>
              <a:ext uri="{FF2B5EF4-FFF2-40B4-BE49-F238E27FC236}">
                <a16:creationId xmlns:a16="http://schemas.microsoft.com/office/drawing/2014/main" xmlns="" id="{FB764318-D816-4A77-B7F1-7FDDA797ABA8}"/>
              </a:ext>
            </a:extLst>
          </p:cNvPr>
          <p:cNvSpPr>
            <a:spLocks noChangeArrowheads="1"/>
          </p:cNvSpPr>
          <p:nvPr/>
        </p:nvSpPr>
        <p:spPr bwMode="auto">
          <a:xfrm>
            <a:off x="5044176" y="5532562"/>
            <a:ext cx="119584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School Direct</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p>
        </p:txBody>
      </p:sp>
      <p:sp>
        <p:nvSpPr>
          <p:cNvPr id="57" name="Rectangle 50">
            <a:extLst>
              <a:ext uri="{FF2B5EF4-FFF2-40B4-BE49-F238E27FC236}">
                <a16:creationId xmlns:a16="http://schemas.microsoft.com/office/drawing/2014/main" xmlns="" id="{8A783AAA-8DC4-4168-AB77-0CD96E4F03BF}"/>
              </a:ext>
            </a:extLst>
          </p:cNvPr>
          <p:cNvSpPr>
            <a:spLocks noChangeArrowheads="1"/>
          </p:cNvSpPr>
          <p:nvPr/>
        </p:nvSpPr>
        <p:spPr bwMode="auto">
          <a:xfrm>
            <a:off x="6484335" y="5532562"/>
            <a:ext cx="119584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
            <a:extLst>
              <a:ext uri="{FF2B5EF4-FFF2-40B4-BE49-F238E27FC236}">
                <a16:creationId xmlns:a16="http://schemas.microsoft.com/office/drawing/2014/main" xmlns="" id="{05CB4804-C27B-4C91-88CA-04EBFD039BE7}"/>
              </a:ext>
            </a:extLst>
          </p:cNvPr>
          <p:cNvSpPr>
            <a:spLocks noChangeArrowheads="1"/>
          </p:cNvSpPr>
          <p:nvPr/>
        </p:nvSpPr>
        <p:spPr bwMode="auto">
          <a:xfrm>
            <a:off x="3750221" y="1998604"/>
            <a:ext cx="539750" cy="3378133"/>
          </a:xfrm>
          <a:prstGeom prst="rect">
            <a:avLst/>
          </a:prstGeom>
          <a:solidFill>
            <a:srgbClr val="CC99FF"/>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505</a:t>
            </a:r>
          </a:p>
        </p:txBody>
      </p:sp>
      <p:sp>
        <p:nvSpPr>
          <p:cNvPr id="59" name="Rectangle 9">
            <a:extLst>
              <a:ext uri="{FF2B5EF4-FFF2-40B4-BE49-F238E27FC236}">
                <a16:creationId xmlns:a16="http://schemas.microsoft.com/office/drawing/2014/main" xmlns="" id="{53657770-88B3-481E-825B-A29AFAD2CD46}"/>
              </a:ext>
            </a:extLst>
          </p:cNvPr>
          <p:cNvSpPr>
            <a:spLocks noChangeArrowheads="1"/>
          </p:cNvSpPr>
          <p:nvPr/>
        </p:nvSpPr>
        <p:spPr bwMode="auto">
          <a:xfrm>
            <a:off x="3747046" y="1228978"/>
            <a:ext cx="539750" cy="4147759"/>
          </a:xfrm>
          <a:prstGeom prst="rect">
            <a:avLst/>
          </a:prstGeom>
          <a:pattFill prst="pct80">
            <a:fgClr>
              <a:srgbClr val="CC99FF"/>
            </a:fgClr>
            <a:bgClr>
              <a:srgbClr val="FFFF00"/>
            </a:bgClr>
          </a:patt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620</a:t>
            </a:r>
          </a:p>
        </p:txBody>
      </p:sp>
      <p:grpSp>
        <p:nvGrpSpPr>
          <p:cNvPr id="13" name="Group 12">
            <a:extLst>
              <a:ext uri="{FF2B5EF4-FFF2-40B4-BE49-F238E27FC236}">
                <a16:creationId xmlns:a16="http://schemas.microsoft.com/office/drawing/2014/main" xmlns="" id="{930D2650-90C3-4468-84C7-15CDFD0AC3CC}"/>
              </a:ext>
            </a:extLst>
          </p:cNvPr>
          <p:cNvGrpSpPr/>
          <p:nvPr/>
        </p:nvGrpSpPr>
        <p:grpSpPr>
          <a:xfrm>
            <a:off x="4273920" y="3266819"/>
            <a:ext cx="6417212" cy="2029444"/>
            <a:chOff x="4265869" y="3138103"/>
            <a:chExt cx="6417212" cy="2029444"/>
          </a:xfrm>
        </p:grpSpPr>
        <p:sp>
          <p:nvSpPr>
            <p:cNvPr id="12" name="TextBox 11">
              <a:extLst>
                <a:ext uri="{FF2B5EF4-FFF2-40B4-BE49-F238E27FC236}">
                  <a16:creationId xmlns:a16="http://schemas.microsoft.com/office/drawing/2014/main" xmlns="" id="{FF6B19F5-DE0B-43F8-9DB0-DBACAA205FA8}"/>
                </a:ext>
              </a:extLst>
            </p:cNvPr>
            <p:cNvSpPr txBox="1"/>
            <p:nvPr/>
          </p:nvSpPr>
          <p:spPr>
            <a:xfrm rot="19424257">
              <a:off x="4265869" y="3138103"/>
              <a:ext cx="787395" cy="400110"/>
            </a:xfrm>
            <a:prstGeom prst="rect">
              <a:avLst/>
            </a:prstGeom>
            <a:noFill/>
          </p:spPr>
          <p:txBody>
            <a:bodyPr wrap="none" rtlCol="0">
              <a:spAutoFit/>
            </a:bodyPr>
            <a:lstStyle/>
            <a:p>
              <a:r>
                <a:rPr lang="en-GB" sz="2000" dirty="0">
                  <a:solidFill>
                    <a:srgbClr val="00B050"/>
                  </a:solidFill>
                </a:rPr>
                <a:t>36%</a:t>
              </a:r>
            </a:p>
          </p:txBody>
        </p:sp>
        <p:sp>
          <p:nvSpPr>
            <p:cNvPr id="62" name="TextBox 61">
              <a:extLst>
                <a:ext uri="{FF2B5EF4-FFF2-40B4-BE49-F238E27FC236}">
                  <a16:creationId xmlns:a16="http://schemas.microsoft.com/office/drawing/2014/main" xmlns="" id="{99697B16-6C01-4FFD-83CB-B9198C2BD34F}"/>
                </a:ext>
              </a:extLst>
            </p:cNvPr>
            <p:cNvSpPr txBox="1"/>
            <p:nvPr/>
          </p:nvSpPr>
          <p:spPr>
            <a:xfrm rot="19424257">
              <a:off x="5706029" y="3978297"/>
              <a:ext cx="787395" cy="400110"/>
            </a:xfrm>
            <a:prstGeom prst="rect">
              <a:avLst/>
            </a:prstGeom>
            <a:noFill/>
          </p:spPr>
          <p:txBody>
            <a:bodyPr wrap="none" rtlCol="0">
              <a:spAutoFit/>
            </a:bodyPr>
            <a:lstStyle/>
            <a:p>
              <a:r>
                <a:rPr lang="en-GB" sz="2000" dirty="0">
                  <a:solidFill>
                    <a:srgbClr val="00B050"/>
                  </a:solidFill>
                </a:rPr>
                <a:t>39%</a:t>
              </a:r>
            </a:p>
          </p:txBody>
        </p:sp>
        <p:sp>
          <p:nvSpPr>
            <p:cNvPr id="63" name="TextBox 62">
              <a:extLst>
                <a:ext uri="{FF2B5EF4-FFF2-40B4-BE49-F238E27FC236}">
                  <a16:creationId xmlns:a16="http://schemas.microsoft.com/office/drawing/2014/main" xmlns="" id="{4F354B00-9A94-4B19-BC07-A4634455D88C}"/>
                </a:ext>
              </a:extLst>
            </p:cNvPr>
            <p:cNvSpPr txBox="1"/>
            <p:nvPr/>
          </p:nvSpPr>
          <p:spPr>
            <a:xfrm rot="19424257">
              <a:off x="7146189" y="4626369"/>
              <a:ext cx="787395" cy="400110"/>
            </a:xfrm>
            <a:prstGeom prst="rect">
              <a:avLst/>
            </a:prstGeom>
            <a:noFill/>
          </p:spPr>
          <p:txBody>
            <a:bodyPr wrap="none" rtlCol="0">
              <a:spAutoFit/>
            </a:bodyPr>
            <a:lstStyle/>
            <a:p>
              <a:r>
                <a:rPr lang="en-GB" sz="2000" dirty="0">
                  <a:solidFill>
                    <a:srgbClr val="00B050"/>
                  </a:solidFill>
                </a:rPr>
                <a:t>13%</a:t>
              </a:r>
            </a:p>
          </p:txBody>
        </p:sp>
        <p:sp>
          <p:nvSpPr>
            <p:cNvPr id="64" name="TextBox 63">
              <a:extLst>
                <a:ext uri="{FF2B5EF4-FFF2-40B4-BE49-F238E27FC236}">
                  <a16:creationId xmlns:a16="http://schemas.microsoft.com/office/drawing/2014/main" xmlns="" id="{4D021D3D-85C3-4F8B-8E93-A5DB0C5DF44A}"/>
                </a:ext>
              </a:extLst>
            </p:cNvPr>
            <p:cNvSpPr txBox="1"/>
            <p:nvPr/>
          </p:nvSpPr>
          <p:spPr>
            <a:xfrm rot="19424257">
              <a:off x="10059192" y="4767437"/>
              <a:ext cx="623889" cy="400110"/>
            </a:xfrm>
            <a:prstGeom prst="rect">
              <a:avLst/>
            </a:prstGeom>
            <a:noFill/>
          </p:spPr>
          <p:txBody>
            <a:bodyPr wrap="none" rtlCol="0">
              <a:spAutoFit/>
            </a:bodyPr>
            <a:lstStyle/>
            <a:p>
              <a:r>
                <a:rPr lang="en-GB" sz="2000" dirty="0">
                  <a:solidFill>
                    <a:srgbClr val="00B050"/>
                  </a:solidFill>
                </a:rPr>
                <a:t>3%</a:t>
              </a:r>
            </a:p>
          </p:txBody>
        </p:sp>
      </p:grpSp>
      <p:sp>
        <p:nvSpPr>
          <p:cNvPr id="66" name="Speech Bubble: Rectangle 65">
            <a:extLst>
              <a:ext uri="{FF2B5EF4-FFF2-40B4-BE49-F238E27FC236}">
                <a16:creationId xmlns:a16="http://schemas.microsoft.com/office/drawing/2014/main" xmlns="" id="{291B89F7-3F94-409D-8438-82BF3F31EA6E}"/>
              </a:ext>
            </a:extLst>
          </p:cNvPr>
          <p:cNvSpPr/>
          <p:nvPr/>
        </p:nvSpPr>
        <p:spPr bwMode="auto">
          <a:xfrm>
            <a:off x="6982000" y="3090288"/>
            <a:ext cx="3266795" cy="1015917"/>
          </a:xfrm>
          <a:prstGeom prst="wedgeRectCallout">
            <a:avLst>
              <a:gd name="adj1" fmla="val -24734"/>
              <a:gd name="adj2" fmla="val 72647"/>
            </a:avLst>
          </a:prstGeom>
          <a:solidFill>
            <a:srgbClr val="CFE8AE"/>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eaLnBrk="0" hangingPunct="0">
              <a:tabLst>
                <a:tab pos="1257300" algn="l"/>
                <a:tab pos="1970088" algn="l"/>
              </a:tabLst>
            </a:pPr>
            <a:r>
              <a:rPr lang="en-GB" sz="2000" dirty="0">
                <a:solidFill>
                  <a:schemeClr val="tx1"/>
                </a:solidFill>
              </a:rPr>
              <a:t>SKE funding for &gt;325</a:t>
            </a:r>
            <a:endParaRPr lang="en-GB" sz="2000" dirty="0">
              <a:solidFill>
                <a:schemeClr val="tx1"/>
              </a:solidFill>
              <a:sym typeface="Wingdings" panose="05000000000000000000" pitchFamily="2" charset="2"/>
            </a:endParaRPr>
          </a:p>
          <a:p>
            <a:pPr marL="342900" indent="-342900" eaLnBrk="0" hangingPunct="0">
              <a:buFont typeface="Wingdings" panose="05000000000000000000" pitchFamily="2" charset="2"/>
              <a:buChar char="è"/>
              <a:tabLst>
                <a:tab pos="1257300" algn="l"/>
                <a:tab pos="1970088" algn="l"/>
              </a:tabLst>
            </a:pPr>
            <a:r>
              <a:rPr lang="en-GB" sz="2000" b="1" dirty="0">
                <a:solidFill>
                  <a:schemeClr val="tx1"/>
                </a:solidFill>
              </a:rPr>
              <a:t>35%</a:t>
            </a:r>
            <a:r>
              <a:rPr lang="en-GB" sz="2000" dirty="0">
                <a:solidFill>
                  <a:schemeClr val="tx1"/>
                </a:solidFill>
              </a:rPr>
              <a:t> of 925 trainees</a:t>
            </a:r>
          </a:p>
        </p:txBody>
      </p:sp>
      <p:grpSp>
        <p:nvGrpSpPr>
          <p:cNvPr id="16" name="Group 15">
            <a:extLst>
              <a:ext uri="{FF2B5EF4-FFF2-40B4-BE49-F238E27FC236}">
                <a16:creationId xmlns:a16="http://schemas.microsoft.com/office/drawing/2014/main" xmlns="" id="{B243D2CF-DDF6-427C-A632-05D52ECF85EC}"/>
              </a:ext>
            </a:extLst>
          </p:cNvPr>
          <p:cNvGrpSpPr/>
          <p:nvPr/>
        </p:nvGrpSpPr>
        <p:grpSpPr>
          <a:xfrm>
            <a:off x="4295800" y="3884484"/>
            <a:ext cx="6199725" cy="1492254"/>
            <a:chOff x="4295800" y="3884484"/>
            <a:chExt cx="6199725" cy="1492254"/>
          </a:xfrm>
        </p:grpSpPr>
        <p:sp>
          <p:nvSpPr>
            <p:cNvPr id="5" name="Rectangle 4">
              <a:extLst>
                <a:ext uri="{FF2B5EF4-FFF2-40B4-BE49-F238E27FC236}">
                  <a16:creationId xmlns:a16="http://schemas.microsoft.com/office/drawing/2014/main" xmlns="" id="{EA9A26C2-169E-4D6C-8D8D-2D10325B5473}"/>
                </a:ext>
              </a:extLst>
            </p:cNvPr>
            <p:cNvSpPr/>
            <p:nvPr/>
          </p:nvSpPr>
          <p:spPr bwMode="auto">
            <a:xfrm>
              <a:off x="10056440" y="5331019"/>
              <a:ext cx="439085" cy="45719"/>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0" name="Rectangle 59">
              <a:extLst>
                <a:ext uri="{FF2B5EF4-FFF2-40B4-BE49-F238E27FC236}">
                  <a16:creationId xmlns:a16="http://schemas.microsoft.com/office/drawing/2014/main" xmlns="" id="{B02701F6-EAE9-4090-98F6-1971420FD30C}"/>
                </a:ext>
              </a:extLst>
            </p:cNvPr>
            <p:cNvSpPr/>
            <p:nvPr/>
          </p:nvSpPr>
          <p:spPr bwMode="auto">
            <a:xfrm>
              <a:off x="7176120" y="5297424"/>
              <a:ext cx="439085" cy="79313"/>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1" name="Rectangle 60">
              <a:extLst>
                <a:ext uri="{FF2B5EF4-FFF2-40B4-BE49-F238E27FC236}">
                  <a16:creationId xmlns:a16="http://schemas.microsoft.com/office/drawing/2014/main" xmlns="" id="{DFE957D9-F664-4573-9572-6F9B94172D9B}"/>
                </a:ext>
              </a:extLst>
            </p:cNvPr>
            <p:cNvSpPr/>
            <p:nvPr/>
          </p:nvSpPr>
          <p:spPr bwMode="auto">
            <a:xfrm>
              <a:off x="5700016" y="4748112"/>
              <a:ext cx="540000" cy="628626"/>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8" name="Rectangle 67">
              <a:extLst>
                <a:ext uri="{FF2B5EF4-FFF2-40B4-BE49-F238E27FC236}">
                  <a16:creationId xmlns:a16="http://schemas.microsoft.com/office/drawing/2014/main" xmlns="" id="{4A601556-5E82-4526-85B8-5026EF66032F}"/>
                </a:ext>
              </a:extLst>
            </p:cNvPr>
            <p:cNvSpPr/>
            <p:nvPr/>
          </p:nvSpPr>
          <p:spPr bwMode="auto">
            <a:xfrm>
              <a:off x="4295800" y="3884484"/>
              <a:ext cx="540000" cy="1492253"/>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cxnSp>
        <p:nvCxnSpPr>
          <p:cNvPr id="71" name="Straight Connector 70">
            <a:extLst>
              <a:ext uri="{FF2B5EF4-FFF2-40B4-BE49-F238E27FC236}">
                <a16:creationId xmlns:a16="http://schemas.microsoft.com/office/drawing/2014/main" xmlns="" id="{88CE167F-8270-4463-905C-62988F044E65}"/>
              </a:ext>
            </a:extLst>
          </p:cNvPr>
          <p:cNvCxnSpPr>
            <a:cxnSpLocks/>
          </p:cNvCxnSpPr>
          <p:nvPr/>
        </p:nvCxnSpPr>
        <p:spPr bwMode="auto">
          <a:xfrm flipV="1">
            <a:off x="3161096" y="672574"/>
            <a:ext cx="7416801" cy="1478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53" name="Rectangle 52">
            <a:extLst>
              <a:ext uri="{FF2B5EF4-FFF2-40B4-BE49-F238E27FC236}">
                <a16:creationId xmlns:a16="http://schemas.microsoft.com/office/drawing/2014/main" xmlns="" id="{3CF4037D-3C7C-4111-A479-DF93295A2420}"/>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https://www.whatdotheyknow.com/request/ske_numbers_by_provider_3#incoming-1079824</a:t>
            </a:r>
          </a:p>
        </p:txBody>
      </p:sp>
    </p:spTree>
    <p:custDataLst>
      <p:tags r:id="rId1"/>
    </p:custDataLst>
    <p:extLst>
      <p:ext uri="{BB962C8B-B14F-4D97-AF65-F5344CB8AC3E}">
        <p14:creationId xmlns:p14="http://schemas.microsoft.com/office/powerpoint/2010/main" val="6594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2.22222E-6 L -0.36171 -0.49329 " pathEditMode="relative" rAng="0" ptsTypes="AA">
                                      <p:cBhvr>
                                        <p:cTn id="6" dur="1000" fill="hold"/>
                                        <p:tgtEl>
                                          <p:spTgt spid="100"/>
                                        </p:tgtEl>
                                        <p:attrNameLst>
                                          <p:attrName>ppt_x</p:attrName>
                                          <p:attrName>ppt_y</p:attrName>
                                        </p:attrNameLst>
                                      </p:cBhvr>
                                      <p:rCtr x="-18086" y="-24676"/>
                                    </p:animMotion>
                                  </p:childTnLst>
                                </p:cTn>
                              </p:par>
                              <p:par>
                                <p:cTn id="7" presetID="10" presetClass="exit" presetSubtype="0" fill="hold" nodeType="withEffect">
                                  <p:stCondLst>
                                    <p:cond delay="0"/>
                                  </p:stCondLst>
                                  <p:childTnLst>
                                    <p:animEffect transition="out" filter="fade">
                                      <p:cBhvr>
                                        <p:cTn id="8" dur="1000"/>
                                        <p:tgtEl>
                                          <p:spTgt spid="74"/>
                                        </p:tgtEl>
                                      </p:cBhvr>
                                    </p:animEffect>
                                    <p:set>
                                      <p:cBhvr>
                                        <p:cTn id="9" dur="1" fill="hold">
                                          <p:stCondLst>
                                            <p:cond delay="999"/>
                                          </p:stCondLst>
                                        </p:cTn>
                                        <p:tgtEl>
                                          <p:spTgt spid="7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9" grpId="0"/>
      <p:bldP spid="59"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114C3C3-8F2A-4AF0-B4D2-E2002225EC91}"/>
              </a:ext>
            </a:extLst>
          </p:cNvPr>
          <p:cNvGrpSpPr/>
          <p:nvPr/>
        </p:nvGrpSpPr>
        <p:grpSpPr>
          <a:xfrm>
            <a:off x="2597150" y="1196752"/>
            <a:ext cx="7936031" cy="4306272"/>
            <a:chOff x="2597150" y="940225"/>
            <a:chExt cx="7936031" cy="4721023"/>
          </a:xfrm>
        </p:grpSpPr>
        <p:grpSp>
          <p:nvGrpSpPr>
            <p:cNvPr id="10" name="Group 9">
              <a:extLst>
                <a:ext uri="{FF2B5EF4-FFF2-40B4-BE49-F238E27FC236}">
                  <a16:creationId xmlns:a16="http://schemas.microsoft.com/office/drawing/2014/main" xmlns="" id="{AE2EC46E-B501-4603-92B9-A6A6461AF22D}"/>
                </a:ext>
              </a:extLst>
            </p:cNvPr>
            <p:cNvGrpSpPr/>
            <p:nvPr/>
          </p:nvGrpSpPr>
          <p:grpSpPr>
            <a:xfrm>
              <a:off x="2597150" y="1345630"/>
              <a:ext cx="7923214" cy="4315618"/>
              <a:chOff x="2597150" y="821256"/>
              <a:chExt cx="7923214" cy="4619106"/>
            </a:xfrm>
          </p:grpSpPr>
          <p:grpSp>
            <p:nvGrpSpPr>
              <p:cNvPr id="3" name="Group 2">
                <a:extLst>
                  <a:ext uri="{FF2B5EF4-FFF2-40B4-BE49-F238E27FC236}">
                    <a16:creationId xmlns:a16="http://schemas.microsoft.com/office/drawing/2014/main" xmlns="" id="{0F0D0310-855B-46A5-931C-542EDAACDA96}"/>
                  </a:ext>
                </a:extLst>
              </p:cNvPr>
              <p:cNvGrpSpPr/>
              <p:nvPr/>
            </p:nvGrpSpPr>
            <p:grpSpPr>
              <a:xfrm>
                <a:off x="2597150" y="1683359"/>
                <a:ext cx="7877176" cy="3757003"/>
                <a:chOff x="2597150" y="1336675"/>
                <a:chExt cx="7877176" cy="4103688"/>
              </a:xfrm>
            </p:grpSpPr>
            <p:sp>
              <p:nvSpPr>
                <p:cNvPr id="29" name="Freeform 7">
                  <a:extLst>
                    <a:ext uri="{FF2B5EF4-FFF2-40B4-BE49-F238E27FC236}">
                      <a16:creationId xmlns:a16="http://schemas.microsoft.com/office/drawing/2014/main" xmlns="" id="{2C66CB2F-B4F8-43AC-B3B3-E1DA57799AFD}"/>
                    </a:ext>
                  </a:extLst>
                </p:cNvPr>
                <p:cNvSpPr>
                  <a:spLocks noEditPoints="1"/>
                </p:cNvSpPr>
                <p:nvPr/>
              </p:nvSpPr>
              <p:spPr bwMode="auto">
                <a:xfrm>
                  <a:off x="3103563" y="1454150"/>
                  <a:ext cx="7370763" cy="3360738"/>
                </a:xfrm>
                <a:custGeom>
                  <a:avLst/>
                  <a:gdLst>
                    <a:gd name="T0" fmla="*/ 0 w 4643"/>
                    <a:gd name="T1" fmla="*/ 2117 h 2117"/>
                    <a:gd name="T2" fmla="*/ 4643 w 4643"/>
                    <a:gd name="T3" fmla="*/ 2117 h 2117"/>
                    <a:gd name="T4" fmla="*/ 0 w 4643"/>
                    <a:gd name="T5" fmla="*/ 1813 h 2117"/>
                    <a:gd name="T6" fmla="*/ 4643 w 4643"/>
                    <a:gd name="T7" fmla="*/ 1813 h 2117"/>
                    <a:gd name="T8" fmla="*/ 0 w 4643"/>
                    <a:gd name="T9" fmla="*/ 1508 h 2117"/>
                    <a:gd name="T10" fmla="*/ 4643 w 4643"/>
                    <a:gd name="T11" fmla="*/ 1508 h 2117"/>
                    <a:gd name="T12" fmla="*/ 0 w 4643"/>
                    <a:gd name="T13" fmla="*/ 1211 h 2117"/>
                    <a:gd name="T14" fmla="*/ 4643 w 4643"/>
                    <a:gd name="T15" fmla="*/ 1211 h 2117"/>
                    <a:gd name="T16" fmla="*/ 0 w 4643"/>
                    <a:gd name="T17" fmla="*/ 906 h 2117"/>
                    <a:gd name="T18" fmla="*/ 4643 w 4643"/>
                    <a:gd name="T19" fmla="*/ 906 h 2117"/>
                    <a:gd name="T20" fmla="*/ 0 w 4643"/>
                    <a:gd name="T21" fmla="*/ 602 h 2117"/>
                    <a:gd name="T22" fmla="*/ 4643 w 4643"/>
                    <a:gd name="T23" fmla="*/ 602 h 2117"/>
                    <a:gd name="T24" fmla="*/ 0 w 4643"/>
                    <a:gd name="T25" fmla="*/ 297 h 2117"/>
                    <a:gd name="T26" fmla="*/ 4643 w 4643"/>
                    <a:gd name="T27" fmla="*/ 297 h 2117"/>
                    <a:gd name="T28" fmla="*/ 0 w 4643"/>
                    <a:gd name="T29" fmla="*/ 0 h 2117"/>
                    <a:gd name="T30" fmla="*/ 4643 w 4643"/>
                    <a:gd name="T31"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3" h="2117">
                      <a:moveTo>
                        <a:pt x="0" y="2117"/>
                      </a:moveTo>
                      <a:lnTo>
                        <a:pt x="4643" y="2117"/>
                      </a:lnTo>
                      <a:moveTo>
                        <a:pt x="0" y="1813"/>
                      </a:moveTo>
                      <a:lnTo>
                        <a:pt x="4643" y="1813"/>
                      </a:lnTo>
                      <a:moveTo>
                        <a:pt x="0" y="1508"/>
                      </a:moveTo>
                      <a:lnTo>
                        <a:pt x="4643" y="1508"/>
                      </a:lnTo>
                      <a:moveTo>
                        <a:pt x="0" y="1211"/>
                      </a:moveTo>
                      <a:lnTo>
                        <a:pt x="4643" y="1211"/>
                      </a:lnTo>
                      <a:moveTo>
                        <a:pt x="0" y="906"/>
                      </a:moveTo>
                      <a:lnTo>
                        <a:pt x="4643" y="906"/>
                      </a:lnTo>
                      <a:moveTo>
                        <a:pt x="0" y="602"/>
                      </a:moveTo>
                      <a:lnTo>
                        <a:pt x="4643" y="602"/>
                      </a:lnTo>
                      <a:moveTo>
                        <a:pt x="0" y="297"/>
                      </a:moveTo>
                      <a:lnTo>
                        <a:pt x="4643" y="297"/>
                      </a:lnTo>
                      <a:moveTo>
                        <a:pt x="0" y="0"/>
                      </a:moveTo>
                      <a:lnTo>
                        <a:pt x="4643"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15">
                  <a:extLst>
                    <a:ext uri="{FF2B5EF4-FFF2-40B4-BE49-F238E27FC236}">
                      <a16:creationId xmlns:a16="http://schemas.microsoft.com/office/drawing/2014/main" xmlns="" id="{7AAAE93A-83F6-4CA0-947C-DBAF8F8DAFB3}"/>
                    </a:ext>
                  </a:extLst>
                </p:cNvPr>
                <p:cNvSpPr>
                  <a:spLocks noChangeArrowheads="1"/>
                </p:cNvSpPr>
                <p:nvPr/>
              </p:nvSpPr>
              <p:spPr bwMode="auto">
                <a:xfrm>
                  <a:off x="2825750" y="5181600"/>
                  <a:ext cx="225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6">
                  <a:extLst>
                    <a:ext uri="{FF2B5EF4-FFF2-40B4-BE49-F238E27FC236}">
                      <a16:creationId xmlns:a16="http://schemas.microsoft.com/office/drawing/2014/main" xmlns="" id="{336034CF-573B-4888-9D2E-6D9CAC84E2DA}"/>
                    </a:ext>
                  </a:extLst>
                </p:cNvPr>
                <p:cNvSpPr>
                  <a:spLocks noChangeArrowheads="1"/>
                </p:cNvSpPr>
                <p:nvPr/>
              </p:nvSpPr>
              <p:spPr bwMode="auto">
                <a:xfrm>
                  <a:off x="2711450" y="4700588"/>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17">
                  <a:extLst>
                    <a:ext uri="{FF2B5EF4-FFF2-40B4-BE49-F238E27FC236}">
                      <a16:creationId xmlns:a16="http://schemas.microsoft.com/office/drawing/2014/main" xmlns="" id="{9E9D1776-BF48-45F5-92CF-BED3E1F2147E}"/>
                    </a:ext>
                  </a:extLst>
                </p:cNvPr>
                <p:cNvSpPr>
                  <a:spLocks noChangeArrowheads="1"/>
                </p:cNvSpPr>
                <p:nvPr/>
              </p:nvSpPr>
              <p:spPr bwMode="auto">
                <a:xfrm>
                  <a:off x="2597150" y="42179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8">
                  <a:extLst>
                    <a:ext uri="{FF2B5EF4-FFF2-40B4-BE49-F238E27FC236}">
                      <a16:creationId xmlns:a16="http://schemas.microsoft.com/office/drawing/2014/main" xmlns="" id="{3243799F-67FE-411B-985A-628ACF7E7A16}"/>
                    </a:ext>
                  </a:extLst>
                </p:cNvPr>
                <p:cNvSpPr>
                  <a:spLocks noChangeArrowheads="1"/>
                </p:cNvSpPr>
                <p:nvPr/>
              </p:nvSpPr>
              <p:spPr bwMode="auto">
                <a:xfrm>
                  <a:off x="2597150" y="3740150"/>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xmlns="" id="{820D371E-F936-4051-A08B-EEA1A034F4EE}"/>
                    </a:ext>
                  </a:extLst>
                </p:cNvPr>
                <p:cNvSpPr>
                  <a:spLocks noChangeArrowheads="1"/>
                </p:cNvSpPr>
                <p:nvPr/>
              </p:nvSpPr>
              <p:spPr bwMode="auto">
                <a:xfrm>
                  <a:off x="2597150" y="32591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xmlns="" id="{B69F39F8-D911-4973-89C0-19CD6A4B2E38}"/>
                    </a:ext>
                  </a:extLst>
                </p:cNvPr>
                <p:cNvSpPr>
                  <a:spLocks noChangeArrowheads="1"/>
                </p:cNvSpPr>
                <p:nvPr/>
              </p:nvSpPr>
              <p:spPr bwMode="auto">
                <a:xfrm>
                  <a:off x="2597150" y="27765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1">
                  <a:extLst>
                    <a:ext uri="{FF2B5EF4-FFF2-40B4-BE49-F238E27FC236}">
                      <a16:creationId xmlns:a16="http://schemas.microsoft.com/office/drawing/2014/main" xmlns="" id="{6E3DFD2C-B7C2-428D-A757-A1203D54B1C2}"/>
                    </a:ext>
                  </a:extLst>
                </p:cNvPr>
                <p:cNvSpPr>
                  <a:spLocks noChangeArrowheads="1"/>
                </p:cNvSpPr>
                <p:nvPr/>
              </p:nvSpPr>
              <p:spPr bwMode="auto">
                <a:xfrm>
                  <a:off x="2597150" y="2298700"/>
                  <a:ext cx="460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2">
                  <a:extLst>
                    <a:ext uri="{FF2B5EF4-FFF2-40B4-BE49-F238E27FC236}">
                      <a16:creationId xmlns:a16="http://schemas.microsoft.com/office/drawing/2014/main" xmlns="" id="{1C246D6F-DC2F-42CB-AFF0-9AE9CA4A64C0}"/>
                    </a:ext>
                  </a:extLst>
                </p:cNvPr>
                <p:cNvSpPr>
                  <a:spLocks noChangeArrowheads="1"/>
                </p:cNvSpPr>
                <p:nvPr/>
              </p:nvSpPr>
              <p:spPr bwMode="auto">
                <a:xfrm>
                  <a:off x="2597150" y="18176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3">
                  <a:extLst>
                    <a:ext uri="{FF2B5EF4-FFF2-40B4-BE49-F238E27FC236}">
                      <a16:creationId xmlns:a16="http://schemas.microsoft.com/office/drawing/2014/main" xmlns="" id="{820C5FD5-23D3-4FA3-8A0F-93B0C1E95B34}"/>
                    </a:ext>
                  </a:extLst>
                </p:cNvPr>
                <p:cNvSpPr>
                  <a:spLocks noChangeArrowheads="1"/>
                </p:cNvSpPr>
                <p:nvPr/>
              </p:nvSpPr>
              <p:spPr bwMode="auto">
                <a:xfrm>
                  <a:off x="2597150" y="1336675"/>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7" name="Straight Connector 6">
                <a:extLst>
                  <a:ext uri="{FF2B5EF4-FFF2-40B4-BE49-F238E27FC236}">
                    <a16:creationId xmlns:a16="http://schemas.microsoft.com/office/drawing/2014/main" xmlns="" id="{988888D4-B357-4A20-86CC-6FC271CEC70D}"/>
                  </a:ext>
                </a:extLst>
              </p:cNvPr>
              <p:cNvCxnSpPr>
                <a:cxnSpLocks/>
              </p:cNvCxnSpPr>
              <p:nvPr/>
            </p:nvCxnSpPr>
            <p:spPr bwMode="auto">
              <a:xfrm flipV="1">
                <a:off x="3103563" y="1324946"/>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2" name="Rectangle 23">
                <a:extLst>
                  <a:ext uri="{FF2B5EF4-FFF2-40B4-BE49-F238E27FC236}">
                    <a16:creationId xmlns:a16="http://schemas.microsoft.com/office/drawing/2014/main" xmlns="" id="{3FEBDE55-84C2-4115-B1A5-C0F9309B3C49}"/>
                  </a:ext>
                </a:extLst>
              </p:cNvPr>
              <p:cNvSpPr>
                <a:spLocks noChangeArrowheads="1"/>
              </p:cNvSpPr>
              <p:nvPr/>
            </p:nvSpPr>
            <p:spPr bwMode="auto">
              <a:xfrm>
                <a:off x="2618647" y="1265991"/>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5" name="Straight Connector 44">
                <a:extLst>
                  <a:ext uri="{FF2B5EF4-FFF2-40B4-BE49-F238E27FC236}">
                    <a16:creationId xmlns:a16="http://schemas.microsoft.com/office/drawing/2014/main" xmlns="" id="{24B97AC3-487F-429C-AAE4-108D9533E163}"/>
                  </a:ext>
                </a:extLst>
              </p:cNvPr>
              <p:cNvCxnSpPr>
                <a:cxnSpLocks/>
              </p:cNvCxnSpPr>
              <p:nvPr/>
            </p:nvCxnSpPr>
            <p:spPr bwMode="auto">
              <a:xfrm flipV="1">
                <a:off x="3103563" y="908720"/>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6" name="Rectangle 23">
                <a:extLst>
                  <a:ext uri="{FF2B5EF4-FFF2-40B4-BE49-F238E27FC236}">
                    <a16:creationId xmlns:a16="http://schemas.microsoft.com/office/drawing/2014/main" xmlns="" id="{E43D0ACC-05FB-45E6-9D30-1CABD5626714}"/>
                  </a:ext>
                </a:extLst>
              </p:cNvPr>
              <p:cNvSpPr>
                <a:spLocks noChangeArrowheads="1"/>
              </p:cNvSpPr>
              <p:nvPr/>
            </p:nvSpPr>
            <p:spPr bwMode="auto">
              <a:xfrm>
                <a:off x="2618647" y="821256"/>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65" name="Straight Connector 64">
              <a:extLst>
                <a:ext uri="{FF2B5EF4-FFF2-40B4-BE49-F238E27FC236}">
                  <a16:creationId xmlns:a16="http://schemas.microsoft.com/office/drawing/2014/main" xmlns="" id="{36322F36-FFED-4150-AFF8-A8108E9F0C44}"/>
                </a:ext>
              </a:extLst>
            </p:cNvPr>
            <p:cNvCxnSpPr>
              <a:cxnSpLocks/>
            </p:cNvCxnSpPr>
            <p:nvPr/>
          </p:nvCxnSpPr>
          <p:spPr bwMode="auto">
            <a:xfrm flipV="1">
              <a:off x="3116380" y="1039220"/>
              <a:ext cx="7416801" cy="1478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67" name="Rectangle 23">
              <a:extLst>
                <a:ext uri="{FF2B5EF4-FFF2-40B4-BE49-F238E27FC236}">
                  <a16:creationId xmlns:a16="http://schemas.microsoft.com/office/drawing/2014/main" xmlns="" id="{06C8CA5C-7541-4DA5-BEB2-46E75AB7D281}"/>
                </a:ext>
              </a:extLst>
            </p:cNvPr>
            <p:cNvSpPr>
              <a:spLocks noChangeArrowheads="1"/>
            </p:cNvSpPr>
            <p:nvPr/>
          </p:nvSpPr>
          <p:spPr bwMode="auto">
            <a:xfrm>
              <a:off x="2635401" y="940225"/>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550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p>
        </p:txBody>
      </p:sp>
      <p:sp>
        <p:nvSpPr>
          <p:cNvPr id="4" name="Content Placeholder 3">
            <a:extLst>
              <a:ext uri="{FF2B5EF4-FFF2-40B4-BE49-F238E27FC236}">
                <a16:creationId xmlns:a16="http://schemas.microsoft.com/office/drawing/2014/main" xmlns="" id="{217B5AFC-FCA7-4195-9BDB-7B109239A4D0}"/>
              </a:ext>
            </a:extLst>
          </p:cNvPr>
          <p:cNvSpPr>
            <a:spLocks noGrp="1"/>
          </p:cNvSpPr>
          <p:nvPr>
            <p:ph idx="1"/>
          </p:nvPr>
        </p:nvSpPr>
        <p:spPr>
          <a:xfrm>
            <a:off x="335360" y="908050"/>
            <a:ext cx="2273994" cy="5041230"/>
          </a:xfrm>
        </p:spPr>
        <p:txBody>
          <a:bodyPr/>
          <a:lstStyle/>
          <a:p>
            <a:r>
              <a:rPr lang="en-GB" sz="2800" b="1" dirty="0">
                <a:solidFill>
                  <a:srgbClr val="5B9BD5"/>
                </a:solidFill>
              </a:rPr>
              <a:t>Chemistry</a:t>
            </a:r>
            <a:endParaRPr lang="en-GB" sz="2800" b="1" dirty="0">
              <a:solidFill>
                <a:srgbClr val="9362B6"/>
              </a:solidFill>
            </a:endParaRPr>
          </a:p>
        </p:txBody>
      </p:sp>
      <p:grpSp>
        <p:nvGrpSpPr>
          <p:cNvPr id="74" name="Group 73">
            <a:extLst>
              <a:ext uri="{FF2B5EF4-FFF2-40B4-BE49-F238E27FC236}">
                <a16:creationId xmlns:a16="http://schemas.microsoft.com/office/drawing/2014/main" xmlns="" id="{F3DEE59B-496C-439A-9049-76CBB32623B9}"/>
              </a:ext>
            </a:extLst>
          </p:cNvPr>
          <p:cNvGrpSpPr/>
          <p:nvPr/>
        </p:nvGrpSpPr>
        <p:grpSpPr>
          <a:xfrm>
            <a:off x="3719736" y="5518354"/>
            <a:ext cx="4931949" cy="344710"/>
            <a:chOff x="3827809" y="5422900"/>
            <a:chExt cx="4931949" cy="344710"/>
          </a:xfrm>
        </p:grpSpPr>
        <p:sp>
          <p:nvSpPr>
            <p:cNvPr id="75" name="Rectangle 47">
              <a:extLst>
                <a:ext uri="{FF2B5EF4-FFF2-40B4-BE49-F238E27FC236}">
                  <a16:creationId xmlns:a16="http://schemas.microsoft.com/office/drawing/2014/main" xmlns="" id="{BD9CDE82-160D-4E13-A55C-50B9E1B3A8E3}"/>
                </a:ext>
              </a:extLst>
            </p:cNvPr>
            <p:cNvSpPr>
              <a:spLocks noChangeArrowheads="1"/>
            </p:cNvSpPr>
            <p:nvPr/>
          </p:nvSpPr>
          <p:spPr bwMode="auto">
            <a:xfrm>
              <a:off x="3827809" y="5422900"/>
              <a:ext cx="88325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52">
              <a:extLst>
                <a:ext uri="{FF2B5EF4-FFF2-40B4-BE49-F238E27FC236}">
                  <a16:creationId xmlns:a16="http://schemas.microsoft.com/office/drawing/2014/main" xmlns="" id="{1B1FF84B-621B-4934-A3E8-DC30E0749841}"/>
                </a:ext>
              </a:extLst>
            </p:cNvPr>
            <p:cNvSpPr>
              <a:spLocks noChangeArrowheads="1"/>
            </p:cNvSpPr>
            <p:nvPr/>
          </p:nvSpPr>
          <p:spPr bwMode="auto">
            <a:xfrm>
              <a:off x="8220893" y="5422900"/>
              <a:ext cx="538865"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2" name="Line 14">
            <a:extLst>
              <a:ext uri="{FF2B5EF4-FFF2-40B4-BE49-F238E27FC236}">
                <a16:creationId xmlns:a16="http://schemas.microsoft.com/office/drawing/2014/main" xmlns="" id="{9320EDA3-660A-4F95-8FBC-C0AE43F7055B}"/>
              </a:ext>
            </a:extLst>
          </p:cNvPr>
          <p:cNvSpPr>
            <a:spLocks noChangeShapeType="1"/>
          </p:cNvSpPr>
          <p:nvPr/>
        </p:nvSpPr>
        <p:spPr bwMode="auto">
          <a:xfrm>
            <a:off x="3103563" y="5360150"/>
            <a:ext cx="7370763"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10">
            <a:extLst>
              <a:ext uri="{FF2B5EF4-FFF2-40B4-BE49-F238E27FC236}">
                <a16:creationId xmlns:a16="http://schemas.microsoft.com/office/drawing/2014/main" xmlns="" id="{E30E8FB2-CE52-4814-984C-0631DBB2C70D}"/>
              </a:ext>
            </a:extLst>
          </p:cNvPr>
          <p:cNvSpPr>
            <a:spLocks noChangeArrowheads="1"/>
          </p:cNvSpPr>
          <p:nvPr/>
        </p:nvSpPr>
        <p:spPr bwMode="auto">
          <a:xfrm>
            <a:off x="5180013" y="3418824"/>
            <a:ext cx="539750" cy="1943705"/>
          </a:xfrm>
          <a:prstGeom prst="rect">
            <a:avLst/>
          </a:prstGeom>
          <a:solidFill>
            <a:srgbClr val="F4B18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255</a:t>
            </a:r>
          </a:p>
        </p:txBody>
      </p:sp>
      <p:sp>
        <p:nvSpPr>
          <p:cNvPr id="99" name="Rectangle 11">
            <a:extLst>
              <a:ext uri="{FF2B5EF4-FFF2-40B4-BE49-F238E27FC236}">
                <a16:creationId xmlns:a16="http://schemas.microsoft.com/office/drawing/2014/main" xmlns="" id="{F1B5B953-1553-40A0-9112-EBB328B81DDF}"/>
              </a:ext>
            </a:extLst>
          </p:cNvPr>
          <p:cNvSpPr>
            <a:spLocks noChangeArrowheads="1"/>
          </p:cNvSpPr>
          <p:nvPr/>
        </p:nvSpPr>
        <p:spPr bwMode="auto">
          <a:xfrm>
            <a:off x="6653213" y="5070028"/>
            <a:ext cx="539750" cy="292502"/>
          </a:xfrm>
          <a:prstGeom prst="rect">
            <a:avLst/>
          </a:prstGeom>
          <a:solidFill>
            <a:srgbClr val="F09452"/>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40</a:t>
            </a:r>
          </a:p>
        </p:txBody>
      </p:sp>
      <p:sp>
        <p:nvSpPr>
          <p:cNvPr id="100" name="Rectangle 12">
            <a:extLst>
              <a:ext uri="{FF2B5EF4-FFF2-40B4-BE49-F238E27FC236}">
                <a16:creationId xmlns:a16="http://schemas.microsoft.com/office/drawing/2014/main" xmlns="" id="{100773B7-7E06-4775-8F26-56784F92B167}"/>
              </a:ext>
            </a:extLst>
          </p:cNvPr>
          <p:cNvSpPr>
            <a:spLocks noChangeArrowheads="1"/>
          </p:cNvSpPr>
          <p:nvPr/>
        </p:nvSpPr>
        <p:spPr bwMode="auto">
          <a:xfrm>
            <a:off x="8148538" y="4461226"/>
            <a:ext cx="539750" cy="901304"/>
          </a:xfrm>
          <a:prstGeom prst="rect">
            <a:avLst/>
          </a:prstGeom>
          <a:solidFill>
            <a:srgbClr val="FFDE75"/>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120</a:t>
            </a:r>
          </a:p>
        </p:txBody>
      </p:sp>
      <p:sp>
        <p:nvSpPr>
          <p:cNvPr id="101" name="Rectangle 13">
            <a:extLst>
              <a:ext uri="{FF2B5EF4-FFF2-40B4-BE49-F238E27FC236}">
                <a16:creationId xmlns:a16="http://schemas.microsoft.com/office/drawing/2014/main" xmlns="" id="{ECAF86F5-6DA8-43B7-8471-1A2E5A4485F5}"/>
              </a:ext>
            </a:extLst>
          </p:cNvPr>
          <p:cNvSpPr>
            <a:spLocks noChangeArrowheads="1"/>
          </p:cNvSpPr>
          <p:nvPr/>
        </p:nvSpPr>
        <p:spPr bwMode="auto">
          <a:xfrm>
            <a:off x="9529192" y="5121900"/>
            <a:ext cx="539750" cy="240630"/>
          </a:xfrm>
          <a:prstGeom prst="rect">
            <a:avLst/>
          </a:prstGeom>
          <a:solidFill>
            <a:srgbClr val="246FB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30</a:t>
            </a:r>
          </a:p>
        </p:txBody>
      </p:sp>
      <p:sp>
        <p:nvSpPr>
          <p:cNvPr id="49" name="Rectangle 47">
            <a:extLst>
              <a:ext uri="{FF2B5EF4-FFF2-40B4-BE49-F238E27FC236}">
                <a16:creationId xmlns:a16="http://schemas.microsoft.com/office/drawing/2014/main" xmlns="" id="{D76B2460-7E94-4954-9275-DAC82D5CDCF3}"/>
              </a:ext>
            </a:extLst>
          </p:cNvPr>
          <p:cNvSpPr>
            <a:spLocks noChangeArrowheads="1"/>
          </p:cNvSpPr>
          <p:nvPr/>
        </p:nvSpPr>
        <p:spPr bwMode="auto">
          <a:xfrm>
            <a:off x="3804314" y="5517193"/>
            <a:ext cx="745653"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Provider</a:t>
            </a:r>
          </a:p>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4" name="Picture 53">
            <a:extLst>
              <a:ext uri="{FF2B5EF4-FFF2-40B4-BE49-F238E27FC236}">
                <a16:creationId xmlns:a16="http://schemas.microsoft.com/office/drawing/2014/main" xmlns="" id="{AF8BD2A6-69B0-4B47-8910-45A98C035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760" y="5589201"/>
            <a:ext cx="856704" cy="144090"/>
          </a:xfrm>
          <a:prstGeom prst="rect">
            <a:avLst/>
          </a:prstGeom>
        </p:spPr>
      </p:pic>
      <p:sp>
        <p:nvSpPr>
          <p:cNvPr id="56" name="Rectangle 49">
            <a:extLst>
              <a:ext uri="{FF2B5EF4-FFF2-40B4-BE49-F238E27FC236}">
                <a16:creationId xmlns:a16="http://schemas.microsoft.com/office/drawing/2014/main" xmlns="" id="{FB764318-D816-4A77-B7F1-7FDDA797ABA8}"/>
              </a:ext>
            </a:extLst>
          </p:cNvPr>
          <p:cNvSpPr>
            <a:spLocks noChangeArrowheads="1"/>
          </p:cNvSpPr>
          <p:nvPr/>
        </p:nvSpPr>
        <p:spPr bwMode="auto">
          <a:xfrm>
            <a:off x="5044176" y="5518354"/>
            <a:ext cx="119584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School Direct</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p>
        </p:txBody>
      </p:sp>
      <p:sp>
        <p:nvSpPr>
          <p:cNvPr id="57" name="Rectangle 50">
            <a:extLst>
              <a:ext uri="{FF2B5EF4-FFF2-40B4-BE49-F238E27FC236}">
                <a16:creationId xmlns:a16="http://schemas.microsoft.com/office/drawing/2014/main" xmlns="" id="{8A783AAA-8DC4-4168-AB77-0CD96E4F03BF}"/>
              </a:ext>
            </a:extLst>
          </p:cNvPr>
          <p:cNvSpPr>
            <a:spLocks noChangeArrowheads="1"/>
          </p:cNvSpPr>
          <p:nvPr/>
        </p:nvSpPr>
        <p:spPr bwMode="auto">
          <a:xfrm>
            <a:off x="6484335" y="5518354"/>
            <a:ext cx="119584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8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
            <a:extLst>
              <a:ext uri="{FF2B5EF4-FFF2-40B4-BE49-F238E27FC236}">
                <a16:creationId xmlns:a16="http://schemas.microsoft.com/office/drawing/2014/main" xmlns="" id="{05CB4804-C27B-4C91-88CA-04EBFD039BE7}"/>
              </a:ext>
            </a:extLst>
          </p:cNvPr>
          <p:cNvSpPr>
            <a:spLocks noChangeArrowheads="1"/>
          </p:cNvSpPr>
          <p:nvPr/>
        </p:nvSpPr>
        <p:spPr bwMode="auto">
          <a:xfrm>
            <a:off x="3750221" y="2143254"/>
            <a:ext cx="539750" cy="3214515"/>
          </a:xfrm>
          <a:prstGeom prst="rect">
            <a:avLst/>
          </a:prstGeom>
          <a:solidFill>
            <a:srgbClr val="CC99FF"/>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430</a:t>
            </a:r>
          </a:p>
        </p:txBody>
      </p:sp>
      <p:sp>
        <p:nvSpPr>
          <p:cNvPr id="59" name="Rectangle 9">
            <a:extLst>
              <a:ext uri="{FF2B5EF4-FFF2-40B4-BE49-F238E27FC236}">
                <a16:creationId xmlns:a16="http://schemas.microsoft.com/office/drawing/2014/main" xmlns="" id="{53657770-88B3-481E-825B-A29AFAD2CD46}"/>
              </a:ext>
            </a:extLst>
          </p:cNvPr>
          <p:cNvSpPr>
            <a:spLocks noChangeArrowheads="1"/>
          </p:cNvSpPr>
          <p:nvPr/>
        </p:nvSpPr>
        <p:spPr bwMode="auto">
          <a:xfrm>
            <a:off x="3756050" y="1288190"/>
            <a:ext cx="539750" cy="4074340"/>
          </a:xfrm>
          <a:prstGeom prst="rect">
            <a:avLst/>
          </a:prstGeom>
          <a:pattFill prst="pct80">
            <a:fgClr>
              <a:srgbClr val="CC99FF"/>
            </a:fgClr>
            <a:bgClr>
              <a:srgbClr val="FFFF00"/>
            </a:bgClr>
          </a:patt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550</a:t>
            </a:r>
          </a:p>
        </p:txBody>
      </p:sp>
      <p:grpSp>
        <p:nvGrpSpPr>
          <p:cNvPr id="13" name="Group 12">
            <a:extLst>
              <a:ext uri="{FF2B5EF4-FFF2-40B4-BE49-F238E27FC236}">
                <a16:creationId xmlns:a16="http://schemas.microsoft.com/office/drawing/2014/main" xmlns="" id="{930D2650-90C3-4468-84C7-15CDFD0AC3CC}"/>
              </a:ext>
            </a:extLst>
          </p:cNvPr>
          <p:cNvGrpSpPr/>
          <p:nvPr/>
        </p:nvGrpSpPr>
        <p:grpSpPr>
          <a:xfrm>
            <a:off x="4325479" y="2975047"/>
            <a:ext cx="6598089" cy="2200310"/>
            <a:chOff x="4325479" y="2754161"/>
            <a:chExt cx="6598089" cy="2200310"/>
          </a:xfrm>
        </p:grpSpPr>
        <p:sp>
          <p:nvSpPr>
            <p:cNvPr id="12" name="TextBox 11">
              <a:extLst>
                <a:ext uri="{FF2B5EF4-FFF2-40B4-BE49-F238E27FC236}">
                  <a16:creationId xmlns:a16="http://schemas.microsoft.com/office/drawing/2014/main" xmlns="" id="{FF6B19F5-DE0B-43F8-9DB0-DBACAA205FA8}"/>
                </a:ext>
              </a:extLst>
            </p:cNvPr>
            <p:cNvSpPr txBox="1"/>
            <p:nvPr/>
          </p:nvSpPr>
          <p:spPr>
            <a:xfrm rot="19424257">
              <a:off x="4325479" y="2754161"/>
              <a:ext cx="787395" cy="400110"/>
            </a:xfrm>
            <a:prstGeom prst="rect">
              <a:avLst/>
            </a:prstGeom>
            <a:noFill/>
          </p:spPr>
          <p:txBody>
            <a:bodyPr wrap="none" rtlCol="0">
              <a:spAutoFit/>
            </a:bodyPr>
            <a:lstStyle/>
            <a:p>
              <a:r>
                <a:rPr lang="en-GB" sz="2000" dirty="0">
                  <a:solidFill>
                    <a:srgbClr val="00B050"/>
                  </a:solidFill>
                </a:rPr>
                <a:t>45%</a:t>
              </a:r>
            </a:p>
          </p:txBody>
        </p:sp>
        <p:sp>
          <p:nvSpPr>
            <p:cNvPr id="62" name="TextBox 61">
              <a:extLst>
                <a:ext uri="{FF2B5EF4-FFF2-40B4-BE49-F238E27FC236}">
                  <a16:creationId xmlns:a16="http://schemas.microsoft.com/office/drawing/2014/main" xmlns="" id="{99697B16-6C01-4FFD-83CB-B9198C2BD34F}"/>
                </a:ext>
              </a:extLst>
            </p:cNvPr>
            <p:cNvSpPr txBox="1"/>
            <p:nvPr/>
          </p:nvSpPr>
          <p:spPr>
            <a:xfrm rot="19424257">
              <a:off x="5770584" y="4127175"/>
              <a:ext cx="787395" cy="400110"/>
            </a:xfrm>
            <a:prstGeom prst="rect">
              <a:avLst/>
            </a:prstGeom>
            <a:noFill/>
          </p:spPr>
          <p:txBody>
            <a:bodyPr wrap="none" rtlCol="0">
              <a:spAutoFit/>
            </a:bodyPr>
            <a:lstStyle/>
            <a:p>
              <a:r>
                <a:rPr lang="en-GB" sz="2000" dirty="0">
                  <a:solidFill>
                    <a:srgbClr val="00B050"/>
                  </a:solidFill>
                </a:rPr>
                <a:t>26%</a:t>
              </a:r>
            </a:p>
          </p:txBody>
        </p:sp>
        <p:sp>
          <p:nvSpPr>
            <p:cNvPr id="63" name="TextBox 62">
              <a:extLst>
                <a:ext uri="{FF2B5EF4-FFF2-40B4-BE49-F238E27FC236}">
                  <a16:creationId xmlns:a16="http://schemas.microsoft.com/office/drawing/2014/main" xmlns="" id="{4F354B00-9A94-4B19-BC07-A4634455D88C}"/>
                </a:ext>
              </a:extLst>
            </p:cNvPr>
            <p:cNvSpPr txBox="1"/>
            <p:nvPr/>
          </p:nvSpPr>
          <p:spPr>
            <a:xfrm rot="19424257">
              <a:off x="7234974" y="4554361"/>
              <a:ext cx="787395" cy="400110"/>
            </a:xfrm>
            <a:prstGeom prst="rect">
              <a:avLst/>
            </a:prstGeom>
            <a:noFill/>
          </p:spPr>
          <p:txBody>
            <a:bodyPr wrap="none" rtlCol="0">
              <a:spAutoFit/>
            </a:bodyPr>
            <a:lstStyle/>
            <a:p>
              <a:r>
                <a:rPr lang="en-GB" sz="2000" dirty="0">
                  <a:solidFill>
                    <a:srgbClr val="00B050"/>
                  </a:solidFill>
                </a:rPr>
                <a:t>15%</a:t>
              </a:r>
            </a:p>
          </p:txBody>
        </p:sp>
        <p:sp>
          <p:nvSpPr>
            <p:cNvPr id="64" name="TextBox 63">
              <a:extLst>
                <a:ext uri="{FF2B5EF4-FFF2-40B4-BE49-F238E27FC236}">
                  <a16:creationId xmlns:a16="http://schemas.microsoft.com/office/drawing/2014/main" xmlns="" id="{4D021D3D-85C3-4F8B-8E93-A5DB0C5DF44A}"/>
                </a:ext>
              </a:extLst>
            </p:cNvPr>
            <p:cNvSpPr txBox="1"/>
            <p:nvPr/>
          </p:nvSpPr>
          <p:spPr>
            <a:xfrm rot="19424257">
              <a:off x="10136173" y="4463563"/>
              <a:ext cx="787395" cy="400110"/>
            </a:xfrm>
            <a:prstGeom prst="rect">
              <a:avLst/>
            </a:prstGeom>
            <a:noFill/>
          </p:spPr>
          <p:txBody>
            <a:bodyPr wrap="none" rtlCol="0">
              <a:spAutoFit/>
            </a:bodyPr>
            <a:lstStyle/>
            <a:p>
              <a:r>
                <a:rPr lang="en-GB" sz="2000" dirty="0">
                  <a:solidFill>
                    <a:srgbClr val="00B050"/>
                  </a:solidFill>
                </a:rPr>
                <a:t>50%</a:t>
              </a:r>
            </a:p>
          </p:txBody>
        </p:sp>
      </p:grpSp>
      <p:sp>
        <p:nvSpPr>
          <p:cNvPr id="66" name="Speech Bubble: Rectangle 65">
            <a:extLst>
              <a:ext uri="{FF2B5EF4-FFF2-40B4-BE49-F238E27FC236}">
                <a16:creationId xmlns:a16="http://schemas.microsoft.com/office/drawing/2014/main" xmlns="" id="{291B89F7-3F94-409D-8438-82BF3F31EA6E}"/>
              </a:ext>
            </a:extLst>
          </p:cNvPr>
          <p:cNvSpPr/>
          <p:nvPr/>
        </p:nvSpPr>
        <p:spPr bwMode="auto">
          <a:xfrm>
            <a:off x="7082255" y="2910865"/>
            <a:ext cx="3266795" cy="1015917"/>
          </a:xfrm>
          <a:prstGeom prst="wedgeRectCallout">
            <a:avLst>
              <a:gd name="adj1" fmla="val -25179"/>
              <a:gd name="adj2" fmla="val 61218"/>
            </a:avLst>
          </a:prstGeom>
          <a:solidFill>
            <a:srgbClr val="CFE8AE"/>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eaLnBrk="0" hangingPunct="0">
              <a:tabLst>
                <a:tab pos="1257300" algn="l"/>
                <a:tab pos="1970088" algn="l"/>
              </a:tabLst>
            </a:pPr>
            <a:r>
              <a:rPr lang="en-GB" sz="2000" dirty="0">
                <a:solidFill>
                  <a:schemeClr val="tx1"/>
                </a:solidFill>
              </a:rPr>
              <a:t>SKE funding for &gt;340</a:t>
            </a:r>
            <a:endParaRPr lang="en-GB" sz="2000" dirty="0">
              <a:solidFill>
                <a:schemeClr val="tx1"/>
              </a:solidFill>
              <a:sym typeface="Wingdings" panose="05000000000000000000" pitchFamily="2" charset="2"/>
            </a:endParaRPr>
          </a:p>
          <a:p>
            <a:pPr marL="342900" indent="-342900" eaLnBrk="0" hangingPunct="0">
              <a:buFont typeface="Wingdings" panose="05000000000000000000" pitchFamily="2" charset="2"/>
              <a:buChar char="è"/>
              <a:tabLst>
                <a:tab pos="1257300" algn="l"/>
                <a:tab pos="1970088" algn="l"/>
              </a:tabLst>
            </a:pPr>
            <a:r>
              <a:rPr lang="en-GB" sz="2000" b="1" dirty="0">
                <a:solidFill>
                  <a:schemeClr val="tx1"/>
                </a:solidFill>
              </a:rPr>
              <a:t>40%</a:t>
            </a:r>
            <a:r>
              <a:rPr lang="en-GB" sz="2000" dirty="0">
                <a:solidFill>
                  <a:schemeClr val="tx1"/>
                </a:solidFill>
              </a:rPr>
              <a:t> of 845 trainees</a:t>
            </a:r>
          </a:p>
        </p:txBody>
      </p:sp>
      <p:grpSp>
        <p:nvGrpSpPr>
          <p:cNvPr id="11" name="Group 10">
            <a:extLst>
              <a:ext uri="{FF2B5EF4-FFF2-40B4-BE49-F238E27FC236}">
                <a16:creationId xmlns:a16="http://schemas.microsoft.com/office/drawing/2014/main" xmlns="" id="{8E037254-B509-46F8-B2C0-8079C5459083}"/>
              </a:ext>
            </a:extLst>
          </p:cNvPr>
          <p:cNvGrpSpPr/>
          <p:nvPr/>
        </p:nvGrpSpPr>
        <p:grpSpPr>
          <a:xfrm>
            <a:off x="4360771" y="3501008"/>
            <a:ext cx="6172410" cy="1872208"/>
            <a:chOff x="4360771" y="3501008"/>
            <a:chExt cx="6172410" cy="1872208"/>
          </a:xfrm>
        </p:grpSpPr>
        <p:sp>
          <p:nvSpPr>
            <p:cNvPr id="5" name="Rectangle 4">
              <a:extLst>
                <a:ext uri="{FF2B5EF4-FFF2-40B4-BE49-F238E27FC236}">
                  <a16:creationId xmlns:a16="http://schemas.microsoft.com/office/drawing/2014/main" xmlns="" id="{EA9A26C2-169E-4D6C-8D8D-2D10325B5473}"/>
                </a:ext>
              </a:extLst>
            </p:cNvPr>
            <p:cNvSpPr/>
            <p:nvPr/>
          </p:nvSpPr>
          <p:spPr bwMode="auto">
            <a:xfrm>
              <a:off x="10094096" y="5205135"/>
              <a:ext cx="439085" cy="150636"/>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0" name="Rectangle 59">
              <a:extLst>
                <a:ext uri="{FF2B5EF4-FFF2-40B4-BE49-F238E27FC236}">
                  <a16:creationId xmlns:a16="http://schemas.microsoft.com/office/drawing/2014/main" xmlns="" id="{B02701F6-EAE9-4090-98F6-1971420FD30C}"/>
                </a:ext>
              </a:extLst>
            </p:cNvPr>
            <p:cNvSpPr/>
            <p:nvPr/>
          </p:nvSpPr>
          <p:spPr bwMode="auto">
            <a:xfrm>
              <a:off x="7248128" y="5301619"/>
              <a:ext cx="439085" cy="58296"/>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1" name="Rectangle 60">
              <a:extLst>
                <a:ext uri="{FF2B5EF4-FFF2-40B4-BE49-F238E27FC236}">
                  <a16:creationId xmlns:a16="http://schemas.microsoft.com/office/drawing/2014/main" xmlns="" id="{DFE957D9-F664-4573-9572-6F9B94172D9B}"/>
                </a:ext>
              </a:extLst>
            </p:cNvPr>
            <p:cNvSpPr/>
            <p:nvPr/>
          </p:nvSpPr>
          <p:spPr bwMode="auto">
            <a:xfrm>
              <a:off x="5756356" y="4869216"/>
              <a:ext cx="439085" cy="504000"/>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68" name="Rectangle 67">
              <a:extLst>
                <a:ext uri="{FF2B5EF4-FFF2-40B4-BE49-F238E27FC236}">
                  <a16:creationId xmlns:a16="http://schemas.microsoft.com/office/drawing/2014/main" xmlns="" id="{4A601556-5E82-4526-85B8-5026EF66032F}"/>
                </a:ext>
              </a:extLst>
            </p:cNvPr>
            <p:cNvSpPr/>
            <p:nvPr/>
          </p:nvSpPr>
          <p:spPr bwMode="auto">
            <a:xfrm>
              <a:off x="4360771" y="3501008"/>
              <a:ext cx="439085" cy="1854763"/>
            </a:xfrm>
            <a:prstGeom prst="rect">
              <a:avLst/>
            </a:prstGeom>
            <a:solidFill>
              <a:srgbClr val="92D050">
                <a:alpha val="7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
        <p:nvSpPr>
          <p:cNvPr id="48" name="Rectangle 47">
            <a:extLst>
              <a:ext uri="{FF2B5EF4-FFF2-40B4-BE49-F238E27FC236}">
                <a16:creationId xmlns:a16="http://schemas.microsoft.com/office/drawing/2014/main" xmlns="" id="{2584DE4B-A7CC-4D45-A39F-156853327728}"/>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https://www.whatdotheyknow.com/request/ske_numbers_by_provider_3#incoming-1079824</a:t>
            </a:r>
          </a:p>
        </p:txBody>
      </p:sp>
    </p:spTree>
    <p:custDataLst>
      <p:tags r:id="rId1"/>
    </p:custDataLst>
    <p:extLst>
      <p:ext uri="{BB962C8B-B14F-4D97-AF65-F5344CB8AC3E}">
        <p14:creationId xmlns:p14="http://schemas.microsoft.com/office/powerpoint/2010/main" val="8386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3.7037E-6 L -0.36119 -0.45902 " pathEditMode="relative" rAng="0" ptsTypes="AA">
                                      <p:cBhvr>
                                        <p:cTn id="6" dur="1000" fill="hold"/>
                                        <p:tgtEl>
                                          <p:spTgt spid="100"/>
                                        </p:tgtEl>
                                        <p:attrNameLst>
                                          <p:attrName>ppt_x</p:attrName>
                                          <p:attrName>ppt_y</p:attrName>
                                        </p:attrNameLst>
                                      </p:cBhvr>
                                      <p:rCtr x="-18060" y="-22963"/>
                                    </p:animMotion>
                                  </p:childTnLst>
                                </p:cTn>
                              </p:par>
                              <p:par>
                                <p:cTn id="7" presetID="10" presetClass="exit" presetSubtype="0" fill="hold" nodeType="withEffect">
                                  <p:stCondLst>
                                    <p:cond delay="0"/>
                                  </p:stCondLst>
                                  <p:childTnLst>
                                    <p:animEffect transition="out" filter="fade">
                                      <p:cBhvr>
                                        <p:cTn id="8" dur="1000"/>
                                        <p:tgtEl>
                                          <p:spTgt spid="74"/>
                                        </p:tgtEl>
                                      </p:cBhvr>
                                    </p:animEffect>
                                    <p:set>
                                      <p:cBhvr>
                                        <p:cTn id="9" dur="1" fill="hold">
                                          <p:stCondLst>
                                            <p:cond delay="999"/>
                                          </p:stCondLst>
                                        </p:cTn>
                                        <p:tgtEl>
                                          <p:spTgt spid="7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49" grpId="0"/>
      <p:bldP spid="59"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E2EC46E-B501-4603-92B9-A6A6461AF22D}"/>
              </a:ext>
            </a:extLst>
          </p:cNvPr>
          <p:cNvGrpSpPr/>
          <p:nvPr/>
        </p:nvGrpSpPr>
        <p:grpSpPr>
          <a:xfrm>
            <a:off x="2597150" y="1124744"/>
            <a:ext cx="7923214" cy="4315618"/>
            <a:chOff x="2597150" y="821256"/>
            <a:chExt cx="7923214" cy="4619106"/>
          </a:xfrm>
        </p:grpSpPr>
        <p:grpSp>
          <p:nvGrpSpPr>
            <p:cNvPr id="3" name="Group 2">
              <a:extLst>
                <a:ext uri="{FF2B5EF4-FFF2-40B4-BE49-F238E27FC236}">
                  <a16:creationId xmlns:a16="http://schemas.microsoft.com/office/drawing/2014/main" xmlns="" id="{0F0D0310-855B-46A5-931C-542EDAACDA96}"/>
                </a:ext>
              </a:extLst>
            </p:cNvPr>
            <p:cNvGrpSpPr/>
            <p:nvPr/>
          </p:nvGrpSpPr>
          <p:grpSpPr>
            <a:xfrm>
              <a:off x="2597150" y="1683359"/>
              <a:ext cx="7877176" cy="3757003"/>
              <a:chOff x="2597150" y="1336675"/>
              <a:chExt cx="7877176" cy="4103688"/>
            </a:xfrm>
          </p:grpSpPr>
          <p:sp>
            <p:nvSpPr>
              <p:cNvPr id="29" name="Freeform 7">
                <a:extLst>
                  <a:ext uri="{FF2B5EF4-FFF2-40B4-BE49-F238E27FC236}">
                    <a16:creationId xmlns:a16="http://schemas.microsoft.com/office/drawing/2014/main" xmlns="" id="{2C66CB2F-B4F8-43AC-B3B3-E1DA57799AFD}"/>
                  </a:ext>
                </a:extLst>
              </p:cNvPr>
              <p:cNvSpPr>
                <a:spLocks noEditPoints="1"/>
              </p:cNvSpPr>
              <p:nvPr/>
            </p:nvSpPr>
            <p:spPr bwMode="auto">
              <a:xfrm>
                <a:off x="3103563" y="1454150"/>
                <a:ext cx="7370763" cy="3360738"/>
              </a:xfrm>
              <a:custGeom>
                <a:avLst/>
                <a:gdLst>
                  <a:gd name="T0" fmla="*/ 0 w 4643"/>
                  <a:gd name="T1" fmla="*/ 2117 h 2117"/>
                  <a:gd name="T2" fmla="*/ 4643 w 4643"/>
                  <a:gd name="T3" fmla="*/ 2117 h 2117"/>
                  <a:gd name="T4" fmla="*/ 0 w 4643"/>
                  <a:gd name="T5" fmla="*/ 1813 h 2117"/>
                  <a:gd name="T6" fmla="*/ 4643 w 4643"/>
                  <a:gd name="T7" fmla="*/ 1813 h 2117"/>
                  <a:gd name="T8" fmla="*/ 0 w 4643"/>
                  <a:gd name="T9" fmla="*/ 1508 h 2117"/>
                  <a:gd name="T10" fmla="*/ 4643 w 4643"/>
                  <a:gd name="T11" fmla="*/ 1508 h 2117"/>
                  <a:gd name="T12" fmla="*/ 0 w 4643"/>
                  <a:gd name="T13" fmla="*/ 1211 h 2117"/>
                  <a:gd name="T14" fmla="*/ 4643 w 4643"/>
                  <a:gd name="T15" fmla="*/ 1211 h 2117"/>
                  <a:gd name="T16" fmla="*/ 0 w 4643"/>
                  <a:gd name="T17" fmla="*/ 906 h 2117"/>
                  <a:gd name="T18" fmla="*/ 4643 w 4643"/>
                  <a:gd name="T19" fmla="*/ 906 h 2117"/>
                  <a:gd name="T20" fmla="*/ 0 w 4643"/>
                  <a:gd name="T21" fmla="*/ 602 h 2117"/>
                  <a:gd name="T22" fmla="*/ 4643 w 4643"/>
                  <a:gd name="T23" fmla="*/ 602 h 2117"/>
                  <a:gd name="T24" fmla="*/ 0 w 4643"/>
                  <a:gd name="T25" fmla="*/ 297 h 2117"/>
                  <a:gd name="T26" fmla="*/ 4643 w 4643"/>
                  <a:gd name="T27" fmla="*/ 297 h 2117"/>
                  <a:gd name="T28" fmla="*/ 0 w 4643"/>
                  <a:gd name="T29" fmla="*/ 0 h 2117"/>
                  <a:gd name="T30" fmla="*/ 4643 w 4643"/>
                  <a:gd name="T31"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3" h="2117">
                    <a:moveTo>
                      <a:pt x="0" y="2117"/>
                    </a:moveTo>
                    <a:lnTo>
                      <a:pt x="4643" y="2117"/>
                    </a:lnTo>
                    <a:moveTo>
                      <a:pt x="0" y="1813"/>
                    </a:moveTo>
                    <a:lnTo>
                      <a:pt x="4643" y="1813"/>
                    </a:lnTo>
                    <a:moveTo>
                      <a:pt x="0" y="1508"/>
                    </a:moveTo>
                    <a:lnTo>
                      <a:pt x="4643" y="1508"/>
                    </a:lnTo>
                    <a:moveTo>
                      <a:pt x="0" y="1211"/>
                    </a:moveTo>
                    <a:lnTo>
                      <a:pt x="4643" y="1211"/>
                    </a:lnTo>
                    <a:moveTo>
                      <a:pt x="0" y="906"/>
                    </a:moveTo>
                    <a:lnTo>
                      <a:pt x="4643" y="906"/>
                    </a:lnTo>
                    <a:moveTo>
                      <a:pt x="0" y="602"/>
                    </a:moveTo>
                    <a:lnTo>
                      <a:pt x="4643" y="602"/>
                    </a:lnTo>
                    <a:moveTo>
                      <a:pt x="0" y="297"/>
                    </a:moveTo>
                    <a:lnTo>
                      <a:pt x="4643" y="297"/>
                    </a:lnTo>
                    <a:moveTo>
                      <a:pt x="0" y="0"/>
                    </a:moveTo>
                    <a:lnTo>
                      <a:pt x="4643" y="0"/>
                    </a:lnTo>
                  </a:path>
                </a:pathLst>
              </a:custGeom>
              <a:noFill/>
              <a:ln w="1111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Rectangle 15">
                <a:extLst>
                  <a:ext uri="{FF2B5EF4-FFF2-40B4-BE49-F238E27FC236}">
                    <a16:creationId xmlns:a16="http://schemas.microsoft.com/office/drawing/2014/main" xmlns="" id="{7AAAE93A-83F6-4CA0-947C-DBAF8F8DAFB3}"/>
                  </a:ext>
                </a:extLst>
              </p:cNvPr>
              <p:cNvSpPr>
                <a:spLocks noChangeArrowheads="1"/>
              </p:cNvSpPr>
              <p:nvPr/>
            </p:nvSpPr>
            <p:spPr bwMode="auto">
              <a:xfrm>
                <a:off x="2825750" y="5181600"/>
                <a:ext cx="225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6">
                <a:extLst>
                  <a:ext uri="{FF2B5EF4-FFF2-40B4-BE49-F238E27FC236}">
                    <a16:creationId xmlns:a16="http://schemas.microsoft.com/office/drawing/2014/main" xmlns="" id="{336034CF-573B-4888-9D2E-6D9CAC84E2DA}"/>
                  </a:ext>
                </a:extLst>
              </p:cNvPr>
              <p:cNvSpPr>
                <a:spLocks noChangeArrowheads="1"/>
              </p:cNvSpPr>
              <p:nvPr/>
            </p:nvSpPr>
            <p:spPr bwMode="auto">
              <a:xfrm>
                <a:off x="2711450" y="4700588"/>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17">
                <a:extLst>
                  <a:ext uri="{FF2B5EF4-FFF2-40B4-BE49-F238E27FC236}">
                    <a16:creationId xmlns:a16="http://schemas.microsoft.com/office/drawing/2014/main" xmlns="" id="{9E9D1776-BF48-45F5-92CF-BED3E1F2147E}"/>
                  </a:ext>
                </a:extLst>
              </p:cNvPr>
              <p:cNvSpPr>
                <a:spLocks noChangeArrowheads="1"/>
              </p:cNvSpPr>
              <p:nvPr/>
            </p:nvSpPr>
            <p:spPr bwMode="auto">
              <a:xfrm>
                <a:off x="2597150" y="42179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8">
                <a:extLst>
                  <a:ext uri="{FF2B5EF4-FFF2-40B4-BE49-F238E27FC236}">
                    <a16:creationId xmlns:a16="http://schemas.microsoft.com/office/drawing/2014/main" xmlns="" id="{3243799F-67FE-411B-985A-628ACF7E7A16}"/>
                  </a:ext>
                </a:extLst>
              </p:cNvPr>
              <p:cNvSpPr>
                <a:spLocks noChangeArrowheads="1"/>
              </p:cNvSpPr>
              <p:nvPr/>
            </p:nvSpPr>
            <p:spPr bwMode="auto">
              <a:xfrm>
                <a:off x="2597150" y="3740150"/>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xmlns="" id="{820D371E-F936-4051-A08B-EEA1A034F4EE}"/>
                  </a:ext>
                </a:extLst>
              </p:cNvPr>
              <p:cNvSpPr>
                <a:spLocks noChangeArrowheads="1"/>
              </p:cNvSpPr>
              <p:nvPr/>
            </p:nvSpPr>
            <p:spPr bwMode="auto">
              <a:xfrm>
                <a:off x="2597150" y="32591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xmlns="" id="{B69F39F8-D911-4973-89C0-19CD6A4B2E38}"/>
                  </a:ext>
                </a:extLst>
              </p:cNvPr>
              <p:cNvSpPr>
                <a:spLocks noChangeArrowheads="1"/>
              </p:cNvSpPr>
              <p:nvPr/>
            </p:nvSpPr>
            <p:spPr bwMode="auto">
              <a:xfrm>
                <a:off x="2597150" y="277653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1">
                <a:extLst>
                  <a:ext uri="{FF2B5EF4-FFF2-40B4-BE49-F238E27FC236}">
                    <a16:creationId xmlns:a16="http://schemas.microsoft.com/office/drawing/2014/main" xmlns="" id="{6E3DFD2C-B7C2-428D-A757-A1203D54B1C2}"/>
                  </a:ext>
                </a:extLst>
              </p:cNvPr>
              <p:cNvSpPr>
                <a:spLocks noChangeArrowheads="1"/>
              </p:cNvSpPr>
              <p:nvPr/>
            </p:nvSpPr>
            <p:spPr bwMode="auto">
              <a:xfrm>
                <a:off x="2597150" y="2298700"/>
                <a:ext cx="460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2">
                <a:extLst>
                  <a:ext uri="{FF2B5EF4-FFF2-40B4-BE49-F238E27FC236}">
                    <a16:creationId xmlns:a16="http://schemas.microsoft.com/office/drawing/2014/main" xmlns="" id="{1C246D6F-DC2F-42CB-AFF0-9AE9CA4A64C0}"/>
                  </a:ext>
                </a:extLst>
              </p:cNvPr>
              <p:cNvSpPr>
                <a:spLocks noChangeArrowheads="1"/>
              </p:cNvSpPr>
              <p:nvPr/>
            </p:nvSpPr>
            <p:spPr bwMode="auto">
              <a:xfrm>
                <a:off x="2597150" y="1817688"/>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3">
                <a:extLst>
                  <a:ext uri="{FF2B5EF4-FFF2-40B4-BE49-F238E27FC236}">
                    <a16:creationId xmlns:a16="http://schemas.microsoft.com/office/drawing/2014/main" xmlns="" id="{820C5FD5-23D3-4FA3-8A0F-93B0C1E95B34}"/>
                  </a:ext>
                </a:extLst>
              </p:cNvPr>
              <p:cNvSpPr>
                <a:spLocks noChangeArrowheads="1"/>
              </p:cNvSpPr>
              <p:nvPr/>
            </p:nvSpPr>
            <p:spPr bwMode="auto">
              <a:xfrm>
                <a:off x="2597150" y="1336675"/>
                <a:ext cx="460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7" name="Straight Connector 6">
              <a:extLst>
                <a:ext uri="{FF2B5EF4-FFF2-40B4-BE49-F238E27FC236}">
                  <a16:creationId xmlns:a16="http://schemas.microsoft.com/office/drawing/2014/main" xmlns="" id="{988888D4-B357-4A20-86CC-6FC271CEC70D}"/>
                </a:ext>
              </a:extLst>
            </p:cNvPr>
            <p:cNvCxnSpPr>
              <a:cxnSpLocks/>
            </p:cNvCxnSpPr>
            <p:nvPr/>
          </p:nvCxnSpPr>
          <p:spPr bwMode="auto">
            <a:xfrm flipV="1">
              <a:off x="3103563" y="1324946"/>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2" name="Rectangle 23">
              <a:extLst>
                <a:ext uri="{FF2B5EF4-FFF2-40B4-BE49-F238E27FC236}">
                  <a16:creationId xmlns:a16="http://schemas.microsoft.com/office/drawing/2014/main" xmlns="" id="{3FEBDE55-84C2-4115-B1A5-C0F9309B3C49}"/>
                </a:ext>
              </a:extLst>
            </p:cNvPr>
            <p:cNvSpPr>
              <a:spLocks noChangeArrowheads="1"/>
            </p:cNvSpPr>
            <p:nvPr/>
          </p:nvSpPr>
          <p:spPr bwMode="auto">
            <a:xfrm>
              <a:off x="2618647" y="1265991"/>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450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5" name="Straight Connector 44">
              <a:extLst>
                <a:ext uri="{FF2B5EF4-FFF2-40B4-BE49-F238E27FC236}">
                  <a16:creationId xmlns:a16="http://schemas.microsoft.com/office/drawing/2014/main" xmlns="" id="{24B97AC3-487F-429C-AAE4-108D9533E163}"/>
                </a:ext>
              </a:extLst>
            </p:cNvPr>
            <p:cNvCxnSpPr>
              <a:cxnSpLocks/>
            </p:cNvCxnSpPr>
            <p:nvPr/>
          </p:nvCxnSpPr>
          <p:spPr bwMode="auto">
            <a:xfrm flipV="1">
              <a:off x="3103563" y="908720"/>
              <a:ext cx="7416801" cy="1582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46" name="Rectangle 23">
              <a:extLst>
                <a:ext uri="{FF2B5EF4-FFF2-40B4-BE49-F238E27FC236}">
                  <a16:creationId xmlns:a16="http://schemas.microsoft.com/office/drawing/2014/main" xmlns="" id="{E43D0ACC-05FB-45E6-9D30-1CABD5626714}"/>
                </a:ext>
              </a:extLst>
            </p:cNvPr>
            <p:cNvSpPr>
              <a:spLocks noChangeArrowheads="1"/>
            </p:cNvSpPr>
            <p:nvPr/>
          </p:nvSpPr>
          <p:spPr bwMode="auto">
            <a:xfrm>
              <a:off x="2618647" y="821256"/>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UCAS </a:t>
            </a:r>
            <a:r>
              <a:rPr lang="en-US" b="0" dirty="0"/>
              <a:t>End of Cycle</a:t>
            </a:r>
            <a:r>
              <a:rPr lang="en-US" dirty="0"/>
              <a:t> &amp; ITT Census</a:t>
            </a:r>
          </a:p>
        </p:txBody>
      </p:sp>
      <p:sp>
        <p:nvSpPr>
          <p:cNvPr id="4" name="Content Placeholder 3">
            <a:extLst>
              <a:ext uri="{FF2B5EF4-FFF2-40B4-BE49-F238E27FC236}">
                <a16:creationId xmlns:a16="http://schemas.microsoft.com/office/drawing/2014/main" xmlns="" id="{217B5AFC-FCA7-4195-9BDB-7B109239A4D0}"/>
              </a:ext>
            </a:extLst>
          </p:cNvPr>
          <p:cNvSpPr>
            <a:spLocks noGrp="1"/>
          </p:cNvSpPr>
          <p:nvPr>
            <p:ph idx="1"/>
          </p:nvPr>
        </p:nvSpPr>
        <p:spPr>
          <a:xfrm>
            <a:off x="335359" y="908050"/>
            <a:ext cx="7560841" cy="5041230"/>
          </a:xfrm>
        </p:spPr>
        <p:txBody>
          <a:bodyPr/>
          <a:lstStyle/>
          <a:p>
            <a:r>
              <a:rPr lang="en-GB" sz="2800" b="1" dirty="0">
                <a:solidFill>
                  <a:srgbClr val="9362B6"/>
                </a:solidFill>
              </a:rPr>
              <a:t>Physics</a:t>
            </a:r>
          </a:p>
        </p:txBody>
      </p:sp>
      <p:grpSp>
        <p:nvGrpSpPr>
          <p:cNvPr id="74" name="Group 73">
            <a:extLst>
              <a:ext uri="{FF2B5EF4-FFF2-40B4-BE49-F238E27FC236}">
                <a16:creationId xmlns:a16="http://schemas.microsoft.com/office/drawing/2014/main" xmlns="" id="{F3DEE59B-496C-439A-9049-76CBB32623B9}"/>
              </a:ext>
            </a:extLst>
          </p:cNvPr>
          <p:cNvGrpSpPr/>
          <p:nvPr/>
        </p:nvGrpSpPr>
        <p:grpSpPr>
          <a:xfrm>
            <a:off x="3719736" y="5446385"/>
            <a:ext cx="5063009" cy="430887"/>
            <a:chOff x="3827809" y="5422900"/>
            <a:chExt cx="5063009" cy="430887"/>
          </a:xfrm>
        </p:grpSpPr>
        <p:sp>
          <p:nvSpPr>
            <p:cNvPr id="75" name="Rectangle 47">
              <a:extLst>
                <a:ext uri="{FF2B5EF4-FFF2-40B4-BE49-F238E27FC236}">
                  <a16:creationId xmlns:a16="http://schemas.microsoft.com/office/drawing/2014/main" xmlns="" id="{BD9CDE82-160D-4E13-A55C-50B9E1B3A8E3}"/>
                </a:ext>
              </a:extLst>
            </p:cNvPr>
            <p:cNvSpPr>
              <a:spLocks noChangeArrowheads="1"/>
            </p:cNvSpPr>
            <p:nvPr/>
          </p:nvSpPr>
          <p:spPr bwMode="auto">
            <a:xfrm>
              <a:off x="3827809" y="5422900"/>
              <a:ext cx="883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Higher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52">
              <a:extLst>
                <a:ext uri="{FF2B5EF4-FFF2-40B4-BE49-F238E27FC236}">
                  <a16:creationId xmlns:a16="http://schemas.microsoft.com/office/drawing/2014/main" xmlns="" id="{1B1FF84B-621B-4934-A3E8-DC30E0749841}"/>
                </a:ext>
              </a:extLst>
            </p:cNvPr>
            <p:cNvSpPr>
              <a:spLocks noChangeArrowheads="1"/>
            </p:cNvSpPr>
            <p:nvPr/>
          </p:nvSpPr>
          <p:spPr bwMode="auto">
            <a:xfrm>
              <a:off x="8220893" y="5422900"/>
              <a:ext cx="669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SCITT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2" name="Line 14">
            <a:extLst>
              <a:ext uri="{FF2B5EF4-FFF2-40B4-BE49-F238E27FC236}">
                <a16:creationId xmlns:a16="http://schemas.microsoft.com/office/drawing/2014/main" xmlns="" id="{9320EDA3-660A-4F95-8FBC-C0AE43F7055B}"/>
              </a:ext>
            </a:extLst>
          </p:cNvPr>
          <p:cNvSpPr>
            <a:spLocks noChangeShapeType="1"/>
          </p:cNvSpPr>
          <p:nvPr/>
        </p:nvSpPr>
        <p:spPr bwMode="auto">
          <a:xfrm>
            <a:off x="3103563" y="5297488"/>
            <a:ext cx="7370763" cy="0"/>
          </a:xfrm>
          <a:prstGeom prst="line">
            <a:avLst/>
          </a:prstGeom>
          <a:noFill/>
          <a:ln w="11113"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10">
            <a:extLst>
              <a:ext uri="{FF2B5EF4-FFF2-40B4-BE49-F238E27FC236}">
                <a16:creationId xmlns:a16="http://schemas.microsoft.com/office/drawing/2014/main" xmlns="" id="{E30E8FB2-CE52-4814-984C-0631DBB2C70D}"/>
              </a:ext>
            </a:extLst>
          </p:cNvPr>
          <p:cNvSpPr>
            <a:spLocks noChangeArrowheads="1"/>
          </p:cNvSpPr>
          <p:nvPr/>
        </p:nvSpPr>
        <p:spPr bwMode="auto">
          <a:xfrm>
            <a:off x="5180013" y="3937546"/>
            <a:ext cx="539750" cy="1355179"/>
          </a:xfrm>
          <a:prstGeom prst="rect">
            <a:avLst/>
          </a:prstGeom>
          <a:solidFill>
            <a:srgbClr val="F4B18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165</a:t>
            </a:r>
          </a:p>
        </p:txBody>
      </p:sp>
      <p:sp>
        <p:nvSpPr>
          <p:cNvPr id="99" name="Rectangle 11">
            <a:extLst>
              <a:ext uri="{FF2B5EF4-FFF2-40B4-BE49-F238E27FC236}">
                <a16:creationId xmlns:a16="http://schemas.microsoft.com/office/drawing/2014/main" xmlns="" id="{F1B5B953-1553-40A0-9112-EBB328B81DDF}"/>
              </a:ext>
            </a:extLst>
          </p:cNvPr>
          <p:cNvSpPr>
            <a:spLocks noChangeArrowheads="1"/>
          </p:cNvSpPr>
          <p:nvPr/>
        </p:nvSpPr>
        <p:spPr bwMode="auto">
          <a:xfrm>
            <a:off x="6653213" y="4840546"/>
            <a:ext cx="539750" cy="452179"/>
          </a:xfrm>
          <a:prstGeom prst="rect">
            <a:avLst/>
          </a:prstGeom>
          <a:solidFill>
            <a:srgbClr val="F09452"/>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55</a:t>
            </a:r>
          </a:p>
        </p:txBody>
      </p:sp>
      <p:sp>
        <p:nvSpPr>
          <p:cNvPr id="100" name="Rectangle 12">
            <a:extLst>
              <a:ext uri="{FF2B5EF4-FFF2-40B4-BE49-F238E27FC236}">
                <a16:creationId xmlns:a16="http://schemas.microsoft.com/office/drawing/2014/main" xmlns="" id="{100773B7-7E06-4775-8F26-56784F92B167}"/>
              </a:ext>
            </a:extLst>
          </p:cNvPr>
          <p:cNvSpPr>
            <a:spLocks noChangeArrowheads="1"/>
          </p:cNvSpPr>
          <p:nvPr/>
        </p:nvSpPr>
        <p:spPr bwMode="auto">
          <a:xfrm>
            <a:off x="8148538" y="4427746"/>
            <a:ext cx="539750" cy="864979"/>
          </a:xfrm>
          <a:prstGeom prst="rect">
            <a:avLst/>
          </a:prstGeom>
          <a:solidFill>
            <a:srgbClr val="FFDE75"/>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105</a:t>
            </a:r>
          </a:p>
        </p:txBody>
      </p:sp>
      <p:sp>
        <p:nvSpPr>
          <p:cNvPr id="101" name="Rectangle 13">
            <a:extLst>
              <a:ext uri="{FF2B5EF4-FFF2-40B4-BE49-F238E27FC236}">
                <a16:creationId xmlns:a16="http://schemas.microsoft.com/office/drawing/2014/main" xmlns="" id="{ECAF86F5-6DA8-43B7-8471-1A2E5A4485F5}"/>
              </a:ext>
            </a:extLst>
          </p:cNvPr>
          <p:cNvSpPr>
            <a:spLocks noChangeArrowheads="1"/>
          </p:cNvSpPr>
          <p:nvPr/>
        </p:nvSpPr>
        <p:spPr bwMode="auto">
          <a:xfrm>
            <a:off x="9529192" y="5128420"/>
            <a:ext cx="539750" cy="164306"/>
          </a:xfrm>
          <a:prstGeom prst="rect">
            <a:avLst/>
          </a:prstGeom>
          <a:solidFill>
            <a:srgbClr val="246FB3"/>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      20</a:t>
            </a:r>
          </a:p>
        </p:txBody>
      </p:sp>
      <p:sp>
        <p:nvSpPr>
          <p:cNvPr id="37" name="Freeform 106">
            <a:extLst>
              <a:ext uri="{FF2B5EF4-FFF2-40B4-BE49-F238E27FC236}">
                <a16:creationId xmlns:a16="http://schemas.microsoft.com/office/drawing/2014/main" xmlns="" id="{DE64396C-CCC6-4D08-B03C-ED6DE88E9285}"/>
              </a:ext>
            </a:extLst>
          </p:cNvPr>
          <p:cNvSpPr>
            <a:spLocks noEditPoints="1"/>
          </p:cNvSpPr>
          <p:nvPr/>
        </p:nvSpPr>
        <p:spPr bwMode="auto">
          <a:xfrm>
            <a:off x="4295800" y="3428840"/>
            <a:ext cx="6230914" cy="1863886"/>
          </a:xfrm>
          <a:custGeom>
            <a:avLst/>
            <a:gdLst>
              <a:gd name="T0" fmla="*/ 0 w 3969"/>
              <a:gd name="T1" fmla="*/ 0 h 1368"/>
              <a:gd name="T2" fmla="*/ 288 w 3969"/>
              <a:gd name="T3" fmla="*/ 0 h 1368"/>
              <a:gd name="T4" fmla="*/ 288 w 3969"/>
              <a:gd name="T5" fmla="*/ 1368 h 1368"/>
              <a:gd name="T6" fmla="*/ 0 w 3969"/>
              <a:gd name="T7" fmla="*/ 1368 h 1368"/>
              <a:gd name="T8" fmla="*/ 0 w 3969"/>
              <a:gd name="T9" fmla="*/ 0 h 1368"/>
              <a:gd name="T10" fmla="*/ 921 w 3969"/>
              <a:gd name="T11" fmla="*/ 898 h 1368"/>
              <a:gd name="T12" fmla="*/ 1209 w 3969"/>
              <a:gd name="T13" fmla="*/ 898 h 1368"/>
              <a:gd name="T14" fmla="*/ 1209 w 3969"/>
              <a:gd name="T15" fmla="*/ 1368 h 1368"/>
              <a:gd name="T16" fmla="*/ 921 w 3969"/>
              <a:gd name="T17" fmla="*/ 1368 h 1368"/>
              <a:gd name="T18" fmla="*/ 921 w 3969"/>
              <a:gd name="T19" fmla="*/ 898 h 1368"/>
              <a:gd name="T20" fmla="*/ 1841 w 3969"/>
              <a:gd name="T21" fmla="*/ 1333 h 1368"/>
              <a:gd name="T22" fmla="*/ 2129 w 3969"/>
              <a:gd name="T23" fmla="*/ 1333 h 1368"/>
              <a:gd name="T24" fmla="*/ 2129 w 3969"/>
              <a:gd name="T25" fmla="*/ 1368 h 1368"/>
              <a:gd name="T26" fmla="*/ 1841 w 3969"/>
              <a:gd name="T27" fmla="*/ 1368 h 1368"/>
              <a:gd name="T28" fmla="*/ 1841 w 3969"/>
              <a:gd name="T29" fmla="*/ 1333 h 1368"/>
              <a:gd name="T30" fmla="*/ 3681 w 3969"/>
              <a:gd name="T31" fmla="*/ 1186 h 1368"/>
              <a:gd name="T32" fmla="*/ 3969 w 3969"/>
              <a:gd name="T33" fmla="*/ 1186 h 1368"/>
              <a:gd name="T34" fmla="*/ 3969 w 3969"/>
              <a:gd name="T35" fmla="*/ 1368 h 1368"/>
              <a:gd name="T36" fmla="*/ 3681 w 3969"/>
              <a:gd name="T37" fmla="*/ 1368 h 1368"/>
              <a:gd name="T38" fmla="*/ 3681 w 3969"/>
              <a:gd name="T3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69" h="1368">
                <a:moveTo>
                  <a:pt x="0" y="0"/>
                </a:moveTo>
                <a:lnTo>
                  <a:pt x="288" y="0"/>
                </a:lnTo>
                <a:lnTo>
                  <a:pt x="288" y="1368"/>
                </a:lnTo>
                <a:lnTo>
                  <a:pt x="0" y="1368"/>
                </a:lnTo>
                <a:lnTo>
                  <a:pt x="0" y="0"/>
                </a:lnTo>
                <a:close/>
                <a:moveTo>
                  <a:pt x="921" y="898"/>
                </a:moveTo>
                <a:lnTo>
                  <a:pt x="1209" y="898"/>
                </a:lnTo>
                <a:lnTo>
                  <a:pt x="1209" y="1368"/>
                </a:lnTo>
                <a:lnTo>
                  <a:pt x="921" y="1368"/>
                </a:lnTo>
                <a:lnTo>
                  <a:pt x="921" y="898"/>
                </a:lnTo>
                <a:close/>
                <a:moveTo>
                  <a:pt x="1841" y="1333"/>
                </a:moveTo>
                <a:lnTo>
                  <a:pt x="2129" y="1333"/>
                </a:lnTo>
                <a:lnTo>
                  <a:pt x="2129" y="1368"/>
                </a:lnTo>
                <a:lnTo>
                  <a:pt x="1841" y="1368"/>
                </a:lnTo>
                <a:lnTo>
                  <a:pt x="1841" y="1333"/>
                </a:lnTo>
                <a:close/>
                <a:moveTo>
                  <a:pt x="3681" y="1186"/>
                </a:moveTo>
                <a:lnTo>
                  <a:pt x="3969" y="1186"/>
                </a:lnTo>
                <a:lnTo>
                  <a:pt x="3969" y="1368"/>
                </a:lnTo>
                <a:lnTo>
                  <a:pt x="3681" y="1368"/>
                </a:lnTo>
                <a:lnTo>
                  <a:pt x="3681" y="1186"/>
                </a:lnTo>
                <a:close/>
              </a:path>
            </a:pathLst>
          </a:custGeom>
          <a:solidFill>
            <a:srgbClr val="92D050">
              <a:alpha val="69804"/>
            </a:srgbClr>
          </a:solidFill>
          <a:ln w="19050">
            <a:solidFill>
              <a:schemeClr val="bg1"/>
            </a:solidFill>
          </a:ln>
        </p:spPr>
        <p:txBody>
          <a:bodyPr vert="horz" wrap="square" lIns="91440" tIns="45720" rIns="91440" bIns="45720" numCol="1" anchor="t" anchorCtr="0" compatLnSpc="1">
            <a:prstTxWarp prst="textNoShape">
              <a:avLst/>
            </a:prstTxWarp>
          </a:bodyPr>
          <a:lstStyle/>
          <a:p>
            <a:endParaRPr lang="en-GB"/>
          </a:p>
        </p:txBody>
      </p:sp>
      <p:sp>
        <p:nvSpPr>
          <p:cNvPr id="49" name="Rectangle 47">
            <a:extLst>
              <a:ext uri="{FF2B5EF4-FFF2-40B4-BE49-F238E27FC236}">
                <a16:creationId xmlns:a16="http://schemas.microsoft.com/office/drawing/2014/main" xmlns="" id="{D76B2460-7E94-4954-9275-DAC82D5CDCF3}"/>
              </a:ext>
            </a:extLst>
          </p:cNvPr>
          <p:cNvSpPr>
            <a:spLocks noChangeArrowheads="1"/>
          </p:cNvSpPr>
          <p:nvPr/>
        </p:nvSpPr>
        <p:spPr bwMode="auto">
          <a:xfrm>
            <a:off x="3804314" y="5445224"/>
            <a:ext cx="7456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Provider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4" name="Picture 53">
            <a:extLst>
              <a:ext uri="{FF2B5EF4-FFF2-40B4-BE49-F238E27FC236}">
                <a16:creationId xmlns:a16="http://schemas.microsoft.com/office/drawing/2014/main" xmlns="" id="{AF8BD2A6-69B0-4B47-8910-45A98C0358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760" y="5500302"/>
            <a:ext cx="856704" cy="144090"/>
          </a:xfrm>
          <a:prstGeom prst="rect">
            <a:avLst/>
          </a:prstGeom>
        </p:spPr>
      </p:pic>
      <p:sp>
        <p:nvSpPr>
          <p:cNvPr id="56" name="Rectangle 49">
            <a:extLst>
              <a:ext uri="{FF2B5EF4-FFF2-40B4-BE49-F238E27FC236}">
                <a16:creationId xmlns:a16="http://schemas.microsoft.com/office/drawing/2014/main" xmlns="" id="{FB764318-D816-4A77-B7F1-7FDDA797ABA8}"/>
              </a:ext>
            </a:extLst>
          </p:cNvPr>
          <p:cNvSpPr>
            <a:spLocks noChangeArrowheads="1"/>
          </p:cNvSpPr>
          <p:nvPr/>
        </p:nvSpPr>
        <p:spPr bwMode="auto">
          <a:xfrm>
            <a:off x="5044176" y="5446385"/>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(Fee)</a:t>
            </a:r>
          </a:p>
        </p:txBody>
      </p:sp>
      <p:sp>
        <p:nvSpPr>
          <p:cNvPr id="57" name="Rectangle 50">
            <a:extLst>
              <a:ext uri="{FF2B5EF4-FFF2-40B4-BE49-F238E27FC236}">
                <a16:creationId xmlns:a16="http://schemas.microsoft.com/office/drawing/2014/main" xmlns="" id="{8A783AAA-8DC4-4168-AB77-0CD96E4F03BF}"/>
              </a:ext>
            </a:extLst>
          </p:cNvPr>
          <p:cNvSpPr>
            <a:spLocks noChangeArrowheads="1"/>
          </p:cNvSpPr>
          <p:nvPr/>
        </p:nvSpPr>
        <p:spPr bwMode="auto">
          <a:xfrm>
            <a:off x="6484335" y="5446385"/>
            <a:ext cx="11958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School Direct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rPr>
              <a:t>(Sal)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
            <a:extLst>
              <a:ext uri="{FF2B5EF4-FFF2-40B4-BE49-F238E27FC236}">
                <a16:creationId xmlns:a16="http://schemas.microsoft.com/office/drawing/2014/main" xmlns="" id="{05CB4804-C27B-4C91-88CA-04EBFD039BE7}"/>
              </a:ext>
            </a:extLst>
          </p:cNvPr>
          <p:cNvSpPr>
            <a:spLocks noChangeArrowheads="1"/>
          </p:cNvSpPr>
          <p:nvPr/>
        </p:nvSpPr>
        <p:spPr bwMode="auto">
          <a:xfrm>
            <a:off x="3750221" y="2257496"/>
            <a:ext cx="539750" cy="3037611"/>
          </a:xfrm>
          <a:prstGeom prst="rect">
            <a:avLst/>
          </a:prstGeom>
          <a:solidFill>
            <a:srgbClr val="CC99FF"/>
          </a:solid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370</a:t>
            </a:r>
          </a:p>
        </p:txBody>
      </p:sp>
      <p:sp>
        <p:nvSpPr>
          <p:cNvPr id="59" name="Rectangle 9">
            <a:extLst>
              <a:ext uri="{FF2B5EF4-FFF2-40B4-BE49-F238E27FC236}">
                <a16:creationId xmlns:a16="http://schemas.microsoft.com/office/drawing/2014/main" xmlns="" id="{53657770-88B3-481E-825B-A29AFAD2CD46}"/>
              </a:ext>
            </a:extLst>
          </p:cNvPr>
          <p:cNvSpPr>
            <a:spLocks noChangeArrowheads="1"/>
          </p:cNvSpPr>
          <p:nvPr/>
        </p:nvSpPr>
        <p:spPr bwMode="auto">
          <a:xfrm>
            <a:off x="3750221" y="1368978"/>
            <a:ext cx="539750" cy="3926129"/>
          </a:xfrm>
          <a:prstGeom prst="rect">
            <a:avLst/>
          </a:prstGeom>
          <a:pattFill prst="pct80">
            <a:fgClr>
              <a:srgbClr val="CC99FF"/>
            </a:fgClr>
            <a:bgClr>
              <a:srgbClr val="FFFF00"/>
            </a:bgClr>
          </a:pattFill>
          <a:ln w="19050">
            <a:solidFill>
              <a:schemeClr val="bg1"/>
            </a:solidFill>
            <a:miter lim="800000"/>
            <a:headEnd/>
            <a:tailEnd/>
          </a:ln>
        </p:spPr>
        <p:txBody>
          <a:bodyPr vert="vert270" wrap="none" lIns="91440" tIns="45720" rIns="91440" bIns="45720" numCol="1" anchor="ctr" anchorCtr="1" compatLnSpc="1">
            <a:prstTxWarp prst="textNoShape">
              <a:avLst/>
            </a:prstTxWarp>
          </a:bodyPr>
          <a:lstStyle/>
          <a:p>
            <a:r>
              <a:rPr lang="en-GB" sz="2000" dirty="0">
                <a:solidFill>
                  <a:schemeClr val="tx1"/>
                </a:solidFill>
              </a:rPr>
              <a:t>475</a:t>
            </a:r>
          </a:p>
        </p:txBody>
      </p:sp>
      <p:grpSp>
        <p:nvGrpSpPr>
          <p:cNvPr id="13" name="Group 12">
            <a:extLst>
              <a:ext uri="{FF2B5EF4-FFF2-40B4-BE49-F238E27FC236}">
                <a16:creationId xmlns:a16="http://schemas.microsoft.com/office/drawing/2014/main" xmlns="" id="{930D2650-90C3-4468-84C7-15CDFD0AC3CC}"/>
              </a:ext>
            </a:extLst>
          </p:cNvPr>
          <p:cNvGrpSpPr/>
          <p:nvPr/>
        </p:nvGrpSpPr>
        <p:grpSpPr>
          <a:xfrm>
            <a:off x="4325479" y="2831031"/>
            <a:ext cx="6679842" cy="2258024"/>
            <a:chOff x="4325479" y="2831031"/>
            <a:chExt cx="6679842" cy="2258024"/>
          </a:xfrm>
        </p:grpSpPr>
        <p:sp>
          <p:nvSpPr>
            <p:cNvPr id="12" name="TextBox 11">
              <a:extLst>
                <a:ext uri="{FF2B5EF4-FFF2-40B4-BE49-F238E27FC236}">
                  <a16:creationId xmlns:a16="http://schemas.microsoft.com/office/drawing/2014/main" xmlns="" id="{FF6B19F5-DE0B-43F8-9DB0-DBACAA205FA8}"/>
                </a:ext>
              </a:extLst>
            </p:cNvPr>
            <p:cNvSpPr txBox="1"/>
            <p:nvPr/>
          </p:nvSpPr>
          <p:spPr>
            <a:xfrm rot="19424257">
              <a:off x="4325479" y="2831031"/>
              <a:ext cx="787395" cy="400110"/>
            </a:xfrm>
            <a:prstGeom prst="rect">
              <a:avLst/>
            </a:prstGeom>
            <a:noFill/>
          </p:spPr>
          <p:txBody>
            <a:bodyPr wrap="none" rtlCol="0">
              <a:spAutoFit/>
            </a:bodyPr>
            <a:lstStyle/>
            <a:p>
              <a:r>
                <a:rPr lang="en-GB" sz="2000" dirty="0">
                  <a:solidFill>
                    <a:srgbClr val="00B050"/>
                  </a:solidFill>
                </a:rPr>
                <a:t>48%</a:t>
              </a:r>
            </a:p>
          </p:txBody>
        </p:sp>
        <p:sp>
          <p:nvSpPr>
            <p:cNvPr id="62" name="TextBox 61">
              <a:extLst>
                <a:ext uri="{FF2B5EF4-FFF2-40B4-BE49-F238E27FC236}">
                  <a16:creationId xmlns:a16="http://schemas.microsoft.com/office/drawing/2014/main" xmlns="" id="{99697B16-6C01-4FFD-83CB-B9198C2BD34F}"/>
                </a:ext>
              </a:extLst>
            </p:cNvPr>
            <p:cNvSpPr txBox="1"/>
            <p:nvPr/>
          </p:nvSpPr>
          <p:spPr>
            <a:xfrm rot="19424257">
              <a:off x="5770584" y="4127175"/>
              <a:ext cx="787395" cy="400110"/>
            </a:xfrm>
            <a:prstGeom prst="rect">
              <a:avLst/>
            </a:prstGeom>
            <a:noFill/>
          </p:spPr>
          <p:txBody>
            <a:bodyPr wrap="none" rtlCol="0">
              <a:spAutoFit/>
            </a:bodyPr>
            <a:lstStyle/>
            <a:p>
              <a:r>
                <a:rPr lang="en-GB" sz="2000" dirty="0">
                  <a:solidFill>
                    <a:srgbClr val="00B050"/>
                  </a:solidFill>
                </a:rPr>
                <a:t>47%</a:t>
              </a:r>
            </a:p>
          </p:txBody>
        </p:sp>
        <p:sp>
          <p:nvSpPr>
            <p:cNvPr id="63" name="TextBox 62">
              <a:extLst>
                <a:ext uri="{FF2B5EF4-FFF2-40B4-BE49-F238E27FC236}">
                  <a16:creationId xmlns:a16="http://schemas.microsoft.com/office/drawing/2014/main" xmlns="" id="{4F354B00-9A94-4B19-BC07-A4634455D88C}"/>
                </a:ext>
              </a:extLst>
            </p:cNvPr>
            <p:cNvSpPr txBox="1"/>
            <p:nvPr/>
          </p:nvSpPr>
          <p:spPr>
            <a:xfrm rot="19424257">
              <a:off x="7316727" y="4688945"/>
              <a:ext cx="623889" cy="400110"/>
            </a:xfrm>
            <a:prstGeom prst="rect">
              <a:avLst/>
            </a:prstGeom>
            <a:noFill/>
          </p:spPr>
          <p:txBody>
            <a:bodyPr wrap="none" rtlCol="0">
              <a:spAutoFit/>
            </a:bodyPr>
            <a:lstStyle/>
            <a:p>
              <a:r>
                <a:rPr lang="en-GB" sz="2000" dirty="0">
                  <a:solidFill>
                    <a:srgbClr val="00B050"/>
                  </a:solidFill>
                </a:rPr>
                <a:t>9%</a:t>
              </a:r>
            </a:p>
          </p:txBody>
        </p:sp>
        <p:sp>
          <p:nvSpPr>
            <p:cNvPr id="64" name="TextBox 63">
              <a:extLst>
                <a:ext uri="{FF2B5EF4-FFF2-40B4-BE49-F238E27FC236}">
                  <a16:creationId xmlns:a16="http://schemas.microsoft.com/office/drawing/2014/main" xmlns="" id="{4D021D3D-85C3-4F8B-8E93-A5DB0C5DF44A}"/>
                </a:ext>
              </a:extLst>
            </p:cNvPr>
            <p:cNvSpPr txBox="1"/>
            <p:nvPr/>
          </p:nvSpPr>
          <p:spPr>
            <a:xfrm rot="19424257">
              <a:off x="10054420" y="4463563"/>
              <a:ext cx="950901" cy="400110"/>
            </a:xfrm>
            <a:prstGeom prst="rect">
              <a:avLst/>
            </a:prstGeom>
            <a:noFill/>
          </p:spPr>
          <p:txBody>
            <a:bodyPr wrap="none" rtlCol="0">
              <a:spAutoFit/>
            </a:bodyPr>
            <a:lstStyle/>
            <a:p>
              <a:r>
                <a:rPr lang="en-GB" sz="2000" dirty="0">
                  <a:solidFill>
                    <a:srgbClr val="00B050"/>
                  </a:solidFill>
                </a:rPr>
                <a:t>150%</a:t>
              </a:r>
            </a:p>
          </p:txBody>
        </p:sp>
      </p:grpSp>
      <p:sp>
        <p:nvSpPr>
          <p:cNvPr id="66" name="Speech Bubble: Rectangle 65">
            <a:extLst>
              <a:ext uri="{FF2B5EF4-FFF2-40B4-BE49-F238E27FC236}">
                <a16:creationId xmlns:a16="http://schemas.microsoft.com/office/drawing/2014/main" xmlns="" id="{291B89F7-3F94-409D-8438-82BF3F31EA6E}"/>
              </a:ext>
            </a:extLst>
          </p:cNvPr>
          <p:cNvSpPr/>
          <p:nvPr/>
        </p:nvSpPr>
        <p:spPr bwMode="auto">
          <a:xfrm>
            <a:off x="7149347" y="2257495"/>
            <a:ext cx="3266795" cy="1100067"/>
          </a:xfrm>
          <a:prstGeom prst="wedgeRectCallout">
            <a:avLst>
              <a:gd name="adj1" fmla="val -37091"/>
              <a:gd name="adj2" fmla="val 68361"/>
            </a:avLst>
          </a:prstGeom>
          <a:solidFill>
            <a:srgbClr val="CFE8AE"/>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eaLnBrk="0" hangingPunct="0">
              <a:tabLst>
                <a:tab pos="1257300" algn="l"/>
                <a:tab pos="1970088" algn="l"/>
              </a:tabLst>
            </a:pPr>
            <a:r>
              <a:rPr lang="en-GB" sz="2000" dirty="0">
                <a:solidFill>
                  <a:schemeClr val="tx1"/>
                </a:solidFill>
              </a:rPr>
              <a:t>SKE funding for &gt;340</a:t>
            </a:r>
          </a:p>
          <a:p>
            <a:pPr marL="342900" indent="-342900" eaLnBrk="0" hangingPunct="0">
              <a:buFont typeface="Wingdings" panose="05000000000000000000" pitchFamily="2" charset="2"/>
              <a:buChar char="è"/>
              <a:tabLst>
                <a:tab pos="1257300" algn="l"/>
                <a:tab pos="1970088" algn="l"/>
              </a:tabLst>
            </a:pPr>
            <a:r>
              <a:rPr lang="en-GB" sz="2000" b="1" dirty="0">
                <a:solidFill>
                  <a:schemeClr val="tx1"/>
                </a:solidFill>
              </a:rPr>
              <a:t>49%</a:t>
            </a:r>
            <a:r>
              <a:rPr lang="en-GB" sz="2000" dirty="0">
                <a:solidFill>
                  <a:schemeClr val="tx1"/>
                </a:solidFill>
              </a:rPr>
              <a:t> of 695 trainees</a:t>
            </a:r>
          </a:p>
        </p:txBody>
      </p:sp>
      <p:sp>
        <p:nvSpPr>
          <p:cNvPr id="41" name="Rectangle 40">
            <a:extLst>
              <a:ext uri="{FF2B5EF4-FFF2-40B4-BE49-F238E27FC236}">
                <a16:creationId xmlns:a16="http://schemas.microsoft.com/office/drawing/2014/main" xmlns="" id="{E1C022D6-EF5A-4013-BE45-24D35246C392}"/>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https://www.whatdotheyknow.com/request/ske_numbers_by_provider_3#incoming-1079824</a:t>
            </a:r>
          </a:p>
        </p:txBody>
      </p:sp>
      <p:sp>
        <p:nvSpPr>
          <p:cNvPr id="61" name="Freeform: Shape 60">
            <a:extLst>
              <a:ext uri="{FF2B5EF4-FFF2-40B4-BE49-F238E27FC236}">
                <a16:creationId xmlns:a16="http://schemas.microsoft.com/office/drawing/2014/main" xmlns="" id="{5D61E192-EF9F-4C85-931A-D54C6C77CE52}"/>
              </a:ext>
            </a:extLst>
          </p:cNvPr>
          <p:cNvSpPr/>
          <p:nvPr/>
        </p:nvSpPr>
        <p:spPr bwMode="auto">
          <a:xfrm rot="20479717">
            <a:off x="9319503" y="3984678"/>
            <a:ext cx="1980000" cy="3160962"/>
          </a:xfrm>
          <a:custGeom>
            <a:avLst/>
            <a:gdLst>
              <a:gd name="connsiteX0" fmla="*/ 921517 w 1980000"/>
              <a:gd name="connsiteY0" fmla="*/ 1867267 h 3160962"/>
              <a:gd name="connsiteX1" fmla="*/ 921517 w 1980000"/>
              <a:gd name="connsiteY1" fmla="*/ 1867268 h 3160962"/>
              <a:gd name="connsiteX2" fmla="*/ 1058483 w 1980000"/>
              <a:gd name="connsiteY2" fmla="*/ 1867268 h 3160962"/>
              <a:gd name="connsiteX3" fmla="*/ 1058483 w 1980000"/>
              <a:gd name="connsiteY3" fmla="*/ 1867267 h 3160962"/>
              <a:gd name="connsiteX4" fmla="*/ 990000 w 1980000"/>
              <a:gd name="connsiteY4" fmla="*/ 180000 h 3160962"/>
              <a:gd name="connsiteX5" fmla="*/ 180000 w 1980000"/>
              <a:gd name="connsiteY5" fmla="*/ 990000 h 3160962"/>
              <a:gd name="connsiteX6" fmla="*/ 990000 w 1980000"/>
              <a:gd name="connsiteY6" fmla="*/ 1800000 h 3160962"/>
              <a:gd name="connsiteX7" fmla="*/ 1800000 w 1980000"/>
              <a:gd name="connsiteY7" fmla="*/ 990000 h 3160962"/>
              <a:gd name="connsiteX8" fmla="*/ 990000 w 1980000"/>
              <a:gd name="connsiteY8" fmla="*/ 180000 h 3160962"/>
              <a:gd name="connsiteX9" fmla="*/ 990000 w 1980000"/>
              <a:gd name="connsiteY9" fmla="*/ 0 h 3160962"/>
              <a:gd name="connsiteX10" fmla="*/ 1980000 w 1980000"/>
              <a:gd name="connsiteY10" fmla="*/ 990000 h 3160962"/>
              <a:gd name="connsiteX11" fmla="*/ 1091222 w 1980000"/>
              <a:gd name="connsiteY11" fmla="*/ 1974889 h 3160962"/>
              <a:gd name="connsiteX12" fmla="*/ 1058483 w 1980000"/>
              <a:gd name="connsiteY12" fmla="*/ 1976542 h 3160962"/>
              <a:gd name="connsiteX13" fmla="*/ 1058483 w 1980000"/>
              <a:gd name="connsiteY13" fmla="*/ 1976543 h 3160962"/>
              <a:gd name="connsiteX14" fmla="*/ 1058483 w 1980000"/>
              <a:gd name="connsiteY14" fmla="*/ 2100208 h 3160962"/>
              <a:gd name="connsiteX15" fmla="*/ 921517 w 1980000"/>
              <a:gd name="connsiteY15" fmla="*/ 2100208 h 3160962"/>
              <a:gd name="connsiteX16" fmla="*/ 921517 w 1980000"/>
              <a:gd name="connsiteY16" fmla="*/ 2100209 h 3160962"/>
              <a:gd name="connsiteX17" fmla="*/ 1058483 w 1980000"/>
              <a:gd name="connsiteY17" fmla="*/ 2100209 h 3160962"/>
              <a:gd name="connsiteX18" fmla="*/ 1058483 w 1980000"/>
              <a:gd name="connsiteY18" fmla="*/ 2100208 h 3160962"/>
              <a:gd name="connsiteX19" fmla="*/ 1099408 w 1980000"/>
              <a:gd name="connsiteY19" fmla="*/ 2100208 h 3160962"/>
              <a:gd name="connsiteX20" fmla="*/ 1154113 w 1980000"/>
              <a:gd name="connsiteY20" fmla="*/ 2154913 h 3160962"/>
              <a:gd name="connsiteX21" fmla="*/ 1154113 w 1980000"/>
              <a:gd name="connsiteY21" fmla="*/ 3106257 h 3160962"/>
              <a:gd name="connsiteX22" fmla="*/ 1099408 w 1980000"/>
              <a:gd name="connsiteY22" fmla="*/ 3160962 h 3160962"/>
              <a:gd name="connsiteX23" fmla="*/ 880593 w 1980000"/>
              <a:gd name="connsiteY23" fmla="*/ 3160962 h 3160962"/>
              <a:gd name="connsiteX24" fmla="*/ 825888 w 1980000"/>
              <a:gd name="connsiteY24" fmla="*/ 3106257 h 3160962"/>
              <a:gd name="connsiteX25" fmla="*/ 825888 w 1980000"/>
              <a:gd name="connsiteY25" fmla="*/ 2154913 h 3160962"/>
              <a:gd name="connsiteX26" fmla="*/ 880593 w 1980000"/>
              <a:gd name="connsiteY26" fmla="*/ 2100208 h 3160962"/>
              <a:gd name="connsiteX27" fmla="*/ 921517 w 1980000"/>
              <a:gd name="connsiteY27" fmla="*/ 2100208 h 3160962"/>
              <a:gd name="connsiteX28" fmla="*/ 921517 w 1980000"/>
              <a:gd name="connsiteY28" fmla="*/ 1976542 h 3160962"/>
              <a:gd name="connsiteX29" fmla="*/ 921517 w 1980000"/>
              <a:gd name="connsiteY29" fmla="*/ 1976542 h 3160962"/>
              <a:gd name="connsiteX30" fmla="*/ 921517 w 1980000"/>
              <a:gd name="connsiteY30" fmla="*/ 1976542 h 3160962"/>
              <a:gd name="connsiteX31" fmla="*/ 888778 w 1980000"/>
              <a:gd name="connsiteY31" fmla="*/ 1974889 h 3160962"/>
              <a:gd name="connsiteX32" fmla="*/ 0 w 1980000"/>
              <a:gd name="connsiteY32" fmla="*/ 990000 h 3160962"/>
              <a:gd name="connsiteX33" fmla="*/ 990000 w 1980000"/>
              <a:gd name="connsiteY33" fmla="*/ 0 h 316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0000" h="3160962">
                <a:moveTo>
                  <a:pt x="921517" y="1867267"/>
                </a:moveTo>
                <a:lnTo>
                  <a:pt x="921517" y="1867268"/>
                </a:lnTo>
                <a:lnTo>
                  <a:pt x="1058483" y="1867268"/>
                </a:lnTo>
                <a:lnTo>
                  <a:pt x="1058483" y="1867267"/>
                </a:lnTo>
                <a:close/>
                <a:moveTo>
                  <a:pt x="990000" y="180000"/>
                </a:moveTo>
                <a:cubicBezTo>
                  <a:pt x="542649" y="180000"/>
                  <a:pt x="180000" y="542649"/>
                  <a:pt x="180000" y="990000"/>
                </a:cubicBezTo>
                <a:cubicBezTo>
                  <a:pt x="180000" y="1437351"/>
                  <a:pt x="542649" y="1800000"/>
                  <a:pt x="990000" y="1800000"/>
                </a:cubicBezTo>
                <a:cubicBezTo>
                  <a:pt x="1437351" y="1800000"/>
                  <a:pt x="1800000" y="1437351"/>
                  <a:pt x="1800000" y="990000"/>
                </a:cubicBezTo>
                <a:cubicBezTo>
                  <a:pt x="1800000" y="542649"/>
                  <a:pt x="1437351" y="180000"/>
                  <a:pt x="990000" y="180000"/>
                </a:cubicBezTo>
                <a:close/>
                <a:moveTo>
                  <a:pt x="990000" y="0"/>
                </a:moveTo>
                <a:cubicBezTo>
                  <a:pt x="1536762" y="0"/>
                  <a:pt x="1980000" y="443238"/>
                  <a:pt x="1980000" y="990000"/>
                </a:cubicBezTo>
                <a:cubicBezTo>
                  <a:pt x="1980000" y="1502589"/>
                  <a:pt x="1590435" y="1924191"/>
                  <a:pt x="1091222" y="1974889"/>
                </a:cubicBezTo>
                <a:lnTo>
                  <a:pt x="1058483" y="1976542"/>
                </a:lnTo>
                <a:lnTo>
                  <a:pt x="1058483" y="1976543"/>
                </a:lnTo>
                <a:lnTo>
                  <a:pt x="1058483" y="2100208"/>
                </a:lnTo>
                <a:lnTo>
                  <a:pt x="921517" y="2100208"/>
                </a:lnTo>
                <a:lnTo>
                  <a:pt x="921517" y="2100209"/>
                </a:lnTo>
                <a:lnTo>
                  <a:pt x="1058483" y="2100209"/>
                </a:lnTo>
                <a:lnTo>
                  <a:pt x="1058483" y="2100208"/>
                </a:lnTo>
                <a:lnTo>
                  <a:pt x="1099408" y="2100208"/>
                </a:lnTo>
                <a:cubicBezTo>
                  <a:pt x="1129621" y="2100208"/>
                  <a:pt x="1154113" y="2124700"/>
                  <a:pt x="1154113" y="2154913"/>
                </a:cubicBezTo>
                <a:lnTo>
                  <a:pt x="1154113" y="3106257"/>
                </a:lnTo>
                <a:cubicBezTo>
                  <a:pt x="1154113" y="3136470"/>
                  <a:pt x="1129621" y="3160962"/>
                  <a:pt x="1099408" y="3160962"/>
                </a:cubicBezTo>
                <a:lnTo>
                  <a:pt x="880593" y="3160962"/>
                </a:lnTo>
                <a:cubicBezTo>
                  <a:pt x="850380" y="3160962"/>
                  <a:pt x="825888" y="3136470"/>
                  <a:pt x="825888" y="3106257"/>
                </a:cubicBezTo>
                <a:lnTo>
                  <a:pt x="825888" y="2154913"/>
                </a:lnTo>
                <a:cubicBezTo>
                  <a:pt x="825888" y="2124700"/>
                  <a:pt x="850380" y="2100208"/>
                  <a:pt x="880593" y="2100208"/>
                </a:cubicBezTo>
                <a:lnTo>
                  <a:pt x="921517" y="2100208"/>
                </a:lnTo>
                <a:lnTo>
                  <a:pt x="921517" y="1976542"/>
                </a:lnTo>
                <a:lnTo>
                  <a:pt x="921517" y="1976542"/>
                </a:lnTo>
                <a:lnTo>
                  <a:pt x="921517" y="1976542"/>
                </a:lnTo>
                <a:lnTo>
                  <a:pt x="888778" y="1974889"/>
                </a:lnTo>
                <a:cubicBezTo>
                  <a:pt x="389565" y="1924191"/>
                  <a:pt x="0" y="1502589"/>
                  <a:pt x="0" y="990000"/>
                </a:cubicBezTo>
                <a:cubicBezTo>
                  <a:pt x="0" y="443238"/>
                  <a:pt x="443238" y="0"/>
                  <a:pt x="990000" y="0"/>
                </a:cubicBezTo>
                <a:close/>
              </a:path>
            </a:pathLst>
          </a:custGeom>
          <a:solidFill>
            <a:srgbClr val="00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4D75"/>
              </a:solidFill>
              <a:effectLst/>
              <a:latin typeface="Verdana" pitchFamily="34" charset="0"/>
              <a:cs typeface="Arial" charset="0"/>
            </a:endParaRPr>
          </a:p>
        </p:txBody>
      </p:sp>
    </p:spTree>
    <p:custDataLst>
      <p:tags r:id="rId1"/>
    </p:custDataLst>
    <p:extLst>
      <p:ext uri="{BB962C8B-B14F-4D97-AF65-F5344CB8AC3E}">
        <p14:creationId xmlns:p14="http://schemas.microsoft.com/office/powerpoint/2010/main" val="14888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4.81481E-6 L -0.36002 -0.44212 " pathEditMode="relative" rAng="0" ptsTypes="AA">
                                      <p:cBhvr>
                                        <p:cTn id="6" dur="1000" fill="hold"/>
                                        <p:tgtEl>
                                          <p:spTgt spid="100"/>
                                        </p:tgtEl>
                                        <p:attrNameLst>
                                          <p:attrName>ppt_x</p:attrName>
                                          <p:attrName>ppt_y</p:attrName>
                                        </p:attrNameLst>
                                      </p:cBhvr>
                                      <p:rCtr x="-18008" y="-22106"/>
                                    </p:animMotion>
                                  </p:childTnLst>
                                </p:cTn>
                              </p:par>
                              <p:par>
                                <p:cTn id="7" presetID="10" presetClass="exit" presetSubtype="0" fill="hold" nodeType="withEffect">
                                  <p:stCondLst>
                                    <p:cond delay="0"/>
                                  </p:stCondLst>
                                  <p:childTnLst>
                                    <p:animEffect transition="out" filter="fade">
                                      <p:cBhvr>
                                        <p:cTn id="8" dur="1000"/>
                                        <p:tgtEl>
                                          <p:spTgt spid="74"/>
                                        </p:tgtEl>
                                      </p:cBhvr>
                                    </p:animEffect>
                                    <p:set>
                                      <p:cBhvr>
                                        <p:cTn id="9" dur="1" fill="hold">
                                          <p:stCondLst>
                                            <p:cond delay="999"/>
                                          </p:stCondLst>
                                        </p:cTn>
                                        <p:tgtEl>
                                          <p:spTgt spid="7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fill="hold"/>
                                        <p:tgtEl>
                                          <p:spTgt spid="61"/>
                                        </p:tgtEl>
                                        <p:attrNameLst>
                                          <p:attrName>ppt_x</p:attrName>
                                        </p:attrNameLst>
                                      </p:cBhvr>
                                      <p:tavLst>
                                        <p:tav tm="0">
                                          <p:val>
                                            <p:strVal val="#ppt_x"/>
                                          </p:val>
                                        </p:tav>
                                        <p:tav tm="100000">
                                          <p:val>
                                            <p:strVal val="#ppt_x"/>
                                          </p:val>
                                        </p:tav>
                                      </p:tavLst>
                                    </p:anim>
                                    <p:anim calcmode="lin" valueType="num">
                                      <p:cBhvr additive="base">
                                        <p:cTn id="3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37" grpId="0" animBg="1"/>
      <p:bldP spid="49" grpId="0"/>
      <p:bldP spid="59" grpId="0" animBg="1"/>
      <p:bldP spid="66"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G Routes">
            <a:extLst>
              <a:ext uri="{FF2B5EF4-FFF2-40B4-BE49-F238E27FC236}">
                <a16:creationId xmlns:a16="http://schemas.microsoft.com/office/drawing/2014/main" xmlns="" id="{602FA68A-D580-42E8-BF91-8BDE1F8B6081}"/>
              </a:ext>
            </a:extLst>
          </p:cNvPr>
          <p:cNvSpPr/>
          <p:nvPr/>
        </p:nvSpPr>
        <p:spPr bwMode="auto">
          <a:xfrm flipH="1">
            <a:off x="5591944" y="2796597"/>
            <a:ext cx="6311600" cy="3152683"/>
          </a:xfrm>
          <a:prstGeom prst="homePlate">
            <a:avLst>
              <a:gd name="adj" fmla="val 19094"/>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0800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tx1"/>
                </a:solidFill>
              </a:rPr>
              <a:t>PG R</a:t>
            </a:r>
            <a:r>
              <a:rPr kumimoji="0" lang="en-GB" sz="1600" b="0" i="0" u="none" strike="noStrike" cap="none" normalizeH="0" baseline="0" dirty="0">
                <a:ln>
                  <a:noFill/>
                </a:ln>
                <a:solidFill>
                  <a:schemeClr val="tx1"/>
                </a:solidFill>
                <a:effectLst/>
                <a:latin typeface="Verdana" pitchFamily="34" charset="0"/>
                <a:cs typeface="Arial" charset="0"/>
              </a:rPr>
              <a:t>outes into Physics assumed to be</a:t>
            </a:r>
          </a:p>
        </p:txBody>
      </p:sp>
      <p:sp>
        <p:nvSpPr>
          <p:cNvPr id="3" name="Title 2">
            <a:extLst>
              <a:ext uri="{FF2B5EF4-FFF2-40B4-BE49-F238E27FC236}">
                <a16:creationId xmlns:a16="http://schemas.microsoft.com/office/drawing/2014/main" xmlns="" id="{C1C4C5A6-18EF-4102-8337-48D4B3847E10}"/>
              </a:ext>
            </a:extLst>
          </p:cNvPr>
          <p:cNvSpPr>
            <a:spLocks noGrp="1"/>
          </p:cNvSpPr>
          <p:nvPr>
            <p:ph type="title"/>
          </p:nvPr>
        </p:nvSpPr>
        <p:spPr/>
        <p:txBody>
          <a:bodyPr/>
          <a:lstStyle/>
          <a:p>
            <a:r>
              <a:rPr lang="en-GB" dirty="0"/>
              <a:t>Teacher Supply Model</a:t>
            </a:r>
          </a:p>
        </p:txBody>
      </p:sp>
      <p:grpSp>
        <p:nvGrpSpPr>
          <p:cNvPr id="100" name="Group 99">
            <a:extLst>
              <a:ext uri="{FF2B5EF4-FFF2-40B4-BE49-F238E27FC236}">
                <a16:creationId xmlns:a16="http://schemas.microsoft.com/office/drawing/2014/main" xmlns="" id="{420DB800-4225-4E8D-B34F-9F7EDD484AE3}"/>
              </a:ext>
            </a:extLst>
          </p:cNvPr>
          <p:cNvGrpSpPr/>
          <p:nvPr/>
        </p:nvGrpSpPr>
        <p:grpSpPr>
          <a:xfrm>
            <a:off x="7239404" y="4042217"/>
            <a:ext cx="4211319" cy="789607"/>
            <a:chOff x="6627545" y="2662950"/>
            <a:chExt cx="4211319" cy="789607"/>
          </a:xfrm>
        </p:grpSpPr>
        <p:sp>
          <p:nvSpPr>
            <p:cNvPr id="77" name="TextBox 76">
              <a:extLst>
                <a:ext uri="{FF2B5EF4-FFF2-40B4-BE49-F238E27FC236}">
                  <a16:creationId xmlns:a16="http://schemas.microsoft.com/office/drawing/2014/main" xmlns="" id="{D6F9C85C-C602-43E4-9AE9-DA0D733CEF84}"/>
                </a:ext>
              </a:extLst>
            </p:cNvPr>
            <p:cNvSpPr txBox="1"/>
            <p:nvPr/>
          </p:nvSpPr>
          <p:spPr>
            <a:xfrm>
              <a:off x="6654577" y="2779741"/>
              <a:ext cx="665567" cy="338554"/>
            </a:xfrm>
            <a:prstGeom prst="rect">
              <a:avLst/>
            </a:prstGeom>
            <a:noFill/>
          </p:spPr>
          <p:txBody>
            <a:bodyPr wrap="none" rtlCol="0">
              <a:spAutoFit/>
            </a:bodyPr>
            <a:lstStyle/>
            <a:p>
              <a:r>
                <a:rPr lang="en-GB" sz="1600" dirty="0">
                  <a:solidFill>
                    <a:srgbClr val="00B050"/>
                  </a:solidFill>
                </a:rPr>
                <a:t>79%</a:t>
              </a:r>
            </a:p>
          </p:txBody>
        </p:sp>
        <p:sp>
          <p:nvSpPr>
            <p:cNvPr id="79" name="TextBox 78">
              <a:extLst>
                <a:ext uri="{FF2B5EF4-FFF2-40B4-BE49-F238E27FC236}">
                  <a16:creationId xmlns:a16="http://schemas.microsoft.com/office/drawing/2014/main" xmlns="" id="{7F17AC29-56BE-4693-BE89-644F884797B9}"/>
                </a:ext>
              </a:extLst>
            </p:cNvPr>
            <p:cNvSpPr txBox="1"/>
            <p:nvPr/>
          </p:nvSpPr>
          <p:spPr>
            <a:xfrm>
              <a:off x="8484301" y="2725194"/>
              <a:ext cx="665567" cy="338554"/>
            </a:xfrm>
            <a:prstGeom prst="rect">
              <a:avLst/>
            </a:prstGeom>
            <a:noFill/>
          </p:spPr>
          <p:txBody>
            <a:bodyPr wrap="none" rtlCol="0">
              <a:spAutoFit/>
            </a:bodyPr>
            <a:lstStyle/>
            <a:p>
              <a:r>
                <a:rPr lang="en-GB" sz="1600" dirty="0">
                  <a:solidFill>
                    <a:srgbClr val="00B050"/>
                  </a:solidFill>
                </a:rPr>
                <a:t>79%</a:t>
              </a:r>
            </a:p>
          </p:txBody>
        </p:sp>
        <p:sp>
          <p:nvSpPr>
            <p:cNvPr id="80" name="TextBox 79">
              <a:extLst>
                <a:ext uri="{FF2B5EF4-FFF2-40B4-BE49-F238E27FC236}">
                  <a16:creationId xmlns:a16="http://schemas.microsoft.com/office/drawing/2014/main" xmlns="" id="{71D6E495-B0B8-4FE4-AFA4-2FC1893CA607}"/>
                </a:ext>
              </a:extLst>
            </p:cNvPr>
            <p:cNvSpPr txBox="1"/>
            <p:nvPr/>
          </p:nvSpPr>
          <p:spPr>
            <a:xfrm>
              <a:off x="6627545" y="3114003"/>
              <a:ext cx="665567" cy="338554"/>
            </a:xfrm>
            <a:prstGeom prst="rect">
              <a:avLst/>
            </a:prstGeom>
            <a:noFill/>
          </p:spPr>
          <p:txBody>
            <a:bodyPr wrap="none" rtlCol="0">
              <a:spAutoFit/>
            </a:bodyPr>
            <a:lstStyle/>
            <a:p>
              <a:r>
                <a:rPr lang="en-GB" sz="1600" dirty="0">
                  <a:solidFill>
                    <a:srgbClr val="FF6600"/>
                  </a:solidFill>
                </a:rPr>
                <a:t>76%</a:t>
              </a:r>
            </a:p>
          </p:txBody>
        </p:sp>
        <p:sp>
          <p:nvSpPr>
            <p:cNvPr id="82" name="TextBox 81">
              <a:extLst>
                <a:ext uri="{FF2B5EF4-FFF2-40B4-BE49-F238E27FC236}">
                  <a16:creationId xmlns:a16="http://schemas.microsoft.com/office/drawing/2014/main" xmlns="" id="{278754DB-778B-4D8E-B181-A44252393318}"/>
                </a:ext>
              </a:extLst>
            </p:cNvPr>
            <p:cNvSpPr txBox="1"/>
            <p:nvPr/>
          </p:nvSpPr>
          <p:spPr>
            <a:xfrm>
              <a:off x="8470122" y="3059719"/>
              <a:ext cx="665567" cy="338554"/>
            </a:xfrm>
            <a:prstGeom prst="rect">
              <a:avLst/>
            </a:prstGeom>
            <a:noFill/>
          </p:spPr>
          <p:txBody>
            <a:bodyPr wrap="none" rtlCol="0">
              <a:spAutoFit/>
            </a:bodyPr>
            <a:lstStyle/>
            <a:p>
              <a:r>
                <a:rPr lang="en-GB" sz="1600" dirty="0">
                  <a:solidFill>
                    <a:srgbClr val="FF6600"/>
                  </a:solidFill>
                </a:rPr>
                <a:t>81%</a:t>
              </a:r>
            </a:p>
          </p:txBody>
        </p:sp>
        <p:sp>
          <p:nvSpPr>
            <p:cNvPr id="86" name="TextBox 85">
              <a:extLst>
                <a:ext uri="{FF2B5EF4-FFF2-40B4-BE49-F238E27FC236}">
                  <a16:creationId xmlns:a16="http://schemas.microsoft.com/office/drawing/2014/main" xmlns="" id="{BF8A09A6-50CE-4712-A0B0-7C96D0F9F3D8}"/>
                </a:ext>
              </a:extLst>
            </p:cNvPr>
            <p:cNvSpPr txBox="1"/>
            <p:nvPr/>
          </p:nvSpPr>
          <p:spPr>
            <a:xfrm>
              <a:off x="10173297" y="2662950"/>
              <a:ext cx="665567" cy="338554"/>
            </a:xfrm>
            <a:prstGeom prst="rect">
              <a:avLst/>
            </a:prstGeom>
            <a:noFill/>
          </p:spPr>
          <p:txBody>
            <a:bodyPr wrap="none" rtlCol="0">
              <a:spAutoFit/>
            </a:bodyPr>
            <a:lstStyle/>
            <a:p>
              <a:r>
                <a:rPr lang="en-GB" sz="1600" dirty="0">
                  <a:solidFill>
                    <a:srgbClr val="00B050"/>
                  </a:solidFill>
                </a:rPr>
                <a:t>89%</a:t>
              </a:r>
            </a:p>
          </p:txBody>
        </p:sp>
        <p:sp>
          <p:nvSpPr>
            <p:cNvPr id="87" name="TextBox 86">
              <a:extLst>
                <a:ext uri="{FF2B5EF4-FFF2-40B4-BE49-F238E27FC236}">
                  <a16:creationId xmlns:a16="http://schemas.microsoft.com/office/drawing/2014/main" xmlns="" id="{D87E87B1-BBB1-4198-8C5A-E103A1CB9865}"/>
                </a:ext>
              </a:extLst>
            </p:cNvPr>
            <p:cNvSpPr txBox="1"/>
            <p:nvPr/>
          </p:nvSpPr>
          <p:spPr>
            <a:xfrm>
              <a:off x="10163908" y="2927265"/>
              <a:ext cx="665567" cy="338554"/>
            </a:xfrm>
            <a:prstGeom prst="rect">
              <a:avLst/>
            </a:prstGeom>
            <a:noFill/>
          </p:spPr>
          <p:txBody>
            <a:bodyPr wrap="none" rtlCol="0">
              <a:spAutoFit/>
            </a:bodyPr>
            <a:lstStyle/>
            <a:p>
              <a:r>
                <a:rPr lang="en-GB" sz="1600" dirty="0">
                  <a:solidFill>
                    <a:srgbClr val="FF6600"/>
                  </a:solidFill>
                </a:rPr>
                <a:t>81%</a:t>
              </a:r>
            </a:p>
          </p:txBody>
        </p:sp>
      </p:grpSp>
      <p:sp>
        <p:nvSpPr>
          <p:cNvPr id="107" name="StockA">
            <a:extLst>
              <a:ext uri="{FF2B5EF4-FFF2-40B4-BE49-F238E27FC236}">
                <a16:creationId xmlns:a16="http://schemas.microsoft.com/office/drawing/2014/main" xmlns="" id="{E8E2DE29-1926-471E-82B0-9C5FA662A430}"/>
              </a:ext>
            </a:extLst>
          </p:cNvPr>
          <p:cNvSpPr/>
          <p:nvPr/>
        </p:nvSpPr>
        <p:spPr bwMode="auto">
          <a:xfrm>
            <a:off x="551383" y="1126084"/>
            <a:ext cx="2899343" cy="1438820"/>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108000" rIns="144000" bIns="10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Verdana" pitchFamily="34" charset="0"/>
                <a:cs typeface="Arial" charset="0"/>
              </a:rPr>
              <a:t>Current stock</a:t>
            </a:r>
          </a:p>
          <a:p>
            <a:pPr marL="0" marR="0" indent="0" defTabSz="914400" rtl="0" eaLnBrk="0" fontAlgn="base" latinLnBrk="0" hangingPunct="0">
              <a:lnSpc>
                <a:spcPct val="100000"/>
              </a:lnSpc>
              <a:spcBef>
                <a:spcPct val="0"/>
              </a:spcBef>
              <a:spcAft>
                <a:spcPct val="0"/>
              </a:spcAft>
              <a:buClrTx/>
              <a:buSzTx/>
              <a:buFontTx/>
              <a:buNone/>
              <a:tabLst/>
            </a:pPr>
            <a:r>
              <a:rPr lang="en-GB" sz="1900" dirty="0">
                <a:solidFill>
                  <a:schemeClr val="tx1"/>
                </a:solidFill>
              </a:rPr>
              <a:t>of teachers and their </a:t>
            </a:r>
            <a:r>
              <a:rPr lang="en-GB" sz="1900" b="1" dirty="0">
                <a:solidFill>
                  <a:schemeClr val="tx1"/>
                </a:solidFill>
              </a:rPr>
              <a:t>wastage</a:t>
            </a:r>
            <a:r>
              <a:rPr lang="en-GB" sz="1900" dirty="0">
                <a:solidFill>
                  <a:schemeClr val="tx1"/>
                </a:solidFill>
              </a:rPr>
              <a:t> rates</a:t>
            </a:r>
            <a:endParaRPr kumimoji="0" lang="en-GB" sz="1900" b="0" i="0" u="none" strike="noStrike" cap="none" normalizeH="0" baseline="0" dirty="0">
              <a:ln>
                <a:noFill/>
              </a:ln>
              <a:solidFill>
                <a:schemeClr val="tx1"/>
              </a:solidFill>
              <a:effectLst/>
              <a:latin typeface="Verdana" pitchFamily="34" charset="0"/>
              <a:cs typeface="Arial" charset="0"/>
            </a:endParaRPr>
          </a:p>
        </p:txBody>
      </p:sp>
      <p:sp>
        <p:nvSpPr>
          <p:cNvPr id="108" name="Hours">
            <a:extLst>
              <a:ext uri="{FF2B5EF4-FFF2-40B4-BE49-F238E27FC236}">
                <a16:creationId xmlns:a16="http://schemas.microsoft.com/office/drawing/2014/main" xmlns="" id="{B3EBF499-4E1E-46BC-BF8D-D1A9AF82DF91}"/>
              </a:ext>
            </a:extLst>
          </p:cNvPr>
          <p:cNvSpPr/>
          <p:nvPr/>
        </p:nvSpPr>
        <p:spPr bwMode="auto">
          <a:xfrm>
            <a:off x="3215680" y="1124745"/>
            <a:ext cx="2899342" cy="1438820"/>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108000" rIns="144000" bIns="10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900" b="1" dirty="0">
                <a:solidFill>
                  <a:schemeClr val="tx1"/>
                </a:solidFill>
              </a:rPr>
              <a:t>T</a:t>
            </a:r>
            <a:r>
              <a:rPr kumimoji="0" lang="en-GB" sz="1900" b="1" i="0" u="none" strike="noStrike" cap="none" normalizeH="0" baseline="0" dirty="0">
                <a:ln>
                  <a:noFill/>
                </a:ln>
                <a:solidFill>
                  <a:schemeClr val="tx1"/>
                </a:solidFill>
                <a:effectLst/>
                <a:latin typeface="Verdana" pitchFamily="34" charset="0"/>
                <a:cs typeface="Arial" charset="0"/>
              </a:rPr>
              <a:t>eaching hours </a:t>
            </a:r>
            <a:r>
              <a:rPr kumimoji="0" lang="en-GB" sz="1900" b="0" i="0" u="none" strike="noStrike" cap="none" normalizeH="0" baseline="0" dirty="0">
                <a:ln>
                  <a:noFill/>
                </a:ln>
                <a:solidFill>
                  <a:schemeClr val="tx1"/>
                </a:solidFill>
                <a:effectLst/>
                <a:latin typeface="Verdana" pitchFamily="34" charset="0"/>
                <a:cs typeface="Arial" charset="0"/>
              </a:rPr>
              <a:t>per subject and </a:t>
            </a:r>
            <a:r>
              <a:rPr kumimoji="0" lang="en-GB" sz="1900" b="0" i="0" u="none" strike="noStrike" cap="none" normalizeH="0" baseline="0" dirty="0" err="1">
                <a:ln>
                  <a:noFill/>
                </a:ln>
                <a:solidFill>
                  <a:schemeClr val="tx1"/>
                </a:solidFill>
                <a:effectLst/>
                <a:latin typeface="Verdana" pitchFamily="34" charset="0"/>
                <a:cs typeface="Arial" charset="0"/>
              </a:rPr>
              <a:t>DfE</a:t>
            </a:r>
            <a:r>
              <a:rPr kumimoji="0" lang="en-GB" sz="1900" b="0" i="0" u="none" strike="noStrike" cap="none" normalizeH="0" baseline="0" dirty="0">
                <a:ln>
                  <a:noFill/>
                </a:ln>
                <a:solidFill>
                  <a:schemeClr val="tx1"/>
                </a:solidFill>
                <a:effectLst/>
                <a:latin typeface="Verdana" pitchFamily="34" charset="0"/>
                <a:cs typeface="Arial" charset="0"/>
              </a:rPr>
              <a:t> policies (</a:t>
            </a:r>
            <a:r>
              <a:rPr lang="en-GB" sz="1900" dirty="0">
                <a:solidFill>
                  <a:schemeClr val="tx1"/>
                </a:solidFill>
              </a:rPr>
              <a:t>E</a:t>
            </a:r>
            <a:r>
              <a:rPr kumimoji="0" lang="en-GB" sz="1900" b="0" i="0" u="none" strike="noStrike" cap="none" normalizeH="0" baseline="0" dirty="0">
                <a:ln>
                  <a:noFill/>
                </a:ln>
                <a:solidFill>
                  <a:schemeClr val="tx1"/>
                </a:solidFill>
                <a:effectLst/>
                <a:latin typeface="Verdana" pitchFamily="34" charset="0"/>
                <a:cs typeface="Arial" charset="0"/>
              </a:rPr>
              <a:t>Bacc)</a:t>
            </a:r>
          </a:p>
        </p:txBody>
      </p:sp>
      <p:sp>
        <p:nvSpPr>
          <p:cNvPr id="104" name="Pupils">
            <a:extLst>
              <a:ext uri="{FF2B5EF4-FFF2-40B4-BE49-F238E27FC236}">
                <a16:creationId xmlns:a16="http://schemas.microsoft.com/office/drawing/2014/main" xmlns="" id="{DAA98A8B-C24D-42FD-9C20-78E390F1B984}"/>
              </a:ext>
            </a:extLst>
          </p:cNvPr>
          <p:cNvSpPr/>
          <p:nvPr/>
        </p:nvSpPr>
        <p:spPr bwMode="auto">
          <a:xfrm>
            <a:off x="6008993" y="1126084"/>
            <a:ext cx="3022436" cy="1474574"/>
          </a:xfrm>
          <a:prstGeom prst="homePlate">
            <a:avLst>
              <a:gd name="adj" fmla="val 34078"/>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108000" rIns="144000" bIns="10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Verdana" pitchFamily="34" charset="0"/>
                <a:cs typeface="Arial" charset="0"/>
              </a:rPr>
              <a:t>Growth of pupil population </a:t>
            </a:r>
            <a:r>
              <a:rPr kumimoji="0" lang="en-GB" sz="1900" b="0" i="0" u="none" strike="noStrike" cap="none" normalizeH="0" baseline="0" dirty="0">
                <a:ln>
                  <a:noFill/>
                </a:ln>
                <a:solidFill>
                  <a:schemeClr val="tx1"/>
                </a:solidFill>
                <a:effectLst/>
                <a:latin typeface="Verdana" pitchFamily="34" charset="0"/>
                <a:cs typeface="Arial" charset="0"/>
              </a:rPr>
              <a:t>and additional  teachers needed</a:t>
            </a:r>
          </a:p>
        </p:txBody>
      </p:sp>
      <p:sp>
        <p:nvSpPr>
          <p:cNvPr id="109" name="Entrants">
            <a:extLst>
              <a:ext uri="{FF2B5EF4-FFF2-40B4-BE49-F238E27FC236}">
                <a16:creationId xmlns:a16="http://schemas.microsoft.com/office/drawing/2014/main" xmlns="" id="{9B3A31D3-3F9E-4E81-BD32-4A32E3E1FA11}"/>
              </a:ext>
            </a:extLst>
          </p:cNvPr>
          <p:cNvSpPr/>
          <p:nvPr/>
        </p:nvSpPr>
        <p:spPr bwMode="auto">
          <a:xfrm>
            <a:off x="8832928" y="1108879"/>
            <a:ext cx="2899343" cy="1474574"/>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108000" rIns="144000" bIns="10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Verdana" pitchFamily="34" charset="0"/>
                <a:cs typeface="Arial" charset="0"/>
              </a:rPr>
              <a:t>Net growth </a:t>
            </a:r>
            <a:r>
              <a:rPr lang="en-GB" sz="1900" dirty="0">
                <a:solidFill>
                  <a:schemeClr val="tx1"/>
                </a:solidFill>
              </a:rPr>
              <a:t>by comparing </a:t>
            </a:r>
            <a:r>
              <a:rPr kumimoji="0" lang="en-GB" sz="1900" b="1" i="0" u="none" strike="noStrike" cap="none" normalizeH="0" baseline="0" dirty="0">
                <a:ln>
                  <a:noFill/>
                </a:ln>
                <a:solidFill>
                  <a:schemeClr val="tx1"/>
                </a:solidFill>
                <a:effectLst/>
                <a:latin typeface="Verdana" pitchFamily="34" charset="0"/>
                <a:cs typeface="Arial" charset="0"/>
              </a:rPr>
              <a:t>entrants</a:t>
            </a:r>
            <a:r>
              <a:rPr kumimoji="0" lang="en-GB" sz="1900" b="0" i="0" u="none" strike="noStrike" cap="none" normalizeH="0" baseline="0" dirty="0">
                <a:ln>
                  <a:noFill/>
                </a:ln>
                <a:solidFill>
                  <a:schemeClr val="tx1"/>
                </a:solidFill>
                <a:effectLst/>
                <a:latin typeface="Verdana" pitchFamily="34" charset="0"/>
                <a:cs typeface="Arial" charset="0"/>
              </a:rPr>
              <a:t> versus leavers.</a:t>
            </a:r>
          </a:p>
        </p:txBody>
      </p:sp>
      <p:sp>
        <p:nvSpPr>
          <p:cNvPr id="110" name="NQT">
            <a:extLst>
              <a:ext uri="{FF2B5EF4-FFF2-40B4-BE49-F238E27FC236}">
                <a16:creationId xmlns:a16="http://schemas.microsoft.com/office/drawing/2014/main" xmlns="" id="{CE21F1C8-5FE6-4372-9ECE-887EE0058A21}"/>
              </a:ext>
            </a:extLst>
          </p:cNvPr>
          <p:cNvSpPr/>
          <p:nvPr/>
        </p:nvSpPr>
        <p:spPr bwMode="auto">
          <a:xfrm>
            <a:off x="551383" y="2805927"/>
            <a:ext cx="2899343" cy="1298979"/>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44000" tIns="108000" rIns="144000" bIns="10800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900" dirty="0">
                <a:solidFill>
                  <a:schemeClr val="tx1"/>
                </a:solidFill>
              </a:rPr>
              <a:t>Model expects</a:t>
            </a:r>
            <a:r>
              <a:rPr lang="en-GB" sz="1900" b="1" dirty="0">
                <a:solidFill>
                  <a:srgbClr val="FF0000"/>
                </a:solidFill>
              </a:rPr>
              <a:t> 50%</a:t>
            </a:r>
            <a:r>
              <a:rPr lang="en-GB" sz="1900" dirty="0">
                <a:solidFill>
                  <a:schemeClr val="tx1"/>
                </a:solidFill>
              </a:rPr>
              <a:t> of entrants will be </a:t>
            </a:r>
            <a:r>
              <a:rPr lang="en-GB" sz="1900" b="1" dirty="0">
                <a:solidFill>
                  <a:schemeClr val="tx1"/>
                </a:solidFill>
              </a:rPr>
              <a:t>NQTs</a:t>
            </a:r>
            <a:endParaRPr kumimoji="0" lang="en-GB" sz="1900" b="1" i="0" u="none" strike="noStrike" cap="none" normalizeH="0" baseline="0" dirty="0">
              <a:ln>
                <a:noFill/>
              </a:ln>
              <a:solidFill>
                <a:schemeClr val="tx1"/>
              </a:solidFill>
              <a:effectLst/>
              <a:latin typeface="Verdana" pitchFamily="34" charset="0"/>
              <a:cs typeface="Arial" charset="0"/>
            </a:endParaRPr>
          </a:p>
        </p:txBody>
      </p:sp>
      <p:sp>
        <p:nvSpPr>
          <p:cNvPr id="111" name="ITT Success">
            <a:extLst>
              <a:ext uri="{FF2B5EF4-FFF2-40B4-BE49-F238E27FC236}">
                <a16:creationId xmlns:a16="http://schemas.microsoft.com/office/drawing/2014/main" xmlns="" id="{81741183-441E-4B32-A16F-AA64CECBB399}"/>
              </a:ext>
            </a:extLst>
          </p:cNvPr>
          <p:cNvSpPr/>
          <p:nvPr/>
        </p:nvSpPr>
        <p:spPr bwMode="auto">
          <a:xfrm rot="5400000">
            <a:off x="3705080" y="2316528"/>
            <a:ext cx="1514736" cy="2493535"/>
          </a:xfrm>
          <a:prstGeom prst="homePlate">
            <a:avLst>
              <a:gd name="adj" fmla="val 22504"/>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144000" tIns="108000" rIns="144000" bIns="10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900" dirty="0">
                <a:solidFill>
                  <a:schemeClr val="tx1"/>
                </a:solidFill>
              </a:rPr>
              <a:t>Success of </a:t>
            </a:r>
            <a:r>
              <a:rPr lang="en-GB" sz="1900" b="1" dirty="0">
                <a:solidFill>
                  <a:schemeClr val="tx1"/>
                </a:solidFill>
              </a:rPr>
              <a:t>ITT </a:t>
            </a:r>
            <a:r>
              <a:rPr lang="en-GB" sz="1900" dirty="0">
                <a:solidFill>
                  <a:schemeClr val="tx1"/>
                </a:solidFill>
              </a:rPr>
              <a:t>routes feeding NQTs into state schools</a:t>
            </a:r>
          </a:p>
        </p:txBody>
      </p:sp>
      <p:grpSp>
        <p:nvGrpSpPr>
          <p:cNvPr id="152" name="Percentages">
            <a:extLst>
              <a:ext uri="{FF2B5EF4-FFF2-40B4-BE49-F238E27FC236}">
                <a16:creationId xmlns:a16="http://schemas.microsoft.com/office/drawing/2014/main" xmlns="" id="{CBF50AB3-FFEB-4EDF-A31F-CDD3E77E9318}"/>
              </a:ext>
            </a:extLst>
          </p:cNvPr>
          <p:cNvGrpSpPr/>
          <p:nvPr/>
        </p:nvGrpSpPr>
        <p:grpSpPr>
          <a:xfrm>
            <a:off x="6456040" y="3249368"/>
            <a:ext cx="5068673" cy="2195855"/>
            <a:chOff x="6518628" y="2793175"/>
            <a:chExt cx="5068673" cy="2195855"/>
          </a:xfrm>
        </p:grpSpPr>
        <p:sp>
          <p:nvSpPr>
            <p:cNvPr id="101" name="Rectangle 47">
              <a:extLst>
                <a:ext uri="{FF2B5EF4-FFF2-40B4-BE49-F238E27FC236}">
                  <a16:creationId xmlns:a16="http://schemas.microsoft.com/office/drawing/2014/main" xmlns="" id="{7CDAB6EA-38EE-4A5C-A7EA-57CF6D9A6918}"/>
                </a:ext>
              </a:extLst>
            </p:cNvPr>
            <p:cNvSpPr>
              <a:spLocks noChangeArrowheads="1"/>
            </p:cNvSpPr>
            <p:nvPr/>
          </p:nvSpPr>
          <p:spPr bwMode="auto">
            <a:xfrm>
              <a:off x="7138702" y="4531894"/>
              <a:ext cx="4504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7030A0"/>
                  </a:solidFill>
                  <a:effectLst/>
                  <a:latin typeface="Verdana" panose="020B0604030504040204" pitchFamily="34" charset="0"/>
                </a:rPr>
                <a:t>HEI</a:t>
              </a:r>
              <a:endParaRPr kumimoji="0" lang="en-US" altLang="en-US" sz="1700" b="1" i="0" u="none" strike="noStrike" cap="none" normalizeH="0" baseline="0" dirty="0">
                <a:ln>
                  <a:noFill/>
                </a:ln>
                <a:solidFill>
                  <a:srgbClr val="7030A0"/>
                </a:solidFill>
                <a:effectLst/>
              </a:endParaRPr>
            </a:p>
          </p:txBody>
        </p:sp>
        <p:sp>
          <p:nvSpPr>
            <p:cNvPr id="102" name="Rectangle 50">
              <a:extLst>
                <a:ext uri="{FF2B5EF4-FFF2-40B4-BE49-F238E27FC236}">
                  <a16:creationId xmlns:a16="http://schemas.microsoft.com/office/drawing/2014/main" xmlns="" id="{3BF042E9-88A6-4C1C-A823-D90016403EAC}"/>
                </a:ext>
              </a:extLst>
            </p:cNvPr>
            <p:cNvSpPr>
              <a:spLocks noChangeArrowheads="1"/>
            </p:cNvSpPr>
            <p:nvPr/>
          </p:nvSpPr>
          <p:spPr bwMode="auto">
            <a:xfrm>
              <a:off x="9031769" y="4531676"/>
              <a:ext cx="3366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6600"/>
                  </a:solidFill>
                  <a:effectLst/>
                  <a:latin typeface="Verdana" panose="020B0604030504040204" pitchFamily="34" charset="0"/>
                </a:rPr>
                <a:t>SD</a:t>
              </a:r>
              <a:endParaRPr kumimoji="0" lang="en-US" altLang="en-US" sz="1700" b="1" i="0" u="none" strike="noStrike" cap="none" normalizeH="0" baseline="0" dirty="0">
                <a:ln>
                  <a:noFill/>
                </a:ln>
                <a:solidFill>
                  <a:srgbClr val="FF6600"/>
                </a:solidFill>
                <a:effectLst/>
              </a:endParaRPr>
            </a:p>
          </p:txBody>
        </p:sp>
        <p:sp>
          <p:nvSpPr>
            <p:cNvPr id="103" name="Rectangle 52">
              <a:extLst>
                <a:ext uri="{FF2B5EF4-FFF2-40B4-BE49-F238E27FC236}">
                  <a16:creationId xmlns:a16="http://schemas.microsoft.com/office/drawing/2014/main" xmlns="" id="{5088911D-2D0A-4675-A536-5625C9134CEC}"/>
                </a:ext>
              </a:extLst>
            </p:cNvPr>
            <p:cNvSpPr>
              <a:spLocks noChangeArrowheads="1"/>
            </p:cNvSpPr>
            <p:nvPr/>
          </p:nvSpPr>
          <p:spPr bwMode="auto">
            <a:xfrm>
              <a:off x="10857934" y="4522289"/>
              <a:ext cx="7293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C000"/>
                  </a:solidFill>
                  <a:effectLst/>
                  <a:latin typeface="Verdana" panose="020B0604030504040204" pitchFamily="34" charset="0"/>
                </a:rPr>
                <a:t>SCITT</a:t>
              </a:r>
              <a:endParaRPr kumimoji="0" lang="en-US" altLang="en-US" sz="1700" b="1" i="0" u="none" strike="noStrike" cap="none" normalizeH="0" baseline="0" dirty="0">
                <a:ln>
                  <a:noFill/>
                </a:ln>
                <a:solidFill>
                  <a:srgbClr val="FFC000"/>
                </a:solidFill>
                <a:effectLst/>
              </a:endParaRPr>
            </a:p>
          </p:txBody>
        </p:sp>
        <p:sp>
          <p:nvSpPr>
            <p:cNvPr id="112" name="Rectangle 111">
              <a:extLst>
                <a:ext uri="{FF2B5EF4-FFF2-40B4-BE49-F238E27FC236}">
                  <a16:creationId xmlns:a16="http://schemas.microsoft.com/office/drawing/2014/main" xmlns="" id="{D1334345-F860-4FAB-9F22-EC49EBACDB81}"/>
                </a:ext>
              </a:extLst>
            </p:cNvPr>
            <p:cNvSpPr/>
            <p:nvPr/>
          </p:nvSpPr>
          <p:spPr>
            <a:xfrm>
              <a:off x="6518628" y="2818549"/>
              <a:ext cx="1175298" cy="535274"/>
            </a:xfrm>
            <a:prstGeom prst="rect">
              <a:avLst/>
            </a:prstGeom>
          </p:spPr>
          <p:txBody>
            <a:bodyPr wrap="square">
              <a:spAutoFit/>
            </a:bodyPr>
            <a:lstStyle/>
            <a:p>
              <a:pPr algn="ctr" eaLnBrk="0" hangingPunct="0"/>
              <a:r>
                <a:rPr lang="en-GB" dirty="0">
                  <a:solidFill>
                    <a:schemeClr val="tx1"/>
                  </a:solidFill>
                </a:rPr>
                <a:t>49%</a:t>
              </a:r>
            </a:p>
          </p:txBody>
        </p:sp>
        <p:sp>
          <p:nvSpPr>
            <p:cNvPr id="113" name="Rectangle 112">
              <a:extLst>
                <a:ext uri="{FF2B5EF4-FFF2-40B4-BE49-F238E27FC236}">
                  <a16:creationId xmlns:a16="http://schemas.microsoft.com/office/drawing/2014/main" xmlns="" id="{4E2D8302-FFDA-4A00-91E5-07597A96C313}"/>
                </a:ext>
              </a:extLst>
            </p:cNvPr>
            <p:cNvSpPr/>
            <p:nvPr/>
          </p:nvSpPr>
          <p:spPr>
            <a:xfrm>
              <a:off x="8327732" y="2796598"/>
              <a:ext cx="1175298" cy="535274"/>
            </a:xfrm>
            <a:prstGeom prst="rect">
              <a:avLst/>
            </a:prstGeom>
          </p:spPr>
          <p:txBody>
            <a:bodyPr wrap="square">
              <a:spAutoFit/>
            </a:bodyPr>
            <a:lstStyle/>
            <a:p>
              <a:pPr algn="ctr" eaLnBrk="0" hangingPunct="0"/>
              <a:r>
                <a:rPr lang="en-GB" dirty="0">
                  <a:solidFill>
                    <a:schemeClr val="tx1"/>
                  </a:solidFill>
                </a:rPr>
                <a:t>37%</a:t>
              </a:r>
            </a:p>
          </p:txBody>
        </p:sp>
        <p:sp>
          <p:nvSpPr>
            <p:cNvPr id="114" name="Rectangle 113">
              <a:extLst>
                <a:ext uri="{FF2B5EF4-FFF2-40B4-BE49-F238E27FC236}">
                  <a16:creationId xmlns:a16="http://schemas.microsoft.com/office/drawing/2014/main" xmlns="" id="{F6172269-30FD-47A0-BC9B-6BA94929A012}"/>
                </a:ext>
              </a:extLst>
            </p:cNvPr>
            <p:cNvSpPr/>
            <p:nvPr/>
          </p:nvSpPr>
          <p:spPr>
            <a:xfrm>
              <a:off x="10136836" y="2793175"/>
              <a:ext cx="1175298" cy="535274"/>
            </a:xfrm>
            <a:prstGeom prst="rect">
              <a:avLst/>
            </a:prstGeom>
          </p:spPr>
          <p:txBody>
            <a:bodyPr wrap="square">
              <a:spAutoFit/>
            </a:bodyPr>
            <a:lstStyle/>
            <a:p>
              <a:pPr algn="ctr" eaLnBrk="0" hangingPunct="0"/>
              <a:r>
                <a:rPr lang="en-GB" dirty="0">
                  <a:solidFill>
                    <a:schemeClr val="tx1"/>
                  </a:solidFill>
                </a:rPr>
                <a:t>9%</a:t>
              </a:r>
            </a:p>
          </p:txBody>
        </p:sp>
        <p:grpSp>
          <p:nvGrpSpPr>
            <p:cNvPr id="118" name="Group 117">
              <a:extLst>
                <a:ext uri="{FF2B5EF4-FFF2-40B4-BE49-F238E27FC236}">
                  <a16:creationId xmlns:a16="http://schemas.microsoft.com/office/drawing/2014/main" xmlns="" id="{E860DB3D-68A7-4287-86B7-EE6DFA690D25}"/>
                </a:ext>
              </a:extLst>
            </p:cNvPr>
            <p:cNvGrpSpPr/>
            <p:nvPr/>
          </p:nvGrpSpPr>
          <p:grpSpPr>
            <a:xfrm>
              <a:off x="8398470" y="3372444"/>
              <a:ext cx="649636" cy="1616586"/>
              <a:chOff x="8398470" y="3372444"/>
              <a:chExt cx="649636" cy="1616586"/>
            </a:xfrm>
          </p:grpSpPr>
          <p:sp>
            <p:nvSpPr>
              <p:cNvPr id="119" name="Freeform: Shape 118">
                <a:extLst>
                  <a:ext uri="{FF2B5EF4-FFF2-40B4-BE49-F238E27FC236}">
                    <a16:creationId xmlns:a16="http://schemas.microsoft.com/office/drawing/2014/main" xmlns="" id="{25A6DFDE-3CAB-418D-921B-56706240E2B8}"/>
                  </a:ext>
                </a:extLst>
              </p:cNvPr>
              <p:cNvSpPr/>
              <p:nvPr/>
            </p:nvSpPr>
            <p:spPr>
              <a:xfrm>
                <a:off x="8398888" y="3961226"/>
                <a:ext cx="125198" cy="267076"/>
              </a:xfrm>
              <a:custGeom>
                <a:avLst/>
                <a:gdLst>
                  <a:gd name="connsiteX0" fmla="*/ 34505 w 125198"/>
                  <a:gd name="connsiteY0" fmla="*/ 0 h 267076"/>
                  <a:gd name="connsiteX1" fmla="*/ 125198 w 125198"/>
                  <a:gd name="connsiteY1" fmla="*/ 0 h 267076"/>
                  <a:gd name="connsiteX2" fmla="*/ 94843 w 125198"/>
                  <a:gd name="connsiteY2" fmla="*/ 198099 h 267076"/>
                  <a:gd name="connsiteX3" fmla="*/ 1698 w 125198"/>
                  <a:gd name="connsiteY3" fmla="*/ 200618 h 267076"/>
                  <a:gd name="connsiteX4" fmla="*/ 34505 w 125198"/>
                  <a:gd name="connsiteY4" fmla="*/ 0 h 267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98" h="267076">
                    <a:moveTo>
                      <a:pt x="34505" y="0"/>
                    </a:moveTo>
                    <a:lnTo>
                      <a:pt x="125198" y="0"/>
                    </a:lnTo>
                    <a:lnTo>
                      <a:pt x="94843" y="198099"/>
                    </a:lnTo>
                    <a:cubicBezTo>
                      <a:pt x="86260" y="288089"/>
                      <a:pt x="-14176" y="291167"/>
                      <a:pt x="1698" y="200618"/>
                    </a:cubicBezTo>
                    <a:lnTo>
                      <a:pt x="34505" y="0"/>
                    </a:lnTo>
                    <a:close/>
                  </a:path>
                </a:pathLst>
              </a:custGeom>
              <a:solidFill>
                <a:srgbClr val="F0945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20" name="Freeform: Shape 119">
                <a:extLst>
                  <a:ext uri="{FF2B5EF4-FFF2-40B4-BE49-F238E27FC236}">
                    <a16:creationId xmlns:a16="http://schemas.microsoft.com/office/drawing/2014/main" xmlns="" id="{D19AEEF4-3BB2-4ED9-9A4E-C8BA72E440F4}"/>
                  </a:ext>
                </a:extLst>
              </p:cNvPr>
              <p:cNvSpPr/>
              <p:nvPr/>
            </p:nvSpPr>
            <p:spPr>
              <a:xfrm>
                <a:off x="8515250" y="3961226"/>
                <a:ext cx="387770" cy="1027804"/>
              </a:xfrm>
              <a:custGeom>
                <a:avLst/>
                <a:gdLst>
                  <a:gd name="connsiteX0" fmla="*/ 58522 w 387770"/>
                  <a:gd name="connsiteY0" fmla="*/ 0 h 1027804"/>
                  <a:gd name="connsiteX1" fmla="*/ 387770 w 387770"/>
                  <a:gd name="connsiteY1" fmla="*/ 0 h 1027804"/>
                  <a:gd name="connsiteX2" fmla="*/ 385715 w 387770"/>
                  <a:gd name="connsiteY2" fmla="*/ 396136 h 1027804"/>
                  <a:gd name="connsiteX3" fmla="*/ 382838 w 387770"/>
                  <a:gd name="connsiteY3" fmla="*/ 950599 h 1027804"/>
                  <a:gd name="connsiteX4" fmla="*/ 273514 w 387770"/>
                  <a:gd name="connsiteY4" fmla="*/ 943758 h 1027804"/>
                  <a:gd name="connsiteX5" fmla="*/ 273514 w 387770"/>
                  <a:gd name="connsiteY5" fmla="*/ 304142 h 1027804"/>
                  <a:gd name="connsiteX6" fmla="*/ 210877 w 387770"/>
                  <a:gd name="connsiteY6" fmla="*/ 300909 h 1027804"/>
                  <a:gd name="connsiteX7" fmla="*/ 210664 w 387770"/>
                  <a:gd name="connsiteY7" fmla="*/ 931166 h 1027804"/>
                  <a:gd name="connsiteX8" fmla="*/ 100898 w 387770"/>
                  <a:gd name="connsiteY8" fmla="*/ 943758 h 1027804"/>
                  <a:gd name="connsiteX9" fmla="*/ 105721 w 387770"/>
                  <a:gd name="connsiteY9" fmla="*/ 373518 h 1027804"/>
                  <a:gd name="connsiteX10" fmla="*/ 0 w 387770"/>
                  <a:gd name="connsiteY10" fmla="*/ 373092 h 1027804"/>
                  <a:gd name="connsiteX11" fmla="*/ 58522 w 387770"/>
                  <a:gd name="connsiteY11" fmla="*/ 0 h 102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0" h="1027804">
                    <a:moveTo>
                      <a:pt x="58522" y="0"/>
                    </a:moveTo>
                    <a:lnTo>
                      <a:pt x="387770" y="0"/>
                    </a:lnTo>
                    <a:lnTo>
                      <a:pt x="385715" y="396136"/>
                    </a:lnTo>
                    <a:cubicBezTo>
                      <a:pt x="384756" y="581586"/>
                      <a:pt x="383796" y="767037"/>
                      <a:pt x="382838" y="950599"/>
                    </a:cubicBezTo>
                    <a:cubicBezTo>
                      <a:pt x="378169" y="1036460"/>
                      <a:pt x="278183" y="1071953"/>
                      <a:pt x="273514" y="943758"/>
                    </a:cubicBezTo>
                    <a:lnTo>
                      <a:pt x="273514" y="304142"/>
                    </a:lnTo>
                    <a:lnTo>
                      <a:pt x="210877" y="300909"/>
                    </a:lnTo>
                    <a:cubicBezTo>
                      <a:pt x="210806" y="510995"/>
                      <a:pt x="210735" y="721081"/>
                      <a:pt x="210664" y="931166"/>
                    </a:cubicBezTo>
                    <a:cubicBezTo>
                      <a:pt x="210084" y="1043651"/>
                      <a:pt x="112068" y="1065476"/>
                      <a:pt x="100898" y="943758"/>
                    </a:cubicBezTo>
                    <a:cubicBezTo>
                      <a:pt x="102012" y="725874"/>
                      <a:pt x="104607" y="591401"/>
                      <a:pt x="105721" y="373518"/>
                    </a:cubicBezTo>
                    <a:lnTo>
                      <a:pt x="0" y="373092"/>
                    </a:lnTo>
                    <a:lnTo>
                      <a:pt x="58522" y="0"/>
                    </a:lnTo>
                    <a:close/>
                  </a:path>
                </a:pathLst>
              </a:custGeom>
              <a:solidFill>
                <a:srgbClr val="F09452"/>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21" name="Freeform: Shape 120">
                <a:extLst>
                  <a:ext uri="{FF2B5EF4-FFF2-40B4-BE49-F238E27FC236}">
                    <a16:creationId xmlns:a16="http://schemas.microsoft.com/office/drawing/2014/main" xmlns="" id="{E42F31B8-81BE-41E6-9148-B53637FC52D1}"/>
                  </a:ext>
                </a:extLst>
              </p:cNvPr>
              <p:cNvSpPr/>
              <p:nvPr/>
            </p:nvSpPr>
            <p:spPr>
              <a:xfrm>
                <a:off x="8967134" y="3961227"/>
                <a:ext cx="80972" cy="301975"/>
              </a:xfrm>
              <a:custGeom>
                <a:avLst/>
                <a:gdLst>
                  <a:gd name="connsiteX0" fmla="*/ 0 w 80972"/>
                  <a:gd name="connsiteY0" fmla="*/ 0 h 301975"/>
                  <a:gd name="connsiteX1" fmla="*/ 80554 w 80972"/>
                  <a:gd name="connsiteY1" fmla="*/ 0 h 301975"/>
                  <a:gd name="connsiteX2" fmla="*/ 80554 w 80972"/>
                  <a:gd name="connsiteY2" fmla="*/ 259677 h 301975"/>
                  <a:gd name="connsiteX3" fmla="*/ 0 w 80972"/>
                  <a:gd name="connsiteY3" fmla="*/ 259677 h 301975"/>
                  <a:gd name="connsiteX4" fmla="*/ 0 w 80972"/>
                  <a:gd name="connsiteY4" fmla="*/ 0 h 30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 h="301975">
                    <a:moveTo>
                      <a:pt x="0" y="0"/>
                    </a:moveTo>
                    <a:lnTo>
                      <a:pt x="80554" y="0"/>
                    </a:lnTo>
                    <a:lnTo>
                      <a:pt x="80554" y="259677"/>
                    </a:lnTo>
                    <a:cubicBezTo>
                      <a:pt x="87594" y="299970"/>
                      <a:pt x="3552" y="330190"/>
                      <a:pt x="0" y="259677"/>
                    </a:cubicBezTo>
                    <a:lnTo>
                      <a:pt x="0" y="0"/>
                    </a:lnTo>
                    <a:close/>
                  </a:path>
                </a:pathLst>
              </a:custGeom>
              <a:solidFill>
                <a:srgbClr val="F0945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22" name="Freeform: Shape 121">
                <a:extLst>
                  <a:ext uri="{FF2B5EF4-FFF2-40B4-BE49-F238E27FC236}">
                    <a16:creationId xmlns:a16="http://schemas.microsoft.com/office/drawing/2014/main" xmlns="" id="{A1726375-2841-4967-9B21-30D46D56BE7C}"/>
                  </a:ext>
                </a:extLst>
              </p:cNvPr>
              <p:cNvSpPr/>
              <p:nvPr/>
            </p:nvSpPr>
            <p:spPr>
              <a:xfrm>
                <a:off x="8433394" y="3698426"/>
                <a:ext cx="614295" cy="262800"/>
              </a:xfrm>
              <a:custGeom>
                <a:avLst/>
                <a:gdLst>
                  <a:gd name="connsiteX0" fmla="*/ 59747 w 614295"/>
                  <a:gd name="connsiteY0" fmla="*/ 0 h 262800"/>
                  <a:gd name="connsiteX1" fmla="*/ 585858 w 614295"/>
                  <a:gd name="connsiteY1" fmla="*/ 0 h 262800"/>
                  <a:gd name="connsiteX2" fmla="*/ 598869 w 614295"/>
                  <a:gd name="connsiteY2" fmla="*/ 16642 h 262800"/>
                  <a:gd name="connsiteX3" fmla="*/ 614295 w 614295"/>
                  <a:gd name="connsiteY3" fmla="*/ 60722 h 262800"/>
                  <a:gd name="connsiteX4" fmla="*/ 614295 w 614295"/>
                  <a:gd name="connsiteY4" fmla="*/ 262800 h 262800"/>
                  <a:gd name="connsiteX5" fmla="*/ 533741 w 614295"/>
                  <a:gd name="connsiteY5" fmla="*/ 262800 h 262800"/>
                  <a:gd name="connsiteX6" fmla="*/ 533741 w 614295"/>
                  <a:gd name="connsiteY6" fmla="*/ 106466 h 262800"/>
                  <a:gd name="connsiteX7" fmla="*/ 470449 w 614295"/>
                  <a:gd name="connsiteY7" fmla="*/ 104473 h 262800"/>
                  <a:gd name="connsiteX8" fmla="*/ 469627 w 614295"/>
                  <a:gd name="connsiteY8" fmla="*/ 262800 h 262800"/>
                  <a:gd name="connsiteX9" fmla="*/ 140379 w 614295"/>
                  <a:gd name="connsiteY9" fmla="*/ 262800 h 262800"/>
                  <a:gd name="connsiteX10" fmla="*/ 166761 w 614295"/>
                  <a:gd name="connsiteY10" fmla="*/ 94610 h 262800"/>
                  <a:gd name="connsiteX11" fmla="*/ 116112 w 614295"/>
                  <a:gd name="connsiteY11" fmla="*/ 96918 h 262800"/>
                  <a:gd name="connsiteX12" fmla="*/ 90693 w 614295"/>
                  <a:gd name="connsiteY12" fmla="*/ 262800 h 262800"/>
                  <a:gd name="connsiteX13" fmla="*/ 0 w 614295"/>
                  <a:gd name="connsiteY13" fmla="*/ 262800 h 262800"/>
                  <a:gd name="connsiteX14" fmla="*/ 29044 w 614295"/>
                  <a:gd name="connsiteY14" fmla="*/ 85191 h 262800"/>
                  <a:gd name="connsiteX15" fmla="*/ 44275 w 614295"/>
                  <a:gd name="connsiteY15" fmla="*/ 21749 h 262800"/>
                  <a:gd name="connsiteX16" fmla="*/ 59747 w 614295"/>
                  <a:gd name="connsiteY16" fmla="*/ 0 h 2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295" h="262800">
                    <a:moveTo>
                      <a:pt x="59747" y="0"/>
                    </a:moveTo>
                    <a:lnTo>
                      <a:pt x="585858" y="0"/>
                    </a:lnTo>
                    <a:lnTo>
                      <a:pt x="598869" y="16642"/>
                    </a:lnTo>
                    <a:cubicBezTo>
                      <a:pt x="608555" y="33198"/>
                      <a:pt x="614237" y="48691"/>
                      <a:pt x="614295" y="60722"/>
                    </a:cubicBezTo>
                    <a:lnTo>
                      <a:pt x="614295" y="262800"/>
                    </a:lnTo>
                    <a:lnTo>
                      <a:pt x="533741" y="262800"/>
                    </a:lnTo>
                    <a:lnTo>
                      <a:pt x="533741" y="106466"/>
                    </a:lnTo>
                    <a:lnTo>
                      <a:pt x="470449" y="104473"/>
                    </a:lnTo>
                    <a:lnTo>
                      <a:pt x="469627" y="262800"/>
                    </a:lnTo>
                    <a:lnTo>
                      <a:pt x="140379" y="262800"/>
                    </a:lnTo>
                    <a:lnTo>
                      <a:pt x="166761" y="94610"/>
                    </a:lnTo>
                    <a:lnTo>
                      <a:pt x="116112" y="96918"/>
                    </a:lnTo>
                    <a:lnTo>
                      <a:pt x="90693" y="262800"/>
                    </a:lnTo>
                    <a:lnTo>
                      <a:pt x="0" y="262800"/>
                    </a:lnTo>
                    <a:lnTo>
                      <a:pt x="29044" y="85191"/>
                    </a:lnTo>
                    <a:cubicBezTo>
                      <a:pt x="29005" y="64030"/>
                      <a:pt x="34509" y="42382"/>
                      <a:pt x="44275" y="21749"/>
                    </a:cubicBezTo>
                    <a:lnTo>
                      <a:pt x="59747" y="0"/>
                    </a:lnTo>
                    <a:close/>
                  </a:path>
                </a:pathLst>
              </a:custGeom>
              <a:solidFill>
                <a:srgbClr val="F09452">
                  <a:alpha val="5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nvGrpSpPr>
              <p:cNvPr id="123" name="Group 122">
                <a:extLst>
                  <a:ext uri="{FF2B5EF4-FFF2-40B4-BE49-F238E27FC236}">
                    <a16:creationId xmlns:a16="http://schemas.microsoft.com/office/drawing/2014/main" xmlns="" id="{DF36158F-4269-44F5-A392-BCBF59797421}"/>
                  </a:ext>
                </a:extLst>
              </p:cNvPr>
              <p:cNvGrpSpPr/>
              <p:nvPr/>
            </p:nvGrpSpPr>
            <p:grpSpPr>
              <a:xfrm>
                <a:off x="8398470" y="3372444"/>
                <a:ext cx="649218" cy="1616586"/>
                <a:chOff x="6695905" y="2100074"/>
                <a:chExt cx="1279043" cy="3387016"/>
              </a:xfrm>
              <a:noFill/>
            </p:grpSpPr>
            <p:sp>
              <p:nvSpPr>
                <p:cNvPr id="124" name="Freeform: Shape 123">
                  <a:extLst>
                    <a:ext uri="{FF2B5EF4-FFF2-40B4-BE49-F238E27FC236}">
                      <a16:creationId xmlns:a16="http://schemas.microsoft.com/office/drawing/2014/main" xmlns="" id="{530C725E-E249-40A4-808C-1553677AEA38}"/>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25" name="Freeform: Shape 124">
                  <a:extLst>
                    <a:ext uri="{FF2B5EF4-FFF2-40B4-BE49-F238E27FC236}">
                      <a16:creationId xmlns:a16="http://schemas.microsoft.com/office/drawing/2014/main" xmlns="" id="{0E63AE7E-5EB1-4658-B238-3C99DE8607FE}"/>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grpSp>
          <p:nvGrpSpPr>
            <p:cNvPr id="126" name="Group 125">
              <a:extLst>
                <a:ext uri="{FF2B5EF4-FFF2-40B4-BE49-F238E27FC236}">
                  <a16:creationId xmlns:a16="http://schemas.microsoft.com/office/drawing/2014/main" xmlns="" id="{0BE1E136-AC33-4A81-A9C0-9CF9DAD9A635}"/>
                </a:ext>
              </a:extLst>
            </p:cNvPr>
            <p:cNvGrpSpPr/>
            <p:nvPr/>
          </p:nvGrpSpPr>
          <p:grpSpPr>
            <a:xfrm>
              <a:off x="10173118" y="3372444"/>
              <a:ext cx="663375" cy="1616586"/>
              <a:chOff x="10161082" y="3372444"/>
              <a:chExt cx="663375" cy="1616586"/>
            </a:xfrm>
          </p:grpSpPr>
          <p:sp>
            <p:nvSpPr>
              <p:cNvPr id="127" name="Freeform: Shape 126">
                <a:extLst>
                  <a:ext uri="{FF2B5EF4-FFF2-40B4-BE49-F238E27FC236}">
                    <a16:creationId xmlns:a16="http://schemas.microsoft.com/office/drawing/2014/main" xmlns="" id="{8C044F01-A775-4944-9001-9129FB1456D4}"/>
                  </a:ext>
                </a:extLst>
              </p:cNvPr>
              <p:cNvSpPr/>
              <p:nvPr/>
            </p:nvSpPr>
            <p:spPr>
              <a:xfrm>
                <a:off x="10175239" y="3842426"/>
                <a:ext cx="143403" cy="385876"/>
              </a:xfrm>
              <a:custGeom>
                <a:avLst/>
                <a:gdLst>
                  <a:gd name="connsiteX0" fmla="*/ 53933 w 143403"/>
                  <a:gd name="connsiteY0" fmla="*/ 0 h 385876"/>
                  <a:gd name="connsiteX1" fmla="*/ 143403 w 143403"/>
                  <a:gd name="connsiteY1" fmla="*/ 0 h 385876"/>
                  <a:gd name="connsiteX2" fmla="*/ 94844 w 143403"/>
                  <a:gd name="connsiteY2" fmla="*/ 316899 h 385876"/>
                  <a:gd name="connsiteX3" fmla="*/ 1699 w 143403"/>
                  <a:gd name="connsiteY3" fmla="*/ 319418 h 385876"/>
                  <a:gd name="connsiteX4" fmla="*/ 53933 w 143403"/>
                  <a:gd name="connsiteY4" fmla="*/ 0 h 38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03" h="385876">
                    <a:moveTo>
                      <a:pt x="53933" y="0"/>
                    </a:moveTo>
                    <a:lnTo>
                      <a:pt x="143403" y="0"/>
                    </a:lnTo>
                    <a:lnTo>
                      <a:pt x="94844" y="316899"/>
                    </a:lnTo>
                    <a:cubicBezTo>
                      <a:pt x="86262" y="406889"/>
                      <a:pt x="-14176" y="409967"/>
                      <a:pt x="1699" y="319418"/>
                    </a:cubicBezTo>
                    <a:lnTo>
                      <a:pt x="53933" y="0"/>
                    </a:lnTo>
                    <a:close/>
                  </a:path>
                </a:pathLst>
              </a:custGeom>
              <a:solidFill>
                <a:srgbClr val="FFDE7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28" name="Freeform: Shape 127">
                <a:extLst>
                  <a:ext uri="{FF2B5EF4-FFF2-40B4-BE49-F238E27FC236}">
                    <a16:creationId xmlns:a16="http://schemas.microsoft.com/office/drawing/2014/main" xmlns="" id="{F6C8708D-2523-4075-8221-1FEF8F2BD337}"/>
                  </a:ext>
                </a:extLst>
              </p:cNvPr>
              <p:cNvSpPr/>
              <p:nvPr/>
            </p:nvSpPr>
            <p:spPr>
              <a:xfrm>
                <a:off x="10291602" y="3842426"/>
                <a:ext cx="375843" cy="1146604"/>
              </a:xfrm>
              <a:custGeom>
                <a:avLst/>
                <a:gdLst>
                  <a:gd name="connsiteX0" fmla="*/ 77157 w 388387"/>
                  <a:gd name="connsiteY0" fmla="*/ 0 h 1146604"/>
                  <a:gd name="connsiteX1" fmla="*/ 388387 w 388387"/>
                  <a:gd name="connsiteY1" fmla="*/ 0 h 1146604"/>
                  <a:gd name="connsiteX2" fmla="*/ 385715 w 388387"/>
                  <a:gd name="connsiteY2" fmla="*/ 514936 h 1146604"/>
                  <a:gd name="connsiteX3" fmla="*/ 382838 w 388387"/>
                  <a:gd name="connsiteY3" fmla="*/ 1069399 h 1146604"/>
                  <a:gd name="connsiteX4" fmla="*/ 273514 w 388387"/>
                  <a:gd name="connsiteY4" fmla="*/ 1062558 h 1146604"/>
                  <a:gd name="connsiteX5" fmla="*/ 273514 w 388387"/>
                  <a:gd name="connsiteY5" fmla="*/ 422942 h 1146604"/>
                  <a:gd name="connsiteX6" fmla="*/ 210877 w 388387"/>
                  <a:gd name="connsiteY6" fmla="*/ 419709 h 1146604"/>
                  <a:gd name="connsiteX7" fmla="*/ 210664 w 388387"/>
                  <a:gd name="connsiteY7" fmla="*/ 1049966 h 1146604"/>
                  <a:gd name="connsiteX8" fmla="*/ 100898 w 388387"/>
                  <a:gd name="connsiteY8" fmla="*/ 1062558 h 1146604"/>
                  <a:gd name="connsiteX9" fmla="*/ 105721 w 388387"/>
                  <a:gd name="connsiteY9" fmla="*/ 492318 h 1146604"/>
                  <a:gd name="connsiteX10" fmla="*/ 0 w 388387"/>
                  <a:gd name="connsiteY10" fmla="*/ 491892 h 1146604"/>
                  <a:gd name="connsiteX11" fmla="*/ 77157 w 388387"/>
                  <a:gd name="connsiteY11" fmla="*/ 0 h 11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387" h="1146604">
                    <a:moveTo>
                      <a:pt x="77157" y="0"/>
                    </a:moveTo>
                    <a:lnTo>
                      <a:pt x="388387" y="0"/>
                    </a:lnTo>
                    <a:lnTo>
                      <a:pt x="385715" y="514936"/>
                    </a:lnTo>
                    <a:cubicBezTo>
                      <a:pt x="384755" y="700386"/>
                      <a:pt x="383797" y="885837"/>
                      <a:pt x="382838" y="1069399"/>
                    </a:cubicBezTo>
                    <a:cubicBezTo>
                      <a:pt x="378169" y="1155260"/>
                      <a:pt x="278183" y="1190753"/>
                      <a:pt x="273514" y="1062558"/>
                    </a:cubicBezTo>
                    <a:lnTo>
                      <a:pt x="273514" y="422942"/>
                    </a:lnTo>
                    <a:lnTo>
                      <a:pt x="210877" y="419709"/>
                    </a:lnTo>
                    <a:cubicBezTo>
                      <a:pt x="210806" y="629795"/>
                      <a:pt x="210735" y="839881"/>
                      <a:pt x="210664" y="1049966"/>
                    </a:cubicBezTo>
                    <a:cubicBezTo>
                      <a:pt x="210084" y="1162451"/>
                      <a:pt x="112069" y="1184276"/>
                      <a:pt x="100898" y="1062558"/>
                    </a:cubicBezTo>
                    <a:cubicBezTo>
                      <a:pt x="102012" y="844674"/>
                      <a:pt x="104607" y="710201"/>
                      <a:pt x="105721" y="492318"/>
                    </a:cubicBezTo>
                    <a:lnTo>
                      <a:pt x="0" y="491892"/>
                    </a:lnTo>
                    <a:lnTo>
                      <a:pt x="77157" y="0"/>
                    </a:lnTo>
                    <a:close/>
                  </a:path>
                </a:pathLst>
              </a:custGeom>
              <a:solidFill>
                <a:srgbClr val="FFDE75"/>
              </a:solidFill>
              <a:ln w="31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29" name="Freeform: Shape 128">
                <a:extLst>
                  <a:ext uri="{FF2B5EF4-FFF2-40B4-BE49-F238E27FC236}">
                    <a16:creationId xmlns:a16="http://schemas.microsoft.com/office/drawing/2014/main" xmlns="" id="{2D4944DF-5696-430E-9725-C60684570150}"/>
                  </a:ext>
                </a:extLst>
              </p:cNvPr>
              <p:cNvSpPr/>
              <p:nvPr/>
            </p:nvSpPr>
            <p:spPr>
              <a:xfrm>
                <a:off x="10743485" y="3842427"/>
                <a:ext cx="80972" cy="420775"/>
              </a:xfrm>
              <a:custGeom>
                <a:avLst/>
                <a:gdLst>
                  <a:gd name="connsiteX0" fmla="*/ 0 w 80972"/>
                  <a:gd name="connsiteY0" fmla="*/ 0 h 420775"/>
                  <a:gd name="connsiteX1" fmla="*/ 80554 w 80972"/>
                  <a:gd name="connsiteY1" fmla="*/ 0 h 420775"/>
                  <a:gd name="connsiteX2" fmla="*/ 80554 w 80972"/>
                  <a:gd name="connsiteY2" fmla="*/ 378477 h 420775"/>
                  <a:gd name="connsiteX3" fmla="*/ 0 w 80972"/>
                  <a:gd name="connsiteY3" fmla="*/ 378477 h 420775"/>
                  <a:gd name="connsiteX4" fmla="*/ 0 w 80972"/>
                  <a:gd name="connsiteY4" fmla="*/ 0 h 4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 h="420775">
                    <a:moveTo>
                      <a:pt x="0" y="0"/>
                    </a:moveTo>
                    <a:lnTo>
                      <a:pt x="80554" y="0"/>
                    </a:lnTo>
                    <a:lnTo>
                      <a:pt x="80554" y="378477"/>
                    </a:lnTo>
                    <a:cubicBezTo>
                      <a:pt x="87594" y="418770"/>
                      <a:pt x="3552" y="448990"/>
                      <a:pt x="0" y="378477"/>
                    </a:cubicBezTo>
                    <a:lnTo>
                      <a:pt x="0" y="0"/>
                    </a:lnTo>
                    <a:close/>
                  </a:path>
                </a:pathLst>
              </a:custGeom>
              <a:solidFill>
                <a:srgbClr val="FFDE7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30" name="Freeform: Shape 129">
                <a:extLst>
                  <a:ext uri="{FF2B5EF4-FFF2-40B4-BE49-F238E27FC236}">
                    <a16:creationId xmlns:a16="http://schemas.microsoft.com/office/drawing/2014/main" xmlns="" id="{8DAE56F3-25FB-4CB2-AFB9-43F2FB58B54F}"/>
                  </a:ext>
                </a:extLst>
              </p:cNvPr>
              <p:cNvSpPr/>
              <p:nvPr/>
            </p:nvSpPr>
            <p:spPr>
              <a:xfrm>
                <a:off x="10453589" y="3554426"/>
                <a:ext cx="168707" cy="31598"/>
              </a:xfrm>
              <a:custGeom>
                <a:avLst/>
                <a:gdLst>
                  <a:gd name="connsiteX0" fmla="*/ 0 w 168707"/>
                  <a:gd name="connsiteY0" fmla="*/ 0 h 31598"/>
                  <a:gd name="connsiteX1" fmla="*/ 168707 w 168707"/>
                  <a:gd name="connsiteY1" fmla="*/ 0 h 31598"/>
                  <a:gd name="connsiteX2" fmla="*/ 168467 w 168707"/>
                  <a:gd name="connsiteY2" fmla="*/ 320 h 31598"/>
                  <a:gd name="connsiteX3" fmla="*/ 84354 w 168707"/>
                  <a:gd name="connsiteY3" fmla="*/ 31598 h 31598"/>
                  <a:gd name="connsiteX4" fmla="*/ 240 w 168707"/>
                  <a:gd name="connsiteY4" fmla="*/ 320 h 31598"/>
                  <a:gd name="connsiteX5" fmla="*/ 0 w 168707"/>
                  <a:gd name="connsiteY5" fmla="*/ 0 h 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07" h="31598">
                    <a:moveTo>
                      <a:pt x="0" y="0"/>
                    </a:moveTo>
                    <a:lnTo>
                      <a:pt x="168707" y="0"/>
                    </a:lnTo>
                    <a:lnTo>
                      <a:pt x="168467" y="320"/>
                    </a:lnTo>
                    <a:cubicBezTo>
                      <a:pt x="146940" y="19645"/>
                      <a:pt x="117202" y="31598"/>
                      <a:pt x="84354" y="31598"/>
                    </a:cubicBezTo>
                    <a:cubicBezTo>
                      <a:pt x="51506" y="31598"/>
                      <a:pt x="21767" y="19645"/>
                      <a:pt x="240" y="320"/>
                    </a:cubicBezTo>
                    <a:lnTo>
                      <a:pt x="0" y="0"/>
                    </a:lnTo>
                    <a:close/>
                  </a:path>
                </a:pathLst>
              </a:custGeom>
              <a:solidFill>
                <a:srgbClr val="FFDE75">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31" name="Freeform: Shape 130">
                <a:extLst>
                  <a:ext uri="{FF2B5EF4-FFF2-40B4-BE49-F238E27FC236}">
                    <a16:creationId xmlns:a16="http://schemas.microsoft.com/office/drawing/2014/main" xmlns="" id="{B2286D18-4A39-4EB1-AA92-E70E767F924E}"/>
                  </a:ext>
                </a:extLst>
              </p:cNvPr>
              <p:cNvSpPr/>
              <p:nvPr/>
            </p:nvSpPr>
            <p:spPr>
              <a:xfrm>
                <a:off x="10229171" y="3602186"/>
                <a:ext cx="594868" cy="240240"/>
              </a:xfrm>
              <a:custGeom>
                <a:avLst/>
                <a:gdLst>
                  <a:gd name="connsiteX0" fmla="*/ 427928 w 594868"/>
                  <a:gd name="connsiteY0" fmla="*/ 0 h 240240"/>
                  <a:gd name="connsiteX1" fmla="*/ 594868 w 594868"/>
                  <a:gd name="connsiteY1" fmla="*/ 156962 h 240240"/>
                  <a:gd name="connsiteX2" fmla="*/ 594868 w 594868"/>
                  <a:gd name="connsiteY2" fmla="*/ 240240 h 240240"/>
                  <a:gd name="connsiteX3" fmla="*/ 514314 w 594868"/>
                  <a:gd name="connsiteY3" fmla="*/ 240240 h 240240"/>
                  <a:gd name="connsiteX4" fmla="*/ 514314 w 594868"/>
                  <a:gd name="connsiteY4" fmla="*/ 202706 h 240240"/>
                  <a:gd name="connsiteX5" fmla="*/ 451022 w 594868"/>
                  <a:gd name="connsiteY5" fmla="*/ 200713 h 240240"/>
                  <a:gd name="connsiteX6" fmla="*/ 450817 w 594868"/>
                  <a:gd name="connsiteY6" fmla="*/ 240240 h 240240"/>
                  <a:gd name="connsiteX7" fmla="*/ 139587 w 594868"/>
                  <a:gd name="connsiteY7" fmla="*/ 240240 h 240240"/>
                  <a:gd name="connsiteX8" fmla="*/ 147334 w 594868"/>
                  <a:gd name="connsiteY8" fmla="*/ 190850 h 240240"/>
                  <a:gd name="connsiteX9" fmla="*/ 96685 w 594868"/>
                  <a:gd name="connsiteY9" fmla="*/ 193158 h 240240"/>
                  <a:gd name="connsiteX10" fmla="*/ 89470 w 594868"/>
                  <a:gd name="connsiteY10" fmla="*/ 240240 h 240240"/>
                  <a:gd name="connsiteX11" fmla="*/ 0 w 594868"/>
                  <a:gd name="connsiteY11" fmla="*/ 240240 h 240240"/>
                  <a:gd name="connsiteX12" fmla="*/ 9617 w 594868"/>
                  <a:gd name="connsiteY12" fmla="*/ 181431 h 240240"/>
                  <a:gd name="connsiteX13" fmla="*/ 193163 w 594868"/>
                  <a:gd name="connsiteY13" fmla="*/ 288 h 240240"/>
                  <a:gd name="connsiteX14" fmla="*/ 427928 w 594868"/>
                  <a:gd name="connsiteY14" fmla="*/ 0 h 2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4868" h="240240">
                    <a:moveTo>
                      <a:pt x="427928" y="0"/>
                    </a:moveTo>
                    <a:cubicBezTo>
                      <a:pt x="504414" y="5312"/>
                      <a:pt x="594637" y="108839"/>
                      <a:pt x="594868" y="156962"/>
                    </a:cubicBezTo>
                    <a:lnTo>
                      <a:pt x="594868" y="240240"/>
                    </a:lnTo>
                    <a:lnTo>
                      <a:pt x="514314" y="240240"/>
                    </a:lnTo>
                    <a:lnTo>
                      <a:pt x="514314" y="202706"/>
                    </a:lnTo>
                    <a:lnTo>
                      <a:pt x="451022" y="200713"/>
                    </a:lnTo>
                    <a:lnTo>
                      <a:pt x="450817" y="240240"/>
                    </a:lnTo>
                    <a:lnTo>
                      <a:pt x="139587" y="240240"/>
                    </a:lnTo>
                    <a:lnTo>
                      <a:pt x="147334" y="190850"/>
                    </a:lnTo>
                    <a:lnTo>
                      <a:pt x="96685" y="193158"/>
                    </a:lnTo>
                    <a:lnTo>
                      <a:pt x="89470" y="240240"/>
                    </a:lnTo>
                    <a:lnTo>
                      <a:pt x="0" y="240240"/>
                    </a:lnTo>
                    <a:lnTo>
                      <a:pt x="9617" y="181431"/>
                    </a:lnTo>
                    <a:cubicBezTo>
                      <a:pt x="9459" y="96786"/>
                      <a:pt x="98003" y="4347"/>
                      <a:pt x="193163" y="288"/>
                    </a:cubicBezTo>
                    <a:lnTo>
                      <a:pt x="427928" y="0"/>
                    </a:lnTo>
                    <a:close/>
                  </a:path>
                </a:pathLst>
              </a:custGeom>
              <a:solidFill>
                <a:srgbClr val="FFDE75">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nvGrpSpPr>
              <p:cNvPr id="132" name="Group 131">
                <a:extLst>
                  <a:ext uri="{FF2B5EF4-FFF2-40B4-BE49-F238E27FC236}">
                    <a16:creationId xmlns:a16="http://schemas.microsoft.com/office/drawing/2014/main" xmlns="" id="{14AF938C-B204-4D8C-87D7-0B7BAF628493}"/>
                  </a:ext>
                </a:extLst>
              </p:cNvPr>
              <p:cNvGrpSpPr/>
              <p:nvPr/>
            </p:nvGrpSpPr>
            <p:grpSpPr>
              <a:xfrm>
                <a:off x="10161082" y="3372444"/>
                <a:ext cx="649218" cy="1616586"/>
                <a:chOff x="6695905" y="2100074"/>
                <a:chExt cx="1279043" cy="3387016"/>
              </a:xfrm>
              <a:noFill/>
            </p:grpSpPr>
            <p:sp>
              <p:nvSpPr>
                <p:cNvPr id="133" name="Freeform: Shape 132">
                  <a:extLst>
                    <a:ext uri="{FF2B5EF4-FFF2-40B4-BE49-F238E27FC236}">
                      <a16:creationId xmlns:a16="http://schemas.microsoft.com/office/drawing/2014/main" xmlns="" id="{CF79950C-5D4C-4792-AA7B-119AEFDCB28B}"/>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34" name="Freeform: Shape 133">
                  <a:extLst>
                    <a:ext uri="{FF2B5EF4-FFF2-40B4-BE49-F238E27FC236}">
                      <a16:creationId xmlns:a16="http://schemas.microsoft.com/office/drawing/2014/main" xmlns="" id="{B8E229A5-15B4-49DC-84E1-8640CB00E3B3}"/>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grpSp>
          <p:nvGrpSpPr>
            <p:cNvPr id="141" name="Group 140">
              <a:extLst>
                <a:ext uri="{FF2B5EF4-FFF2-40B4-BE49-F238E27FC236}">
                  <a16:creationId xmlns:a16="http://schemas.microsoft.com/office/drawing/2014/main" xmlns="" id="{D83CA4CD-0025-4354-B44F-CBA5D3F84A7A}"/>
                </a:ext>
              </a:extLst>
            </p:cNvPr>
            <p:cNvGrpSpPr/>
            <p:nvPr/>
          </p:nvGrpSpPr>
          <p:grpSpPr>
            <a:xfrm>
              <a:off x="6554997" y="3372444"/>
              <a:ext cx="649218" cy="1616586"/>
              <a:chOff x="6554997" y="3372444"/>
              <a:chExt cx="649218" cy="1616586"/>
            </a:xfrm>
          </p:grpSpPr>
          <p:sp>
            <p:nvSpPr>
              <p:cNvPr id="142" name="Freeform: Shape 141">
                <a:extLst>
                  <a:ext uri="{FF2B5EF4-FFF2-40B4-BE49-F238E27FC236}">
                    <a16:creationId xmlns:a16="http://schemas.microsoft.com/office/drawing/2014/main" xmlns="" id="{D3756AD5-21CC-438A-BAFC-5BB12426D47C}"/>
                  </a:ext>
                </a:extLst>
              </p:cNvPr>
              <p:cNvSpPr/>
              <p:nvPr/>
            </p:nvSpPr>
            <p:spPr>
              <a:xfrm>
                <a:off x="6554997" y="4011626"/>
                <a:ext cx="117476" cy="216676"/>
              </a:xfrm>
              <a:custGeom>
                <a:avLst/>
                <a:gdLst>
                  <a:gd name="connsiteX0" fmla="*/ 26263 w 117476"/>
                  <a:gd name="connsiteY0" fmla="*/ 0 h 216676"/>
                  <a:gd name="connsiteX1" fmla="*/ 117476 w 117476"/>
                  <a:gd name="connsiteY1" fmla="*/ 0 h 216676"/>
                  <a:gd name="connsiteX2" fmla="*/ 94843 w 117476"/>
                  <a:gd name="connsiteY2" fmla="*/ 147699 h 216676"/>
                  <a:gd name="connsiteX3" fmla="*/ 1698 w 117476"/>
                  <a:gd name="connsiteY3" fmla="*/ 150218 h 216676"/>
                  <a:gd name="connsiteX4" fmla="*/ 26263 w 117476"/>
                  <a:gd name="connsiteY4" fmla="*/ 0 h 21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6" h="216676">
                    <a:moveTo>
                      <a:pt x="26263" y="0"/>
                    </a:moveTo>
                    <a:lnTo>
                      <a:pt x="117476" y="0"/>
                    </a:lnTo>
                    <a:lnTo>
                      <a:pt x="94843" y="147699"/>
                    </a:lnTo>
                    <a:cubicBezTo>
                      <a:pt x="86261" y="237689"/>
                      <a:pt x="-14176" y="240767"/>
                      <a:pt x="1698" y="150218"/>
                    </a:cubicBezTo>
                    <a:lnTo>
                      <a:pt x="26263" y="0"/>
                    </a:lnTo>
                    <a:close/>
                  </a:path>
                </a:pathLst>
              </a:custGeom>
              <a:solidFill>
                <a:srgbClr val="CC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3" name="Freeform: Shape 142">
                <a:extLst>
                  <a:ext uri="{FF2B5EF4-FFF2-40B4-BE49-F238E27FC236}">
                    <a16:creationId xmlns:a16="http://schemas.microsoft.com/office/drawing/2014/main" xmlns="" id="{FB9913D2-12E1-48AB-9B10-875E819D8E83}"/>
                  </a:ext>
                </a:extLst>
              </p:cNvPr>
              <p:cNvSpPr/>
              <p:nvPr/>
            </p:nvSpPr>
            <p:spPr>
              <a:xfrm>
                <a:off x="6671359" y="4011626"/>
                <a:ext cx="387508" cy="977404"/>
              </a:xfrm>
              <a:custGeom>
                <a:avLst/>
                <a:gdLst>
                  <a:gd name="connsiteX0" fmla="*/ 50617 w 387508"/>
                  <a:gd name="connsiteY0" fmla="*/ 0 h 977404"/>
                  <a:gd name="connsiteX1" fmla="*/ 387508 w 387508"/>
                  <a:gd name="connsiteY1" fmla="*/ 0 h 977404"/>
                  <a:gd name="connsiteX2" fmla="*/ 385714 w 387508"/>
                  <a:gd name="connsiteY2" fmla="*/ 345736 h 977404"/>
                  <a:gd name="connsiteX3" fmla="*/ 382837 w 387508"/>
                  <a:gd name="connsiteY3" fmla="*/ 900199 h 977404"/>
                  <a:gd name="connsiteX4" fmla="*/ 273514 w 387508"/>
                  <a:gd name="connsiteY4" fmla="*/ 893358 h 977404"/>
                  <a:gd name="connsiteX5" fmla="*/ 273514 w 387508"/>
                  <a:gd name="connsiteY5" fmla="*/ 253742 h 977404"/>
                  <a:gd name="connsiteX6" fmla="*/ 210877 w 387508"/>
                  <a:gd name="connsiteY6" fmla="*/ 250509 h 977404"/>
                  <a:gd name="connsiteX7" fmla="*/ 210664 w 387508"/>
                  <a:gd name="connsiteY7" fmla="*/ 880766 h 977404"/>
                  <a:gd name="connsiteX8" fmla="*/ 100898 w 387508"/>
                  <a:gd name="connsiteY8" fmla="*/ 893358 h 977404"/>
                  <a:gd name="connsiteX9" fmla="*/ 105721 w 387508"/>
                  <a:gd name="connsiteY9" fmla="*/ 323118 h 977404"/>
                  <a:gd name="connsiteX10" fmla="*/ 0 w 387508"/>
                  <a:gd name="connsiteY10" fmla="*/ 322692 h 977404"/>
                  <a:gd name="connsiteX11" fmla="*/ 50617 w 387508"/>
                  <a:gd name="connsiteY11" fmla="*/ 0 h 97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508" h="977404">
                    <a:moveTo>
                      <a:pt x="50617" y="0"/>
                    </a:moveTo>
                    <a:lnTo>
                      <a:pt x="387508" y="0"/>
                    </a:lnTo>
                    <a:lnTo>
                      <a:pt x="385714" y="345736"/>
                    </a:lnTo>
                    <a:cubicBezTo>
                      <a:pt x="384755" y="531186"/>
                      <a:pt x="383796" y="716637"/>
                      <a:pt x="382837" y="900199"/>
                    </a:cubicBezTo>
                    <a:cubicBezTo>
                      <a:pt x="378169" y="986060"/>
                      <a:pt x="278182" y="1021553"/>
                      <a:pt x="273514" y="893358"/>
                    </a:cubicBezTo>
                    <a:lnTo>
                      <a:pt x="273514" y="253742"/>
                    </a:lnTo>
                    <a:lnTo>
                      <a:pt x="210877" y="250509"/>
                    </a:lnTo>
                    <a:cubicBezTo>
                      <a:pt x="210806" y="460595"/>
                      <a:pt x="210735" y="670681"/>
                      <a:pt x="210664" y="880766"/>
                    </a:cubicBezTo>
                    <a:cubicBezTo>
                      <a:pt x="210084" y="993251"/>
                      <a:pt x="112068" y="1015076"/>
                      <a:pt x="100898" y="893358"/>
                    </a:cubicBezTo>
                    <a:cubicBezTo>
                      <a:pt x="102012" y="675474"/>
                      <a:pt x="104607" y="541001"/>
                      <a:pt x="105721" y="323118"/>
                    </a:cubicBezTo>
                    <a:lnTo>
                      <a:pt x="0" y="322692"/>
                    </a:lnTo>
                    <a:lnTo>
                      <a:pt x="50617" y="0"/>
                    </a:lnTo>
                    <a:close/>
                  </a:path>
                </a:pathLst>
              </a:custGeom>
              <a:solidFill>
                <a:srgbClr val="CC99FF"/>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4" name="Freeform: Shape 143">
                <a:extLst>
                  <a:ext uri="{FF2B5EF4-FFF2-40B4-BE49-F238E27FC236}">
                    <a16:creationId xmlns:a16="http://schemas.microsoft.com/office/drawing/2014/main" xmlns="" id="{F7F295FC-30C5-4AB6-B00E-07F476A1FA1E}"/>
                  </a:ext>
                </a:extLst>
              </p:cNvPr>
              <p:cNvSpPr/>
              <p:nvPr/>
            </p:nvSpPr>
            <p:spPr>
              <a:xfrm>
                <a:off x="7123243" y="4011627"/>
                <a:ext cx="80972" cy="251575"/>
              </a:xfrm>
              <a:custGeom>
                <a:avLst/>
                <a:gdLst>
                  <a:gd name="connsiteX0" fmla="*/ 0 w 80972"/>
                  <a:gd name="connsiteY0" fmla="*/ 0 h 251575"/>
                  <a:gd name="connsiteX1" fmla="*/ 80554 w 80972"/>
                  <a:gd name="connsiteY1" fmla="*/ 0 h 251575"/>
                  <a:gd name="connsiteX2" fmla="*/ 80554 w 80972"/>
                  <a:gd name="connsiteY2" fmla="*/ 209277 h 251575"/>
                  <a:gd name="connsiteX3" fmla="*/ 0 w 80972"/>
                  <a:gd name="connsiteY3" fmla="*/ 209277 h 251575"/>
                  <a:gd name="connsiteX4" fmla="*/ 0 w 80972"/>
                  <a:gd name="connsiteY4" fmla="*/ 0 h 25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2" h="251575">
                    <a:moveTo>
                      <a:pt x="0" y="0"/>
                    </a:moveTo>
                    <a:lnTo>
                      <a:pt x="80554" y="0"/>
                    </a:lnTo>
                    <a:lnTo>
                      <a:pt x="80554" y="209277"/>
                    </a:lnTo>
                    <a:cubicBezTo>
                      <a:pt x="87593" y="249570"/>
                      <a:pt x="3551" y="279790"/>
                      <a:pt x="0" y="209277"/>
                    </a:cubicBezTo>
                    <a:lnTo>
                      <a:pt x="0" y="0"/>
                    </a:lnTo>
                    <a:close/>
                  </a:path>
                </a:pathLst>
              </a:custGeom>
              <a:solidFill>
                <a:srgbClr val="CC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5" name="Freeform: Shape 144">
                <a:extLst>
                  <a:ext uri="{FF2B5EF4-FFF2-40B4-BE49-F238E27FC236}">
                    <a16:creationId xmlns:a16="http://schemas.microsoft.com/office/drawing/2014/main" xmlns="" id="{FBF637E6-05B5-4BBB-9B7B-F01FA2925482}"/>
                  </a:ext>
                </a:extLst>
              </p:cNvPr>
              <p:cNvSpPr/>
              <p:nvPr/>
            </p:nvSpPr>
            <p:spPr>
              <a:xfrm>
                <a:off x="6581260" y="3698426"/>
                <a:ext cx="622537" cy="313200"/>
              </a:xfrm>
              <a:custGeom>
                <a:avLst/>
                <a:gdLst>
                  <a:gd name="connsiteX0" fmla="*/ 67989 w 622537"/>
                  <a:gd name="connsiteY0" fmla="*/ 0 h 313200"/>
                  <a:gd name="connsiteX1" fmla="*/ 594099 w 622537"/>
                  <a:gd name="connsiteY1" fmla="*/ 0 h 313200"/>
                  <a:gd name="connsiteX2" fmla="*/ 607111 w 622537"/>
                  <a:gd name="connsiteY2" fmla="*/ 16642 h 313200"/>
                  <a:gd name="connsiteX3" fmla="*/ 622537 w 622537"/>
                  <a:gd name="connsiteY3" fmla="*/ 60722 h 313200"/>
                  <a:gd name="connsiteX4" fmla="*/ 622537 w 622537"/>
                  <a:gd name="connsiteY4" fmla="*/ 313200 h 313200"/>
                  <a:gd name="connsiteX5" fmla="*/ 541983 w 622537"/>
                  <a:gd name="connsiteY5" fmla="*/ 313200 h 313200"/>
                  <a:gd name="connsiteX6" fmla="*/ 541983 w 622537"/>
                  <a:gd name="connsiteY6" fmla="*/ 106466 h 313200"/>
                  <a:gd name="connsiteX7" fmla="*/ 478690 w 622537"/>
                  <a:gd name="connsiteY7" fmla="*/ 104473 h 313200"/>
                  <a:gd name="connsiteX8" fmla="*/ 477607 w 622537"/>
                  <a:gd name="connsiteY8" fmla="*/ 313200 h 313200"/>
                  <a:gd name="connsiteX9" fmla="*/ 140716 w 622537"/>
                  <a:gd name="connsiteY9" fmla="*/ 313200 h 313200"/>
                  <a:gd name="connsiteX10" fmla="*/ 175003 w 622537"/>
                  <a:gd name="connsiteY10" fmla="*/ 94610 h 313200"/>
                  <a:gd name="connsiteX11" fmla="*/ 124354 w 622537"/>
                  <a:gd name="connsiteY11" fmla="*/ 96918 h 313200"/>
                  <a:gd name="connsiteX12" fmla="*/ 91213 w 622537"/>
                  <a:gd name="connsiteY12" fmla="*/ 313200 h 313200"/>
                  <a:gd name="connsiteX13" fmla="*/ 0 w 622537"/>
                  <a:gd name="connsiteY13" fmla="*/ 313200 h 313200"/>
                  <a:gd name="connsiteX14" fmla="*/ 37286 w 622537"/>
                  <a:gd name="connsiteY14" fmla="*/ 85191 h 313200"/>
                  <a:gd name="connsiteX15" fmla="*/ 52517 w 622537"/>
                  <a:gd name="connsiteY15" fmla="*/ 21749 h 313200"/>
                  <a:gd name="connsiteX16" fmla="*/ 67989 w 622537"/>
                  <a:gd name="connsiteY16"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537" h="313200">
                    <a:moveTo>
                      <a:pt x="67989" y="0"/>
                    </a:moveTo>
                    <a:lnTo>
                      <a:pt x="594099" y="0"/>
                    </a:lnTo>
                    <a:lnTo>
                      <a:pt x="607111" y="16642"/>
                    </a:lnTo>
                    <a:cubicBezTo>
                      <a:pt x="616797" y="33198"/>
                      <a:pt x="622479" y="48691"/>
                      <a:pt x="622537" y="60722"/>
                    </a:cubicBezTo>
                    <a:lnTo>
                      <a:pt x="622537" y="313200"/>
                    </a:lnTo>
                    <a:lnTo>
                      <a:pt x="541983" y="313200"/>
                    </a:lnTo>
                    <a:lnTo>
                      <a:pt x="541983" y="106466"/>
                    </a:lnTo>
                    <a:lnTo>
                      <a:pt x="478690" y="104473"/>
                    </a:lnTo>
                    <a:lnTo>
                      <a:pt x="477607" y="313200"/>
                    </a:lnTo>
                    <a:lnTo>
                      <a:pt x="140716" y="313200"/>
                    </a:lnTo>
                    <a:lnTo>
                      <a:pt x="175003" y="94610"/>
                    </a:lnTo>
                    <a:lnTo>
                      <a:pt x="124354" y="96918"/>
                    </a:lnTo>
                    <a:lnTo>
                      <a:pt x="91213" y="313200"/>
                    </a:lnTo>
                    <a:lnTo>
                      <a:pt x="0" y="313200"/>
                    </a:lnTo>
                    <a:lnTo>
                      <a:pt x="37286" y="85191"/>
                    </a:lnTo>
                    <a:cubicBezTo>
                      <a:pt x="37247" y="64030"/>
                      <a:pt x="42751" y="42382"/>
                      <a:pt x="52517" y="21749"/>
                    </a:cubicBezTo>
                    <a:lnTo>
                      <a:pt x="67989" y="0"/>
                    </a:lnTo>
                    <a:close/>
                  </a:path>
                </a:pathLst>
              </a:custGeom>
              <a:solidFill>
                <a:srgbClr val="CC99FF">
                  <a:alpha val="50000"/>
                </a:srgb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nvGrpSpPr>
              <p:cNvPr id="146" name="Group 145">
                <a:extLst>
                  <a:ext uri="{FF2B5EF4-FFF2-40B4-BE49-F238E27FC236}">
                    <a16:creationId xmlns:a16="http://schemas.microsoft.com/office/drawing/2014/main" xmlns="" id="{501B3FE2-0D4A-4F72-9E6C-36838EFB7ED8}"/>
                  </a:ext>
                </a:extLst>
              </p:cNvPr>
              <p:cNvGrpSpPr/>
              <p:nvPr/>
            </p:nvGrpSpPr>
            <p:grpSpPr>
              <a:xfrm>
                <a:off x="6554997" y="3372444"/>
                <a:ext cx="649218" cy="1616586"/>
                <a:chOff x="6695905" y="2100074"/>
                <a:chExt cx="1279043" cy="3387016"/>
              </a:xfrm>
              <a:noFill/>
            </p:grpSpPr>
            <p:sp>
              <p:nvSpPr>
                <p:cNvPr id="147" name="Freeform: Shape 146">
                  <a:extLst>
                    <a:ext uri="{FF2B5EF4-FFF2-40B4-BE49-F238E27FC236}">
                      <a16:creationId xmlns:a16="http://schemas.microsoft.com/office/drawing/2014/main" xmlns="" id="{07CC0ADD-8C47-4990-952F-7801E8FD487D}"/>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8" name="Freeform: Shape 147">
                  <a:extLst>
                    <a:ext uri="{FF2B5EF4-FFF2-40B4-BE49-F238E27FC236}">
                      <a16:creationId xmlns:a16="http://schemas.microsoft.com/office/drawing/2014/main" xmlns="" id="{67DDE98B-1D62-40DB-B331-D386386A7233}"/>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grpSp>
      <p:sp>
        <p:nvSpPr>
          <p:cNvPr id="157" name="ITT target">
            <a:extLst>
              <a:ext uri="{FF2B5EF4-FFF2-40B4-BE49-F238E27FC236}">
                <a16:creationId xmlns:a16="http://schemas.microsoft.com/office/drawing/2014/main" xmlns="" id="{FC185DA7-0C29-41C7-8DB5-01004B1E4961}"/>
              </a:ext>
            </a:extLst>
          </p:cNvPr>
          <p:cNvSpPr txBox="1"/>
          <p:nvPr/>
        </p:nvSpPr>
        <p:spPr>
          <a:xfrm>
            <a:off x="3365307" y="4426770"/>
            <a:ext cx="2082621" cy="492443"/>
          </a:xfrm>
          <a:prstGeom prst="rect">
            <a:avLst/>
          </a:prstGeom>
          <a:noFill/>
        </p:spPr>
        <p:txBody>
          <a:bodyPr wrap="none" rtlCol="0">
            <a:spAutoFit/>
          </a:bodyPr>
          <a:lstStyle/>
          <a:p>
            <a:r>
              <a:rPr lang="en-GB" sz="2600" b="1" dirty="0">
                <a:solidFill>
                  <a:schemeClr val="tx1"/>
                </a:solidFill>
              </a:rPr>
              <a:t>ITT target</a:t>
            </a:r>
          </a:p>
        </p:txBody>
      </p:sp>
      <p:sp>
        <p:nvSpPr>
          <p:cNvPr id="2" name="Chart legend">
            <a:extLst>
              <a:ext uri="{FF2B5EF4-FFF2-40B4-BE49-F238E27FC236}">
                <a16:creationId xmlns:a16="http://schemas.microsoft.com/office/drawing/2014/main" xmlns="" id="{EE35D3EE-6A18-4417-A561-FE62A35CB7CD}"/>
              </a:ext>
            </a:extLst>
          </p:cNvPr>
          <p:cNvSpPr/>
          <p:nvPr/>
        </p:nvSpPr>
        <p:spPr>
          <a:xfrm>
            <a:off x="7410630" y="5517232"/>
            <a:ext cx="2980496" cy="323165"/>
          </a:xfrm>
          <a:prstGeom prst="rect">
            <a:avLst/>
          </a:prstGeom>
        </p:spPr>
        <p:txBody>
          <a:bodyPr wrap="none">
            <a:spAutoFit/>
          </a:bodyPr>
          <a:lstStyle/>
          <a:p>
            <a:r>
              <a:rPr lang="en-GB" sz="1500" dirty="0">
                <a:solidFill>
                  <a:srgbClr val="00B050"/>
                </a:solidFill>
              </a:rPr>
              <a:t>Completion</a:t>
            </a:r>
            <a:r>
              <a:rPr lang="en-GB" sz="1500" dirty="0">
                <a:solidFill>
                  <a:srgbClr val="FF6600"/>
                </a:solidFill>
              </a:rPr>
              <a:t> </a:t>
            </a:r>
            <a:r>
              <a:rPr lang="en-GB" sz="1500" dirty="0">
                <a:solidFill>
                  <a:schemeClr val="tx1"/>
                </a:solidFill>
              </a:rPr>
              <a:t>and</a:t>
            </a:r>
            <a:r>
              <a:rPr lang="en-GB" sz="1500" dirty="0">
                <a:solidFill>
                  <a:srgbClr val="00B050"/>
                </a:solidFill>
              </a:rPr>
              <a:t> </a:t>
            </a:r>
            <a:r>
              <a:rPr lang="en-GB" sz="1500" dirty="0">
                <a:solidFill>
                  <a:srgbClr val="FF6600"/>
                </a:solidFill>
              </a:rPr>
              <a:t>Employment</a:t>
            </a:r>
          </a:p>
        </p:txBody>
      </p:sp>
      <p:sp>
        <p:nvSpPr>
          <p:cNvPr id="60" name="Date Info">
            <a:extLst>
              <a:ext uri="{FF2B5EF4-FFF2-40B4-BE49-F238E27FC236}">
                <a16:creationId xmlns:a16="http://schemas.microsoft.com/office/drawing/2014/main" xmlns="" id="{C74020FF-D880-4BDE-A86D-DA88C1FEC607}"/>
              </a:ext>
            </a:extLst>
          </p:cNvPr>
          <p:cNvSpPr/>
          <p:nvPr/>
        </p:nvSpPr>
        <p:spPr>
          <a:xfrm>
            <a:off x="9696400" y="117793"/>
            <a:ext cx="2090572" cy="430887"/>
          </a:xfrm>
          <a:prstGeom prst="rect">
            <a:avLst/>
          </a:prstGeom>
        </p:spPr>
        <p:txBody>
          <a:bodyPr wrap="none">
            <a:spAutoFit/>
          </a:bodyPr>
          <a:lstStyle/>
          <a:p>
            <a:r>
              <a:rPr lang="en-US" sz="2200" dirty="0">
                <a:solidFill>
                  <a:srgbClr val="FDE5C7"/>
                </a:solidFill>
              </a:rPr>
              <a:t>TSM 2017-18</a:t>
            </a:r>
            <a:endParaRPr lang="en-GB" sz="2200" dirty="0">
              <a:solidFill>
                <a:srgbClr val="FDE5C7"/>
              </a:solidFill>
            </a:endParaRPr>
          </a:p>
        </p:txBody>
      </p:sp>
      <p:sp>
        <p:nvSpPr>
          <p:cNvPr id="61" name="TF percentage">
            <a:extLst>
              <a:ext uri="{FF2B5EF4-FFF2-40B4-BE49-F238E27FC236}">
                <a16:creationId xmlns:a16="http://schemas.microsoft.com/office/drawing/2014/main" xmlns="" id="{9A9F346C-7127-4680-9688-2437E88902AB}"/>
              </a:ext>
            </a:extLst>
          </p:cNvPr>
          <p:cNvSpPr/>
          <p:nvPr/>
        </p:nvSpPr>
        <p:spPr>
          <a:xfrm>
            <a:off x="8265660" y="3249368"/>
            <a:ext cx="1175298" cy="535274"/>
          </a:xfrm>
          <a:prstGeom prst="rect">
            <a:avLst/>
          </a:prstGeom>
          <a:solidFill>
            <a:schemeClr val="bg1"/>
          </a:solidFill>
        </p:spPr>
        <p:txBody>
          <a:bodyPr wrap="square">
            <a:spAutoFit/>
          </a:bodyPr>
          <a:lstStyle/>
          <a:p>
            <a:pPr algn="ctr" eaLnBrk="0" hangingPunct="0"/>
            <a:r>
              <a:rPr lang="en-GB" dirty="0">
                <a:solidFill>
                  <a:schemeClr val="tx1"/>
                </a:solidFill>
              </a:rPr>
              <a:t>43%</a:t>
            </a:r>
          </a:p>
        </p:txBody>
      </p:sp>
      <p:pic>
        <p:nvPicPr>
          <p:cNvPr id="62" name="TF logo">
            <a:extLst>
              <a:ext uri="{FF2B5EF4-FFF2-40B4-BE49-F238E27FC236}">
                <a16:creationId xmlns:a16="http://schemas.microsoft.com/office/drawing/2014/main" xmlns="" id="{71203AAA-F41B-41CF-8898-2B294C0AB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5563" y="5260785"/>
            <a:ext cx="884853" cy="148823"/>
          </a:xfrm>
          <a:prstGeom prst="rect">
            <a:avLst/>
          </a:prstGeom>
        </p:spPr>
      </p:pic>
      <p:sp>
        <p:nvSpPr>
          <p:cNvPr id="63" name="url">
            <a:extLst>
              <a:ext uri="{FF2B5EF4-FFF2-40B4-BE49-F238E27FC236}">
                <a16:creationId xmlns:a16="http://schemas.microsoft.com/office/drawing/2014/main" xmlns="" id="{36FE1B03-57FB-4B17-AE3D-D7BAA9D6914E}"/>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https://www.gov.uk/government/statistics/teacher-supply-model-2017-to-2018</a:t>
            </a:r>
          </a:p>
        </p:txBody>
      </p:sp>
      <p:grpSp>
        <p:nvGrpSpPr>
          <p:cNvPr id="135" name="SD Person">
            <a:extLst>
              <a:ext uri="{FF2B5EF4-FFF2-40B4-BE49-F238E27FC236}">
                <a16:creationId xmlns:a16="http://schemas.microsoft.com/office/drawing/2014/main" xmlns="" id="{F9B0FA4B-BA2A-4CAA-AA39-9E5241BDA733}"/>
              </a:ext>
            </a:extLst>
          </p:cNvPr>
          <p:cNvGrpSpPr/>
          <p:nvPr/>
        </p:nvGrpSpPr>
        <p:grpSpPr>
          <a:xfrm>
            <a:off x="8335882" y="3828637"/>
            <a:ext cx="649218" cy="1616586"/>
            <a:chOff x="6695905" y="2100074"/>
            <a:chExt cx="1279043" cy="3387016"/>
          </a:xfrm>
          <a:solidFill>
            <a:srgbClr val="F09452"/>
          </a:solidFill>
        </p:grpSpPr>
        <p:sp>
          <p:nvSpPr>
            <p:cNvPr id="136" name="Freeform: Shape 135">
              <a:extLst>
                <a:ext uri="{FF2B5EF4-FFF2-40B4-BE49-F238E27FC236}">
                  <a16:creationId xmlns:a16="http://schemas.microsoft.com/office/drawing/2014/main" xmlns="" id="{A463BB03-9A67-4689-8A69-AC9310C97F73}"/>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37" name="Freeform: Shape 136">
              <a:extLst>
                <a:ext uri="{FF2B5EF4-FFF2-40B4-BE49-F238E27FC236}">
                  <a16:creationId xmlns:a16="http://schemas.microsoft.com/office/drawing/2014/main" xmlns="" id="{1B6812EE-16DA-4429-998B-897D3B38307F}"/>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nvGrpSpPr>
          <p:cNvPr id="138" name="SCITT Person">
            <a:extLst>
              <a:ext uri="{FF2B5EF4-FFF2-40B4-BE49-F238E27FC236}">
                <a16:creationId xmlns:a16="http://schemas.microsoft.com/office/drawing/2014/main" xmlns="" id="{9E40F2E5-D8FE-42F4-B95C-4FF03014BE80}"/>
              </a:ext>
            </a:extLst>
          </p:cNvPr>
          <p:cNvGrpSpPr/>
          <p:nvPr/>
        </p:nvGrpSpPr>
        <p:grpSpPr>
          <a:xfrm>
            <a:off x="10117608" y="3828637"/>
            <a:ext cx="649218" cy="1616586"/>
            <a:chOff x="6695905" y="2100074"/>
            <a:chExt cx="1279043" cy="3387016"/>
          </a:xfrm>
          <a:solidFill>
            <a:srgbClr val="FFDE75"/>
          </a:solidFill>
        </p:grpSpPr>
        <p:sp>
          <p:nvSpPr>
            <p:cNvPr id="139" name="Freeform: Shape 138">
              <a:extLst>
                <a:ext uri="{FF2B5EF4-FFF2-40B4-BE49-F238E27FC236}">
                  <a16:creationId xmlns:a16="http://schemas.microsoft.com/office/drawing/2014/main" xmlns="" id="{27A22E2E-B596-462B-8BA9-F7DE7D1008C7}"/>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0" name="Freeform: Shape 139">
              <a:extLst>
                <a:ext uri="{FF2B5EF4-FFF2-40B4-BE49-F238E27FC236}">
                  <a16:creationId xmlns:a16="http://schemas.microsoft.com/office/drawing/2014/main" xmlns="" id="{090D8D5F-F451-4B6F-98BC-3646E9846A99}"/>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nvGrpSpPr>
          <p:cNvPr id="149" name="HEI Person">
            <a:extLst>
              <a:ext uri="{FF2B5EF4-FFF2-40B4-BE49-F238E27FC236}">
                <a16:creationId xmlns:a16="http://schemas.microsoft.com/office/drawing/2014/main" xmlns="" id="{06FAAE75-71F9-4E33-928E-2E4043031C2F}"/>
              </a:ext>
            </a:extLst>
          </p:cNvPr>
          <p:cNvGrpSpPr/>
          <p:nvPr/>
        </p:nvGrpSpPr>
        <p:grpSpPr>
          <a:xfrm>
            <a:off x="6492409" y="3828637"/>
            <a:ext cx="649218" cy="1616587"/>
            <a:chOff x="6695900" y="2100074"/>
            <a:chExt cx="1279042" cy="3387021"/>
          </a:xfrm>
          <a:solidFill>
            <a:srgbClr val="CC99FF"/>
          </a:solidFill>
        </p:grpSpPr>
        <p:sp>
          <p:nvSpPr>
            <p:cNvPr id="150" name="Freeform: Shape 149">
              <a:extLst>
                <a:ext uri="{FF2B5EF4-FFF2-40B4-BE49-F238E27FC236}">
                  <a16:creationId xmlns:a16="http://schemas.microsoft.com/office/drawing/2014/main" xmlns="" id="{8D36624A-5553-4B88-BE26-C2D8C8557476}"/>
                </a:ext>
              </a:extLst>
            </p:cNvPr>
            <p:cNvSpPr/>
            <p:nvPr/>
          </p:nvSpPr>
          <p:spPr>
            <a:xfrm>
              <a:off x="7176120" y="2100074"/>
              <a:ext cx="468709" cy="447485"/>
            </a:xfrm>
            <a:custGeom>
              <a:avLst/>
              <a:gdLst>
                <a:gd name="connsiteX0" fmla="*/ 234355 w 468710"/>
                <a:gd name="connsiteY0" fmla="*/ 0 h 447486"/>
                <a:gd name="connsiteX1" fmla="*/ 468710 w 468710"/>
                <a:gd name="connsiteY1" fmla="*/ 223743 h 447486"/>
                <a:gd name="connsiteX2" fmla="*/ 234355 w 468710"/>
                <a:gd name="connsiteY2" fmla="*/ 447486 h 447486"/>
                <a:gd name="connsiteX3" fmla="*/ 0 w 468710"/>
                <a:gd name="connsiteY3" fmla="*/ 223743 h 447486"/>
                <a:gd name="connsiteX4" fmla="*/ 234355 w 468710"/>
                <a:gd name="connsiteY4" fmla="*/ 0 h 44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10" h="447486">
                  <a:moveTo>
                    <a:pt x="234355" y="0"/>
                  </a:moveTo>
                  <a:cubicBezTo>
                    <a:pt x="363786" y="0"/>
                    <a:pt x="468710" y="100173"/>
                    <a:pt x="468710" y="223743"/>
                  </a:cubicBezTo>
                  <a:cubicBezTo>
                    <a:pt x="468710" y="347313"/>
                    <a:pt x="363786" y="447486"/>
                    <a:pt x="234355" y="447486"/>
                  </a:cubicBezTo>
                  <a:cubicBezTo>
                    <a:pt x="104924" y="447486"/>
                    <a:pt x="0" y="347313"/>
                    <a:pt x="0" y="223743"/>
                  </a:cubicBezTo>
                  <a:cubicBezTo>
                    <a:pt x="0" y="100173"/>
                    <a:pt x="104924" y="0"/>
                    <a:pt x="234355" y="0"/>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51" name="Freeform: Shape 150">
              <a:extLst>
                <a:ext uri="{FF2B5EF4-FFF2-40B4-BE49-F238E27FC236}">
                  <a16:creationId xmlns:a16="http://schemas.microsoft.com/office/drawing/2014/main" xmlns="" id="{056C0E60-29AF-433A-8DD5-695BBEA8FACD}"/>
                </a:ext>
              </a:extLst>
            </p:cNvPr>
            <p:cNvSpPr/>
            <p:nvPr/>
          </p:nvSpPr>
          <p:spPr>
            <a:xfrm>
              <a:off x="6695905" y="2581422"/>
              <a:ext cx="1279043" cy="2905668"/>
            </a:xfrm>
            <a:custGeom>
              <a:avLst/>
              <a:gdLst>
                <a:gd name="connsiteX0" fmla="*/ 949325 w 1279043"/>
                <a:gd name="connsiteY0" fmla="*/ 0 h 2905668"/>
                <a:gd name="connsiteX1" fmla="*/ 1278219 w 1279043"/>
                <a:gd name="connsiteY1" fmla="*/ 328862 h 2905668"/>
                <a:gd name="connsiteX2" fmla="*/ 1278219 w 1279043"/>
                <a:gd name="connsiteY2" fmla="*/ 1296314 h 2905668"/>
                <a:gd name="connsiteX3" fmla="*/ 1119517 w 1279043"/>
                <a:gd name="connsiteY3" fmla="*/ 1296314 h 2905668"/>
                <a:gd name="connsiteX4" fmla="*/ 1119517 w 1279043"/>
                <a:gd name="connsiteY4" fmla="*/ 424703 h 2905668"/>
                <a:gd name="connsiteX5" fmla="*/ 994823 w 1279043"/>
                <a:gd name="connsiteY5" fmla="*/ 420527 h 2905668"/>
                <a:gd name="connsiteX6" fmla="*/ 983487 w 1279043"/>
                <a:gd name="connsiteY6" fmla="*/ 2743909 h 2905668"/>
                <a:gd name="connsiteX7" fmla="*/ 768106 w 1279043"/>
                <a:gd name="connsiteY7" fmla="*/ 2729576 h 2905668"/>
                <a:gd name="connsiteX8" fmla="*/ 768106 w 1279043"/>
                <a:gd name="connsiteY8" fmla="*/ 1389476 h 2905668"/>
                <a:gd name="connsiteX9" fmla="*/ 644703 w 1279043"/>
                <a:gd name="connsiteY9" fmla="*/ 1382703 h 2905668"/>
                <a:gd name="connsiteX10" fmla="*/ 644283 w 1279043"/>
                <a:gd name="connsiteY10" fmla="*/ 2703194 h 2905668"/>
                <a:gd name="connsiteX11" fmla="*/ 428030 w 1279043"/>
                <a:gd name="connsiteY11" fmla="*/ 2729576 h 2905668"/>
                <a:gd name="connsiteX12" fmla="*/ 437532 w 1279043"/>
                <a:gd name="connsiteY12" fmla="*/ 1534829 h 2905668"/>
                <a:gd name="connsiteX13" fmla="*/ 229247 w 1279043"/>
                <a:gd name="connsiteY13" fmla="*/ 1533938 h 2905668"/>
                <a:gd name="connsiteX14" fmla="*/ 396519 w 1279043"/>
                <a:gd name="connsiteY14" fmla="*/ 399862 h 2905668"/>
                <a:gd name="connsiteX15" fmla="*/ 296734 w 1279043"/>
                <a:gd name="connsiteY15" fmla="*/ 404698 h 2905668"/>
                <a:gd name="connsiteX16" fmla="*/ 186852 w 1279043"/>
                <a:gd name="connsiteY16" fmla="*/ 1167299 h 2905668"/>
                <a:gd name="connsiteX17" fmla="*/ 3345 w 1279043"/>
                <a:gd name="connsiteY17" fmla="*/ 1172577 h 2905668"/>
                <a:gd name="connsiteX18" fmla="*/ 125199 w 1279043"/>
                <a:gd name="connsiteY18" fmla="*/ 380129 h 2905668"/>
                <a:gd name="connsiteX19" fmla="*/ 486809 w 1279043"/>
                <a:gd name="connsiteY19" fmla="*/ 604 h 2905668"/>
                <a:gd name="connsiteX20" fmla="*/ 949325 w 1279043"/>
                <a:gd name="connsiteY20" fmla="*/ 0 h 29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9043" h="2905668">
                  <a:moveTo>
                    <a:pt x="949325" y="0"/>
                  </a:moveTo>
                  <a:cubicBezTo>
                    <a:pt x="1100013" y="11130"/>
                    <a:pt x="1277763" y="228035"/>
                    <a:pt x="1278219" y="328862"/>
                  </a:cubicBezTo>
                  <a:lnTo>
                    <a:pt x="1278219" y="1296314"/>
                  </a:lnTo>
                  <a:cubicBezTo>
                    <a:pt x="1292088" y="1380734"/>
                    <a:pt x="1126514" y="1444050"/>
                    <a:pt x="1119517" y="1296314"/>
                  </a:cubicBezTo>
                  <a:lnTo>
                    <a:pt x="1119517" y="424703"/>
                  </a:lnTo>
                  <a:lnTo>
                    <a:pt x="994823" y="420527"/>
                  </a:lnTo>
                  <a:cubicBezTo>
                    <a:pt x="991044" y="1189711"/>
                    <a:pt x="987265" y="1974725"/>
                    <a:pt x="983487" y="2743909"/>
                  </a:cubicBezTo>
                  <a:cubicBezTo>
                    <a:pt x="974289" y="2923802"/>
                    <a:pt x="777303" y="2998167"/>
                    <a:pt x="768106" y="2729576"/>
                  </a:cubicBezTo>
                  <a:lnTo>
                    <a:pt x="768106" y="1389476"/>
                  </a:lnTo>
                  <a:lnTo>
                    <a:pt x="644703" y="1382703"/>
                  </a:lnTo>
                  <a:cubicBezTo>
                    <a:pt x="644563" y="1822867"/>
                    <a:pt x="644423" y="2263031"/>
                    <a:pt x="644283" y="2703194"/>
                  </a:cubicBezTo>
                  <a:cubicBezTo>
                    <a:pt x="643141" y="2938870"/>
                    <a:pt x="450037" y="2984597"/>
                    <a:pt x="428030" y="2729576"/>
                  </a:cubicBezTo>
                  <a:cubicBezTo>
                    <a:pt x="430224" y="2273074"/>
                    <a:pt x="435337" y="1991331"/>
                    <a:pt x="437532" y="1534829"/>
                  </a:cubicBezTo>
                  <a:lnTo>
                    <a:pt x="229247" y="1533938"/>
                  </a:lnTo>
                  <a:lnTo>
                    <a:pt x="396519" y="399862"/>
                  </a:lnTo>
                  <a:lnTo>
                    <a:pt x="296734" y="404698"/>
                  </a:lnTo>
                  <a:lnTo>
                    <a:pt x="186852" y="1167299"/>
                  </a:lnTo>
                  <a:cubicBezTo>
                    <a:pt x="169944" y="1355843"/>
                    <a:pt x="-27930" y="1362290"/>
                    <a:pt x="3345" y="1172577"/>
                  </a:cubicBezTo>
                  <a:lnTo>
                    <a:pt x="125199" y="380129"/>
                  </a:lnTo>
                  <a:cubicBezTo>
                    <a:pt x="124888" y="202783"/>
                    <a:pt x="299331" y="9108"/>
                    <a:pt x="486809" y="604"/>
                  </a:cubicBezTo>
                  <a:lnTo>
                    <a:pt x="949325"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spTree>
    <p:custDataLst>
      <p:tags r:id="rId1"/>
    </p:custDataLst>
    <p:extLst>
      <p:ext uri="{BB962C8B-B14F-4D97-AF65-F5344CB8AC3E}">
        <p14:creationId xmlns:p14="http://schemas.microsoft.com/office/powerpoint/2010/main" val="40240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nodeType="clickEffect">
                                  <p:stCondLst>
                                    <p:cond delay="0"/>
                                  </p:stCondLst>
                                  <p:childTnLst>
                                    <p:animEffect transition="out" filter="wipe(up)">
                                      <p:cBhvr>
                                        <p:cTn id="46" dur="500"/>
                                        <p:tgtEl>
                                          <p:spTgt spid="135"/>
                                        </p:tgtEl>
                                      </p:cBhvr>
                                    </p:animEffect>
                                    <p:set>
                                      <p:cBhvr>
                                        <p:cTn id="47" dur="1" fill="hold">
                                          <p:stCondLst>
                                            <p:cond delay="499"/>
                                          </p:stCondLst>
                                        </p:cTn>
                                        <p:tgtEl>
                                          <p:spTgt spid="135"/>
                                        </p:tgtEl>
                                        <p:attrNameLst>
                                          <p:attrName>style.visibility</p:attrName>
                                        </p:attrNameLst>
                                      </p:cBhvr>
                                      <p:to>
                                        <p:strVal val="hidden"/>
                                      </p:to>
                                    </p:set>
                                  </p:childTnLst>
                                </p:cTn>
                              </p:par>
                              <p:par>
                                <p:cTn id="48" presetID="22" presetClass="exit" presetSubtype="1" fill="hold" nodeType="withEffect">
                                  <p:stCondLst>
                                    <p:cond delay="0"/>
                                  </p:stCondLst>
                                  <p:childTnLst>
                                    <p:animEffect transition="out" filter="wipe(up)">
                                      <p:cBhvr>
                                        <p:cTn id="49" dur="500"/>
                                        <p:tgtEl>
                                          <p:spTgt spid="138"/>
                                        </p:tgtEl>
                                      </p:cBhvr>
                                    </p:animEffect>
                                    <p:set>
                                      <p:cBhvr>
                                        <p:cTn id="50" dur="1" fill="hold">
                                          <p:stCondLst>
                                            <p:cond delay="499"/>
                                          </p:stCondLst>
                                        </p:cTn>
                                        <p:tgtEl>
                                          <p:spTgt spid="138"/>
                                        </p:tgtEl>
                                        <p:attrNameLst>
                                          <p:attrName>style.visibility</p:attrName>
                                        </p:attrNameLst>
                                      </p:cBhvr>
                                      <p:to>
                                        <p:strVal val="hidden"/>
                                      </p:to>
                                    </p:set>
                                  </p:childTnLst>
                                </p:cTn>
                              </p:par>
                              <p:par>
                                <p:cTn id="51" presetID="22" presetClass="exit" presetSubtype="1" fill="hold" nodeType="withEffect">
                                  <p:stCondLst>
                                    <p:cond delay="0"/>
                                  </p:stCondLst>
                                  <p:childTnLst>
                                    <p:animEffect transition="out" filter="wipe(up)">
                                      <p:cBhvr>
                                        <p:cTn id="52" dur="500"/>
                                        <p:tgtEl>
                                          <p:spTgt spid="149"/>
                                        </p:tgtEl>
                                      </p:cBhvr>
                                    </p:animEffect>
                                    <p:set>
                                      <p:cBhvr>
                                        <p:cTn id="53" dur="1" fill="hold">
                                          <p:stCondLst>
                                            <p:cond delay="499"/>
                                          </p:stCondLst>
                                        </p:cTn>
                                        <p:tgtEl>
                                          <p:spTgt spid="14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07" grpId="0" animBg="1"/>
      <p:bldP spid="108" grpId="0" animBg="1"/>
      <p:bldP spid="104" grpId="0" animBg="1"/>
      <p:bldP spid="109" grpId="0" animBg="1"/>
      <p:bldP spid="110" grpId="0" animBg="1"/>
      <p:bldP spid="111" grpId="0" animBg="1"/>
      <p:bldP spid="157" grpId="0"/>
      <p:bldP spid="2"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2F6DC1-1474-4E6A-814B-48B4778E6182}"/>
              </a:ext>
            </a:extLst>
          </p:cNvPr>
          <p:cNvSpPr>
            <a:spLocks noGrp="1"/>
          </p:cNvSpPr>
          <p:nvPr>
            <p:ph idx="1"/>
          </p:nvPr>
        </p:nvSpPr>
        <p:spPr>
          <a:xfrm>
            <a:off x="335359" y="4998441"/>
            <a:ext cx="11396912" cy="662807"/>
          </a:xfrm>
        </p:spPr>
        <p:txBody>
          <a:bodyPr/>
          <a:lstStyle/>
          <a:p>
            <a:pPr algn="ctr"/>
            <a:r>
              <a:rPr lang="en-GB" dirty="0"/>
              <a:t>Teach First have enrolled biologists and chemists on to SKE Physics courses</a:t>
            </a:r>
          </a:p>
        </p:txBody>
      </p:sp>
      <p:sp>
        <p:nvSpPr>
          <p:cNvPr id="3" name="Title 2">
            <a:extLst>
              <a:ext uri="{FF2B5EF4-FFF2-40B4-BE49-F238E27FC236}">
                <a16:creationId xmlns:a16="http://schemas.microsoft.com/office/drawing/2014/main" xmlns="" id="{5BF25645-B2BE-4037-9909-28410939EE1E}"/>
              </a:ext>
            </a:extLst>
          </p:cNvPr>
          <p:cNvSpPr>
            <a:spLocks noGrp="1"/>
          </p:cNvSpPr>
          <p:nvPr>
            <p:ph type="title"/>
          </p:nvPr>
        </p:nvSpPr>
        <p:spPr/>
        <p:txBody>
          <a:bodyPr/>
          <a:lstStyle/>
          <a:p>
            <a:r>
              <a:rPr lang="en-GB" dirty="0"/>
              <a:t>SKE Physics</a:t>
            </a:r>
          </a:p>
        </p:txBody>
      </p:sp>
      <p:graphicFrame>
        <p:nvGraphicFramePr>
          <p:cNvPr id="6" name="Table 5">
            <a:extLst>
              <a:ext uri="{FF2B5EF4-FFF2-40B4-BE49-F238E27FC236}">
                <a16:creationId xmlns:a16="http://schemas.microsoft.com/office/drawing/2014/main" xmlns="" id="{DF33D599-32D0-4B2C-88AC-08376E12E41D}"/>
              </a:ext>
            </a:extLst>
          </p:cNvPr>
          <p:cNvGraphicFramePr>
            <a:graphicFrameLocks noGrp="1"/>
          </p:cNvGraphicFramePr>
          <p:nvPr>
            <p:extLst>
              <p:ext uri="{D42A27DB-BD31-4B8C-83A1-F6EECF244321}">
                <p14:modId xmlns:p14="http://schemas.microsoft.com/office/powerpoint/2010/main" val="3648693138"/>
              </p:ext>
            </p:extLst>
          </p:nvPr>
        </p:nvGraphicFramePr>
        <p:xfrm>
          <a:off x="2783632" y="1571192"/>
          <a:ext cx="3528392" cy="3153952"/>
        </p:xfrm>
        <a:graphic>
          <a:graphicData uri="http://schemas.openxmlformats.org/drawingml/2006/table">
            <a:tbl>
              <a:tblPr firstRow="1" bandRow="1">
                <a:tableStyleId>{93296810-A885-4BE3-A3E7-6D5BEEA58F35}</a:tableStyleId>
              </a:tblPr>
              <a:tblGrid>
                <a:gridCol w="1811878">
                  <a:extLst>
                    <a:ext uri="{9D8B030D-6E8A-4147-A177-3AD203B41FA5}">
                      <a16:colId xmlns:a16="http://schemas.microsoft.com/office/drawing/2014/main" xmlns="" val="487061424"/>
                    </a:ext>
                  </a:extLst>
                </a:gridCol>
                <a:gridCol w="1716514">
                  <a:extLst>
                    <a:ext uri="{9D8B030D-6E8A-4147-A177-3AD203B41FA5}">
                      <a16:colId xmlns:a16="http://schemas.microsoft.com/office/drawing/2014/main" xmlns="" val="2181222620"/>
                    </a:ext>
                  </a:extLst>
                </a:gridCol>
              </a:tblGrid>
              <a:tr h="504056">
                <a:tc>
                  <a:txBody>
                    <a:bodyPr/>
                    <a:lstStyle/>
                    <a:p>
                      <a:pPr algn="ct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SKE </a:t>
                      </a:r>
                      <a:r>
                        <a:rPr lang="en-GB"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Physics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xmlns="" val="2737751910"/>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2014-15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5967141"/>
                  </a:ext>
                </a:extLst>
              </a:tr>
              <a:tr h="662474">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2015-16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dirty="0">
                          <a:latin typeface="Verdana" panose="020B0604030504040204" pitchFamily="34" charset="0"/>
                          <a:ea typeface="Verdana" panose="020B0604030504040204" pitchFamily="34" charset="0"/>
                          <a:cs typeface="Verdana" panose="020B0604030504040204" pitchFamily="34" charset="0"/>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65879949"/>
                  </a:ext>
                </a:extLst>
              </a:tr>
              <a:tr h="662474">
                <a:tc>
                  <a:txBody>
                    <a:bodyPr/>
                    <a:lstStyle/>
                    <a:p>
                      <a:pPr algn="ctr"/>
                      <a:r>
                        <a:rPr lang="en-GB" sz="2000" b="0" dirty="0">
                          <a:latin typeface="Verdana" panose="020B0604030504040204" pitchFamily="34" charset="0"/>
                          <a:ea typeface="Verdana" panose="020B0604030504040204" pitchFamily="34" charset="0"/>
                          <a:cs typeface="Verdana" panose="020B0604030504040204" pitchFamily="34" charset="0"/>
                        </a:rPr>
                        <a:t>2016-17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dirty="0">
                          <a:latin typeface="Verdana" panose="020B0604030504040204" pitchFamily="34" charset="0"/>
                          <a:ea typeface="Verdana" panose="020B0604030504040204" pitchFamily="34" charset="0"/>
                          <a:cs typeface="Verdana" panose="020B060403050404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6690902"/>
                  </a:ext>
                </a:extLst>
              </a:tr>
              <a:tr h="662474">
                <a:tc>
                  <a:txBody>
                    <a:bodyPr/>
                    <a:lstStyle/>
                    <a:p>
                      <a:pPr algn="ctr"/>
                      <a:r>
                        <a:rPr lang="en-GB" sz="20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2014-17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Verdana" panose="020B0604030504040204" pitchFamily="34" charset="0"/>
                          <a:ea typeface="Verdana" panose="020B0604030504040204" pitchFamily="34" charset="0"/>
                          <a:cs typeface="Verdana" panose="020B0604030504040204" pitchFamily="34" charset="0"/>
                        </a:rPr>
                        <a:t>164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85794092"/>
                  </a:ext>
                </a:extLst>
              </a:tr>
            </a:tbl>
          </a:graphicData>
        </a:graphic>
      </p:graphicFrame>
      <p:pic>
        <p:nvPicPr>
          <p:cNvPr id="10" name="Picture 9">
            <a:extLst>
              <a:ext uri="{FF2B5EF4-FFF2-40B4-BE49-F238E27FC236}">
                <a16:creationId xmlns:a16="http://schemas.microsoft.com/office/drawing/2014/main" xmlns="" id="{335D8844-EF2A-400C-9EE4-E1C05EAD9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844" y="1164500"/>
            <a:ext cx="1476164" cy="248276"/>
          </a:xfrm>
          <a:prstGeom prst="rect">
            <a:avLst/>
          </a:prstGeom>
        </p:spPr>
      </p:pic>
      <p:pic>
        <p:nvPicPr>
          <p:cNvPr id="12" name="Picture 11">
            <a:extLst>
              <a:ext uri="{FF2B5EF4-FFF2-40B4-BE49-F238E27FC236}">
                <a16:creationId xmlns:a16="http://schemas.microsoft.com/office/drawing/2014/main" xmlns="" id="{215FBAA2-AEE3-4CF2-A3A1-26260CE03BF9}"/>
              </a:ext>
            </a:extLst>
          </p:cNvPr>
          <p:cNvPicPr>
            <a:picLocks noChangeAspect="1"/>
          </p:cNvPicPr>
          <p:nvPr/>
        </p:nvPicPr>
        <p:blipFill>
          <a:blip r:embed="rId4"/>
          <a:stretch>
            <a:fillRect/>
          </a:stretch>
        </p:blipFill>
        <p:spPr>
          <a:xfrm>
            <a:off x="6033815" y="1196752"/>
            <a:ext cx="4001544" cy="3528392"/>
          </a:xfrm>
          <a:prstGeom prst="rect">
            <a:avLst/>
          </a:prstGeom>
        </p:spPr>
      </p:pic>
      <p:sp>
        <p:nvSpPr>
          <p:cNvPr id="13" name="Rectangle 12">
            <a:extLst>
              <a:ext uri="{FF2B5EF4-FFF2-40B4-BE49-F238E27FC236}">
                <a16:creationId xmlns:a16="http://schemas.microsoft.com/office/drawing/2014/main" xmlns="" id="{A98264DB-0B00-403E-9367-5AA27BFC467F}"/>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https://www.whatdotheyknow.com/request/ske_numbers_by_provider_3#incoming-1079824</a:t>
            </a:r>
          </a:p>
        </p:txBody>
      </p:sp>
    </p:spTree>
    <p:custDataLst>
      <p:tags r:id="rId1"/>
    </p:custDataLst>
    <p:extLst>
      <p:ext uri="{BB962C8B-B14F-4D97-AF65-F5344CB8AC3E}">
        <p14:creationId xmlns:p14="http://schemas.microsoft.com/office/powerpoint/2010/main" val="10057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8F66521-A33A-4C89-AE7B-3BA516DB97C2}"/>
              </a:ext>
            </a:extLst>
          </p:cNvPr>
          <p:cNvSpPr>
            <a:spLocks noGrp="1"/>
          </p:cNvSpPr>
          <p:nvPr>
            <p:ph idx="1"/>
          </p:nvPr>
        </p:nvSpPr>
        <p:spPr/>
        <p:txBody>
          <a:bodyPr/>
          <a:lstStyle/>
          <a:p>
            <a:pPr>
              <a:spcBef>
                <a:spcPts val="0"/>
              </a:spcBef>
              <a:spcAft>
                <a:spcPts val="0"/>
              </a:spcAft>
            </a:pPr>
            <a:r>
              <a:rPr lang="en-GB" sz="1200" b="1" dirty="0">
                <a:solidFill>
                  <a:schemeClr val="bg2">
                    <a:lumMod val="75000"/>
                  </a:schemeClr>
                </a:solidFill>
              </a:rPr>
              <a:t>From</a:t>
            </a:r>
            <a:r>
              <a:rPr lang="en-GB" sz="1200" dirty="0">
                <a:solidFill>
                  <a:schemeClr val="bg2">
                    <a:lumMod val="75000"/>
                  </a:schemeClr>
                </a:solidFill>
              </a:rPr>
              <a:t>: SKE, TA [mailto:TA.SKE@education.gov.uk] </a:t>
            </a:r>
          </a:p>
          <a:p>
            <a:pPr>
              <a:spcBef>
                <a:spcPts val="0"/>
              </a:spcBef>
              <a:spcAft>
                <a:spcPts val="0"/>
              </a:spcAft>
            </a:pPr>
            <a:r>
              <a:rPr lang="en-GB" sz="1200" b="1" dirty="0">
                <a:solidFill>
                  <a:schemeClr val="bg2">
                    <a:lumMod val="75000"/>
                  </a:schemeClr>
                </a:solidFill>
              </a:rPr>
              <a:t>Sent:</a:t>
            </a:r>
            <a:r>
              <a:rPr lang="en-GB" sz="1200" dirty="0">
                <a:solidFill>
                  <a:schemeClr val="bg2">
                    <a:lumMod val="75000"/>
                  </a:schemeClr>
                </a:solidFill>
              </a:rPr>
              <a:t> 13 April 2017 07:36</a:t>
            </a:r>
          </a:p>
          <a:p>
            <a:pPr>
              <a:spcBef>
                <a:spcPts val="0"/>
              </a:spcBef>
              <a:spcAft>
                <a:spcPts val="0"/>
              </a:spcAft>
            </a:pPr>
            <a:r>
              <a:rPr lang="en-GB" sz="1200" b="1" dirty="0">
                <a:solidFill>
                  <a:schemeClr val="bg2">
                    <a:lumMod val="75000"/>
                  </a:schemeClr>
                </a:solidFill>
              </a:rPr>
              <a:t>To: </a:t>
            </a:r>
            <a:r>
              <a:rPr lang="en-GB" sz="1200" dirty="0">
                <a:solidFill>
                  <a:schemeClr val="bg2">
                    <a:lumMod val="75000"/>
                  </a:schemeClr>
                </a:solidFill>
              </a:rPr>
              <a:t>Crowley, Mark &lt;mark.crowley@ntu.ac.uk&gt;</a:t>
            </a:r>
          </a:p>
          <a:p>
            <a:pPr>
              <a:spcBef>
                <a:spcPts val="0"/>
              </a:spcBef>
              <a:spcAft>
                <a:spcPts val="0"/>
              </a:spcAft>
            </a:pPr>
            <a:r>
              <a:rPr lang="en-GB" sz="1200" b="1" dirty="0">
                <a:solidFill>
                  <a:schemeClr val="bg2">
                    <a:lumMod val="75000"/>
                  </a:schemeClr>
                </a:solidFill>
              </a:rPr>
              <a:t>Subject: </a:t>
            </a:r>
            <a:r>
              <a:rPr lang="en-GB" sz="1200" dirty="0">
                <a:solidFill>
                  <a:schemeClr val="bg2">
                    <a:lumMod val="75000"/>
                  </a:schemeClr>
                </a:solidFill>
              </a:rPr>
              <a:t>RE: SKE subject specialisms - issues with </a:t>
            </a:r>
            <a:r>
              <a:rPr lang="en-GB" sz="1200" dirty="0" err="1">
                <a:solidFill>
                  <a:schemeClr val="bg2">
                    <a:lumMod val="75000"/>
                  </a:schemeClr>
                </a:solidFill>
              </a:rPr>
              <a:t>TeachFirst</a:t>
            </a:r>
            <a:r>
              <a:rPr lang="en-GB" sz="1200" dirty="0">
                <a:solidFill>
                  <a:schemeClr val="bg2">
                    <a:lumMod val="75000"/>
                  </a:schemeClr>
                </a:solidFill>
              </a:rPr>
              <a:t> </a:t>
            </a:r>
            <a:r>
              <a:rPr lang="en-GB" sz="1200" dirty="0" err="1">
                <a:solidFill>
                  <a:schemeClr val="bg2">
                    <a:lumMod val="75000"/>
                  </a:schemeClr>
                </a:solidFill>
              </a:rPr>
              <a:t>nunbers</a:t>
            </a:r>
            <a:endParaRPr lang="en-GB" sz="1200" dirty="0">
              <a:solidFill>
                <a:schemeClr val="bg2">
                  <a:lumMod val="75000"/>
                </a:schemeClr>
              </a:solidFill>
            </a:endParaRPr>
          </a:p>
          <a:p>
            <a:pPr>
              <a:spcBef>
                <a:spcPts val="0"/>
              </a:spcBef>
              <a:spcAft>
                <a:spcPts val="0"/>
              </a:spcAft>
            </a:pPr>
            <a:r>
              <a:rPr lang="en-GB" dirty="0"/>
              <a:t> </a:t>
            </a:r>
            <a:endParaRPr lang="en-GB" sz="1800" dirty="0"/>
          </a:p>
          <a:p>
            <a:pPr>
              <a:spcBef>
                <a:spcPts val="0"/>
              </a:spcBef>
              <a:spcAft>
                <a:spcPts val="0"/>
              </a:spcAft>
            </a:pPr>
            <a:r>
              <a:rPr lang="en-GB" sz="1800" dirty="0" err="1"/>
              <a:t>TeachFirst</a:t>
            </a:r>
            <a:r>
              <a:rPr lang="en-GB" sz="1800" dirty="0"/>
              <a:t> can offer applicants a Science ITT course rather than Chemistry, Biology or Physics. The SKE course… may not be in the specific science subject that they wish to teach, as they are intending to go onto a Science ITT course. But the SKE course subject will be a </a:t>
            </a:r>
            <a:r>
              <a:rPr lang="en-GB" sz="1800" b="1" dirty="0"/>
              <a:t>component of the ITT course</a:t>
            </a:r>
            <a:r>
              <a:rPr lang="en-GB" sz="1800" dirty="0"/>
              <a:t>, and therefore a part of the intended ITT specialism.</a:t>
            </a:r>
          </a:p>
          <a:p>
            <a:pPr>
              <a:spcBef>
                <a:spcPts val="0"/>
              </a:spcBef>
              <a:spcAft>
                <a:spcPts val="0"/>
              </a:spcAft>
            </a:pPr>
            <a:r>
              <a:rPr lang="en-GB" sz="1800" dirty="0"/>
              <a:t> </a:t>
            </a:r>
          </a:p>
          <a:p>
            <a:pPr>
              <a:spcBef>
                <a:spcPts val="0"/>
              </a:spcBef>
              <a:spcAft>
                <a:spcPts val="0"/>
              </a:spcAft>
            </a:pPr>
            <a:r>
              <a:rPr lang="en-GB" sz="1800" dirty="0"/>
              <a:t>These TF trainees are categorised by the science specialism they have been allocated before they go into Schools in September. The science specialism on the census may differ from the SKE science subject taken.</a:t>
            </a:r>
          </a:p>
          <a:p>
            <a:endParaRPr lang="en-GB" dirty="0"/>
          </a:p>
        </p:txBody>
      </p:sp>
      <p:sp>
        <p:nvSpPr>
          <p:cNvPr id="6" name="Title 5">
            <a:extLst>
              <a:ext uri="{FF2B5EF4-FFF2-40B4-BE49-F238E27FC236}">
                <a16:creationId xmlns:a16="http://schemas.microsoft.com/office/drawing/2014/main" xmlns="" id="{87747797-EC6E-4816-9765-DDE3287814DE}"/>
              </a:ext>
            </a:extLst>
          </p:cNvPr>
          <p:cNvSpPr>
            <a:spLocks noGrp="1"/>
          </p:cNvSpPr>
          <p:nvPr>
            <p:ph type="title"/>
          </p:nvPr>
        </p:nvSpPr>
        <p:spPr/>
        <p:txBody>
          <a:bodyPr/>
          <a:lstStyle/>
          <a:p>
            <a:r>
              <a:rPr lang="en-GB" dirty="0"/>
              <a:t>Response from NCTL</a:t>
            </a:r>
          </a:p>
        </p:txBody>
      </p:sp>
      <p:pic>
        <p:nvPicPr>
          <p:cNvPr id="5" name="Picture 4">
            <a:extLst>
              <a:ext uri="{FF2B5EF4-FFF2-40B4-BE49-F238E27FC236}">
                <a16:creationId xmlns:a16="http://schemas.microsoft.com/office/drawing/2014/main" xmlns="" id="{E57E4A3F-4BD5-4C85-858F-FC1695648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4871347"/>
            <a:ext cx="2150840" cy="1077933"/>
          </a:xfrm>
          <a:prstGeom prst="rect">
            <a:avLst/>
          </a:prstGeom>
        </p:spPr>
      </p:pic>
      <p:sp>
        <p:nvSpPr>
          <p:cNvPr id="8" name="Speech Bubble: Rectangle 7">
            <a:extLst>
              <a:ext uri="{FF2B5EF4-FFF2-40B4-BE49-F238E27FC236}">
                <a16:creationId xmlns:a16="http://schemas.microsoft.com/office/drawing/2014/main" xmlns="" id="{EF547CBC-CFAD-4937-8375-15E30F20E611}"/>
              </a:ext>
            </a:extLst>
          </p:cNvPr>
          <p:cNvSpPr/>
          <p:nvPr/>
        </p:nvSpPr>
        <p:spPr bwMode="auto">
          <a:xfrm>
            <a:off x="4367808" y="2924944"/>
            <a:ext cx="5184576" cy="1662289"/>
          </a:xfrm>
          <a:prstGeom prst="wedgeRectCallout">
            <a:avLst>
              <a:gd name="adj1" fmla="val -42643"/>
              <a:gd name="adj2" fmla="val 71324"/>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800" dirty="0">
                <a:solidFill>
                  <a:schemeClr val="tx1"/>
                </a:solidFill>
              </a:rPr>
              <a:t>If a Biologist fails to complete SKE in Physics, do this mean they have </a:t>
            </a:r>
            <a:r>
              <a:rPr lang="en-GB" sz="1800" b="1" dirty="0">
                <a:solidFill>
                  <a:schemeClr val="tx1"/>
                </a:solidFill>
              </a:rPr>
              <a:t>not</a:t>
            </a:r>
            <a:r>
              <a:rPr lang="en-GB" sz="1800" dirty="0">
                <a:solidFill>
                  <a:schemeClr val="tx1"/>
                </a:solidFill>
              </a:rPr>
              <a:t> met the condition of their TF Biology offer?</a:t>
            </a:r>
          </a:p>
        </p:txBody>
      </p:sp>
    </p:spTree>
    <p:custDataLst>
      <p:tags r:id="rId1"/>
    </p:custDataLst>
    <p:extLst>
      <p:ext uri="{BB962C8B-B14F-4D97-AF65-F5344CB8AC3E}">
        <p14:creationId xmlns:p14="http://schemas.microsoft.com/office/powerpoint/2010/main" val="29834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9" presetClass="emph" presetSubtype="0" nodeType="withEffect">
                                  <p:stCondLst>
                                    <p:cond delay="0"/>
                                  </p:stCondLst>
                                  <p:childTnLst>
                                    <p:set>
                                      <p:cBhvr>
                                        <p:cTn id="20" dur="indefinite"/>
                                        <p:tgtEl>
                                          <p:spTgt spid="7">
                                            <p:txEl>
                                              <p:pRg st="5" end="5"/>
                                            </p:txEl>
                                          </p:spTgt>
                                        </p:tgtEl>
                                        <p:attrNameLst>
                                          <p:attrName>style.opacity</p:attrName>
                                        </p:attrNameLst>
                                      </p:cBhvr>
                                      <p:to>
                                        <p:strVal val="0.25"/>
                                      </p:to>
                                    </p:set>
                                    <p:animEffect filter="image" prLst="opacity: 0.25">
                                      <p:cBhvr rctx="IE">
                                        <p:cTn id="21" dur="indefinite"/>
                                        <p:tgtEl>
                                          <p:spTgt spid="7">
                                            <p:txEl>
                                              <p:pRg st="5" end="5"/>
                                            </p:txEl>
                                          </p:spTgt>
                                        </p:tgtEl>
                                      </p:cBhvr>
                                    </p:animEffect>
                                  </p:childTnLst>
                                </p:cTn>
                              </p:par>
                              <p:par>
                                <p:cTn id="22" presetID="9" presetClass="emph" presetSubtype="0" nodeType="withEffect">
                                  <p:stCondLst>
                                    <p:cond delay="0"/>
                                  </p:stCondLst>
                                  <p:childTnLst>
                                    <p:set>
                                      <p:cBhvr>
                                        <p:cTn id="23" dur="indefinite"/>
                                        <p:tgtEl>
                                          <p:spTgt spid="7">
                                            <p:txEl>
                                              <p:pRg st="6" end="6"/>
                                            </p:txEl>
                                          </p:spTgt>
                                        </p:tgtEl>
                                        <p:attrNameLst>
                                          <p:attrName>style.opacity</p:attrName>
                                        </p:attrNameLst>
                                      </p:cBhvr>
                                      <p:to>
                                        <p:strVal val="0.25"/>
                                      </p:to>
                                    </p:set>
                                    <p:animEffect filter="image" prLst="opacity: 0.25">
                                      <p:cBhvr rctx="IE">
                                        <p:cTn id="24" dur="indefinite"/>
                                        <p:tgtEl>
                                          <p:spTgt spid="7">
                                            <p:txEl>
                                              <p:pRg st="6" end="6"/>
                                            </p:txEl>
                                          </p:spTgt>
                                        </p:tgtEl>
                                      </p:cBhvr>
                                    </p:animEffect>
                                  </p:childTnLst>
                                </p:cTn>
                              </p:par>
                              <p:par>
                                <p:cTn id="25" presetID="9" presetClass="emph" presetSubtype="0" nodeType="withEffect">
                                  <p:stCondLst>
                                    <p:cond delay="0"/>
                                  </p:stCondLst>
                                  <p:childTnLst>
                                    <p:set>
                                      <p:cBhvr>
                                        <p:cTn id="26" dur="indefinite"/>
                                        <p:tgtEl>
                                          <p:spTgt spid="7">
                                            <p:txEl>
                                              <p:pRg st="7" end="7"/>
                                            </p:txEl>
                                          </p:spTgt>
                                        </p:tgtEl>
                                        <p:attrNameLst>
                                          <p:attrName>style.opacity</p:attrName>
                                        </p:attrNameLst>
                                      </p:cBhvr>
                                      <p:to>
                                        <p:strVal val="0.25"/>
                                      </p:to>
                                    </p:set>
                                    <p:animEffect filter="image" prLst="opacity: 0.25">
                                      <p:cBhvr rctx="IE">
                                        <p:cTn id="27" dur="indefinite"/>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11005B-AAEA-4FF7-84DB-050273056AE2}"/>
              </a:ext>
            </a:extLst>
          </p:cNvPr>
          <p:cNvSpPr>
            <a:spLocks noGrp="1"/>
          </p:cNvSpPr>
          <p:nvPr>
            <p:ph idx="1"/>
          </p:nvPr>
        </p:nvSpPr>
        <p:spPr/>
        <p:txBody>
          <a:bodyPr/>
          <a:lstStyle/>
          <a:p>
            <a:pPr>
              <a:spcBef>
                <a:spcPts val="0"/>
              </a:spcBef>
              <a:spcAft>
                <a:spcPts val="0"/>
              </a:spcAft>
            </a:pPr>
            <a:r>
              <a:rPr lang="en-US" sz="1000" b="1" dirty="0">
                <a:solidFill>
                  <a:schemeClr val="bg2">
                    <a:lumMod val="75000"/>
                  </a:schemeClr>
                </a:solidFill>
              </a:rPr>
              <a:t>From:</a:t>
            </a:r>
            <a:r>
              <a:rPr lang="en-US" sz="1000" dirty="0">
                <a:solidFill>
                  <a:schemeClr val="bg2">
                    <a:lumMod val="75000"/>
                  </a:schemeClr>
                </a:solidFill>
              </a:rPr>
              <a:t> TA.SKE@education.gsi.gov.uk [mailto:TA.SKE@education.gsi.gov.uk] </a:t>
            </a:r>
            <a:br>
              <a:rPr lang="en-US" sz="1000" dirty="0">
                <a:solidFill>
                  <a:schemeClr val="bg2">
                    <a:lumMod val="75000"/>
                  </a:schemeClr>
                </a:solidFill>
              </a:rPr>
            </a:br>
            <a:r>
              <a:rPr lang="en-US" sz="1000" b="1" dirty="0">
                <a:solidFill>
                  <a:schemeClr val="bg2">
                    <a:lumMod val="75000"/>
                  </a:schemeClr>
                </a:solidFill>
              </a:rPr>
              <a:t>Sent:</a:t>
            </a:r>
            <a:r>
              <a:rPr lang="en-US" sz="1000" dirty="0">
                <a:solidFill>
                  <a:schemeClr val="bg2">
                    <a:lumMod val="75000"/>
                  </a:schemeClr>
                </a:solidFill>
              </a:rPr>
              <a:t> 26 February 2016 17:34</a:t>
            </a:r>
            <a:br>
              <a:rPr lang="en-US" sz="1000" dirty="0">
                <a:solidFill>
                  <a:schemeClr val="bg2">
                    <a:lumMod val="75000"/>
                  </a:schemeClr>
                </a:solidFill>
              </a:rPr>
            </a:br>
            <a:r>
              <a:rPr lang="en-US" sz="1000" b="1" dirty="0">
                <a:solidFill>
                  <a:schemeClr val="bg2">
                    <a:lumMod val="75000"/>
                  </a:schemeClr>
                </a:solidFill>
              </a:rPr>
              <a:t>To:</a:t>
            </a:r>
            <a:r>
              <a:rPr lang="en-US" sz="1000" dirty="0">
                <a:solidFill>
                  <a:schemeClr val="bg2">
                    <a:lumMod val="75000"/>
                  </a:schemeClr>
                </a:solidFill>
              </a:rPr>
              <a:t> Crowley, Mark &lt;mark.crowley@ntu.ac.uk&gt;</a:t>
            </a:r>
            <a:br>
              <a:rPr lang="en-US" sz="1000" dirty="0">
                <a:solidFill>
                  <a:schemeClr val="bg2">
                    <a:lumMod val="75000"/>
                  </a:schemeClr>
                </a:solidFill>
              </a:rPr>
            </a:br>
            <a:r>
              <a:rPr lang="en-US" sz="1000" b="1" dirty="0">
                <a:solidFill>
                  <a:schemeClr val="bg2">
                    <a:lumMod val="75000"/>
                  </a:schemeClr>
                </a:solidFill>
              </a:rPr>
              <a:t>Cc:</a:t>
            </a:r>
            <a:r>
              <a:rPr lang="en-US" sz="1000" dirty="0">
                <a:solidFill>
                  <a:schemeClr val="bg2">
                    <a:lumMod val="75000"/>
                  </a:schemeClr>
                </a:solidFill>
              </a:rPr>
              <a:t> Nigel.MCFARLANE@education.gsi.gov.uk</a:t>
            </a:r>
            <a:br>
              <a:rPr lang="en-US" sz="1000" dirty="0">
                <a:solidFill>
                  <a:schemeClr val="bg2">
                    <a:lumMod val="75000"/>
                  </a:schemeClr>
                </a:solidFill>
              </a:rPr>
            </a:br>
            <a:r>
              <a:rPr lang="en-US" sz="1000" b="1" dirty="0">
                <a:solidFill>
                  <a:schemeClr val="bg2">
                    <a:lumMod val="75000"/>
                  </a:schemeClr>
                </a:solidFill>
              </a:rPr>
              <a:t>Subject:</a:t>
            </a:r>
            <a:r>
              <a:rPr lang="en-US" sz="1000" dirty="0">
                <a:solidFill>
                  <a:schemeClr val="bg2">
                    <a:lumMod val="75000"/>
                  </a:schemeClr>
                </a:solidFill>
              </a:rPr>
              <a:t> RE: SKE Combined Science Proposal</a:t>
            </a:r>
            <a:endParaRPr lang="en-GB" sz="1000" dirty="0">
              <a:solidFill>
                <a:schemeClr val="bg2">
                  <a:lumMod val="75000"/>
                </a:schemeClr>
              </a:solidFill>
            </a:endParaRPr>
          </a:p>
          <a:p>
            <a:pPr>
              <a:spcBef>
                <a:spcPts val="0"/>
              </a:spcBef>
              <a:spcAft>
                <a:spcPts val="0"/>
              </a:spcAft>
            </a:pPr>
            <a:r>
              <a:rPr lang="en-GB" sz="1000" dirty="0"/>
              <a:t> </a:t>
            </a:r>
          </a:p>
          <a:p>
            <a:pPr>
              <a:spcBef>
                <a:spcPts val="0"/>
              </a:spcBef>
              <a:spcAft>
                <a:spcPts val="0"/>
              </a:spcAft>
            </a:pPr>
            <a:r>
              <a:rPr lang="en-GB" dirty="0"/>
              <a:t>Dear Mark</a:t>
            </a:r>
          </a:p>
          <a:p>
            <a:pPr>
              <a:spcBef>
                <a:spcPts val="0"/>
              </a:spcBef>
              <a:spcAft>
                <a:spcPts val="0"/>
              </a:spcAft>
            </a:pPr>
            <a:r>
              <a:rPr lang="en-GB" dirty="0"/>
              <a:t>  </a:t>
            </a:r>
          </a:p>
          <a:p>
            <a:pPr>
              <a:spcBef>
                <a:spcPts val="0"/>
              </a:spcBef>
              <a:spcAft>
                <a:spcPts val="0"/>
              </a:spcAft>
            </a:pPr>
            <a:r>
              <a:rPr lang="en-GB" dirty="0"/>
              <a:t>You are correct in your understanding… NCTL </a:t>
            </a:r>
            <a:r>
              <a:rPr lang="en-GB" b="1" dirty="0"/>
              <a:t>funding can only be drawn down</a:t>
            </a:r>
            <a:r>
              <a:rPr lang="en-GB" dirty="0"/>
              <a:t> for an subject knowledge enhancement (SKE) course in a </a:t>
            </a:r>
            <a:r>
              <a:rPr lang="en-GB" b="1" dirty="0"/>
              <a:t>candidate’s stated </a:t>
            </a:r>
            <a:r>
              <a:rPr lang="en-GB" dirty="0"/>
              <a:t>teacher </a:t>
            </a:r>
            <a:r>
              <a:rPr lang="en-GB" b="1" dirty="0"/>
              <a:t>training</a:t>
            </a:r>
            <a:r>
              <a:rPr lang="en-GB" dirty="0"/>
              <a:t> </a:t>
            </a:r>
            <a:r>
              <a:rPr lang="en-GB" b="1" dirty="0"/>
              <a:t>specialism</a:t>
            </a:r>
            <a:r>
              <a:rPr lang="en-GB" dirty="0"/>
              <a:t>.</a:t>
            </a:r>
          </a:p>
          <a:p>
            <a:pPr>
              <a:spcBef>
                <a:spcPts val="0"/>
              </a:spcBef>
              <a:spcAft>
                <a:spcPts val="0"/>
              </a:spcAft>
            </a:pPr>
            <a:r>
              <a:rPr lang="en-GB" sz="3200" dirty="0">
                <a:latin typeface="Arial" panose="020B0604020202020204" pitchFamily="34" charset="0"/>
                <a:ea typeface="SimSun" panose="02010600030101010101" pitchFamily="2" charset="-122"/>
                <a:cs typeface="Times New Roman" panose="02020603050405020304" pitchFamily="18" charset="0"/>
              </a:rPr>
              <a:t> </a:t>
            </a:r>
            <a:endParaRPr lang="en-GB" dirty="0">
              <a:latin typeface="Calibri" panose="020F0502020204030204" pitchFamily="34" charset="0"/>
              <a:ea typeface="SimSun" panose="02010600030101010101" pitchFamily="2" charset="-122"/>
              <a:cs typeface="Times New Roman" panose="02020603050405020304" pitchFamily="18" charset="0"/>
            </a:endParaRPr>
          </a:p>
          <a:p>
            <a:pPr>
              <a:spcBef>
                <a:spcPts val="0"/>
              </a:spcBef>
            </a:pPr>
            <a:endParaRPr lang="en-GB" dirty="0"/>
          </a:p>
        </p:txBody>
      </p:sp>
      <p:sp>
        <p:nvSpPr>
          <p:cNvPr id="2" name="Title 1"/>
          <p:cNvSpPr>
            <a:spLocks noGrp="1"/>
          </p:cNvSpPr>
          <p:nvPr>
            <p:ph type="title"/>
          </p:nvPr>
        </p:nvSpPr>
        <p:spPr/>
        <p:txBody>
          <a:bodyPr/>
          <a:lstStyle/>
          <a:p>
            <a:r>
              <a:rPr lang="en-GB" dirty="0"/>
              <a:t>SKE outside specialism</a:t>
            </a:r>
          </a:p>
        </p:txBody>
      </p:sp>
      <p:pic>
        <p:nvPicPr>
          <p:cNvPr id="7" name="Picture 6">
            <a:extLst>
              <a:ext uri="{FF2B5EF4-FFF2-40B4-BE49-F238E27FC236}">
                <a16:creationId xmlns:a16="http://schemas.microsoft.com/office/drawing/2014/main" xmlns="" id="{94157D93-2319-4CC7-9933-054085747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8" y="3933056"/>
            <a:ext cx="4023048" cy="2016224"/>
          </a:xfrm>
          <a:prstGeom prst="rect">
            <a:avLst/>
          </a:prstGeom>
        </p:spPr>
      </p:pic>
    </p:spTree>
    <p:custDataLst>
      <p:tags r:id="rId1"/>
    </p:custDataLst>
    <p:extLst>
      <p:ext uri="{BB962C8B-B14F-4D97-AF65-F5344CB8AC3E}">
        <p14:creationId xmlns:p14="http://schemas.microsoft.com/office/powerpoint/2010/main" val="328853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F69C6FE-6618-42E6-A61A-56B6593A737E}"/>
              </a:ext>
            </a:extLst>
          </p:cNvPr>
          <p:cNvPicPr>
            <a:picLocks noChangeAspect="1"/>
          </p:cNvPicPr>
          <p:nvPr/>
        </p:nvPicPr>
        <p:blipFill>
          <a:blip r:embed="rId3"/>
          <a:stretch>
            <a:fillRect/>
          </a:stretch>
        </p:blipFill>
        <p:spPr>
          <a:xfrm>
            <a:off x="534915" y="1052736"/>
            <a:ext cx="3240000" cy="4623254"/>
          </a:xfrm>
          <a:prstGeom prst="rect">
            <a:avLst/>
          </a:prstGeom>
          <a:ln>
            <a:solidFill>
              <a:schemeClr val="tx1"/>
            </a:solidFill>
          </a:ln>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xmlns="" id="{021B26CC-5358-4580-8AAD-993C2D7A5FF2}"/>
              </a:ext>
            </a:extLst>
          </p:cNvPr>
          <p:cNvSpPr>
            <a:spLocks noGrp="1"/>
          </p:cNvSpPr>
          <p:nvPr>
            <p:ph idx="1"/>
          </p:nvPr>
        </p:nvSpPr>
        <p:spPr>
          <a:xfrm>
            <a:off x="4079775" y="908050"/>
            <a:ext cx="7652495" cy="5041230"/>
          </a:xfrm>
        </p:spPr>
        <p:txBody>
          <a:bodyPr/>
          <a:lstStyle/>
          <a:p>
            <a:r>
              <a:rPr lang="en-GB" b="1" dirty="0"/>
              <a:t>SKE Programme Cost Funding</a:t>
            </a:r>
          </a:p>
          <a:p>
            <a:r>
              <a:rPr lang="en-GB" b="1" dirty="0"/>
              <a:t>Eligibility </a:t>
            </a:r>
          </a:p>
          <a:p>
            <a:pPr marL="722313" indent="-633413">
              <a:buFont typeface="+mj-lt"/>
              <a:buAutoNum type="arabicPeriod" startAt="18"/>
            </a:pPr>
            <a:r>
              <a:rPr lang="en-GB" dirty="0"/>
              <a:t>To be eligible for SKE programme funding, a participant must have accepted a conditional offer of a place on any eligible ITT course via UCAS, or, had the need for SKE identified as part of their application to Teach First. </a:t>
            </a:r>
            <a:r>
              <a:rPr lang="en-GB" b="1" dirty="0"/>
              <a:t>The completion of a SKE course must be a specific condition of the conditional ITT offer</a:t>
            </a:r>
            <a:r>
              <a:rPr lang="en-GB" dirty="0"/>
              <a:t>. </a:t>
            </a:r>
          </a:p>
        </p:txBody>
      </p:sp>
      <p:sp>
        <p:nvSpPr>
          <p:cNvPr id="3" name="Title 2">
            <a:extLst>
              <a:ext uri="{FF2B5EF4-FFF2-40B4-BE49-F238E27FC236}">
                <a16:creationId xmlns:a16="http://schemas.microsoft.com/office/drawing/2014/main" xmlns="" id="{964B96F9-F1C5-40F8-A295-E218CB92DC13}"/>
              </a:ext>
            </a:extLst>
          </p:cNvPr>
          <p:cNvSpPr>
            <a:spLocks noGrp="1"/>
          </p:cNvSpPr>
          <p:nvPr>
            <p:ph type="title"/>
          </p:nvPr>
        </p:nvSpPr>
        <p:spPr/>
        <p:txBody>
          <a:bodyPr/>
          <a:lstStyle/>
          <a:p>
            <a:r>
              <a:rPr lang="en-GB" dirty="0"/>
              <a:t>SKE Funding manual</a:t>
            </a:r>
          </a:p>
        </p:txBody>
      </p:sp>
      <p:sp>
        <p:nvSpPr>
          <p:cNvPr id="7" name="Rectangle 6">
            <a:extLst>
              <a:ext uri="{FF2B5EF4-FFF2-40B4-BE49-F238E27FC236}">
                <a16:creationId xmlns:a16="http://schemas.microsoft.com/office/drawing/2014/main" xmlns="" id="{DADCA274-DA8B-4F4B-B110-3FC1B58FC61F}"/>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https://www.gov.uk/government/publications/subject-knowledge-enhancement-ske-operations-manual</a:t>
            </a:r>
          </a:p>
        </p:txBody>
      </p:sp>
      <p:sp>
        <p:nvSpPr>
          <p:cNvPr id="5" name="Rectangle 4">
            <a:extLst>
              <a:ext uri="{FF2B5EF4-FFF2-40B4-BE49-F238E27FC236}">
                <a16:creationId xmlns:a16="http://schemas.microsoft.com/office/drawing/2014/main" xmlns="" id="{E0AAA671-9ECA-44D4-8546-0D1D4FCE0F9C}"/>
              </a:ext>
            </a:extLst>
          </p:cNvPr>
          <p:cNvSpPr/>
          <p:nvPr/>
        </p:nvSpPr>
        <p:spPr bwMode="auto">
          <a:xfrm>
            <a:off x="695400" y="4221088"/>
            <a:ext cx="1656184" cy="360040"/>
          </a:xfrm>
          <a:prstGeom prst="rect">
            <a:avLst/>
          </a:prstGeom>
          <a:noFill/>
          <a:ln w="9525" cap="flat" cmpd="sng" algn="ctr">
            <a:solidFill>
              <a:schemeClr val="bg1"/>
            </a:solid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Tree>
    <p:custDataLst>
      <p:tags r:id="rId1"/>
    </p:custDataLst>
    <p:extLst>
      <p:ext uri="{BB962C8B-B14F-4D97-AF65-F5344CB8AC3E}">
        <p14:creationId xmlns:p14="http://schemas.microsoft.com/office/powerpoint/2010/main" val="12750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8F66521-A33A-4C89-AE7B-3BA516DB97C2}"/>
              </a:ext>
            </a:extLst>
          </p:cNvPr>
          <p:cNvSpPr>
            <a:spLocks noGrp="1"/>
          </p:cNvSpPr>
          <p:nvPr>
            <p:ph idx="1"/>
          </p:nvPr>
        </p:nvSpPr>
        <p:spPr/>
        <p:txBody>
          <a:bodyPr/>
          <a:lstStyle/>
          <a:p>
            <a:pPr>
              <a:spcBef>
                <a:spcPts val="0"/>
              </a:spcBef>
              <a:spcAft>
                <a:spcPts val="0"/>
              </a:spcAft>
            </a:pPr>
            <a:r>
              <a:rPr lang="en-US" sz="1200" b="1" dirty="0">
                <a:solidFill>
                  <a:schemeClr val="bg2">
                    <a:lumMod val="75000"/>
                  </a:schemeClr>
                </a:solidFill>
              </a:rPr>
              <a:t>From:</a:t>
            </a:r>
            <a:r>
              <a:rPr lang="en-US" sz="1200" dirty="0">
                <a:solidFill>
                  <a:schemeClr val="bg2">
                    <a:lumMod val="75000"/>
                  </a:schemeClr>
                </a:solidFill>
              </a:rPr>
              <a:t> xxxxx@teachfirst.org.uk</a:t>
            </a:r>
            <a:br>
              <a:rPr lang="en-US" sz="1200" dirty="0">
                <a:solidFill>
                  <a:schemeClr val="bg2">
                    <a:lumMod val="75000"/>
                  </a:schemeClr>
                </a:solidFill>
              </a:rPr>
            </a:br>
            <a:r>
              <a:rPr lang="en-US" sz="1200" b="1" dirty="0">
                <a:solidFill>
                  <a:schemeClr val="bg2">
                    <a:lumMod val="75000"/>
                  </a:schemeClr>
                </a:solidFill>
              </a:rPr>
              <a:t>Sent:</a:t>
            </a:r>
            <a:r>
              <a:rPr lang="en-US" sz="1200" dirty="0">
                <a:solidFill>
                  <a:schemeClr val="bg2">
                    <a:lumMod val="75000"/>
                  </a:schemeClr>
                </a:solidFill>
              </a:rPr>
              <a:t> 23 March 2019 14:57</a:t>
            </a:r>
            <a:br>
              <a:rPr lang="en-US" sz="1200" dirty="0">
                <a:solidFill>
                  <a:schemeClr val="bg2">
                    <a:lumMod val="75000"/>
                  </a:schemeClr>
                </a:solidFill>
              </a:rPr>
            </a:br>
            <a:r>
              <a:rPr lang="en-US" sz="1200" b="1" dirty="0">
                <a:solidFill>
                  <a:schemeClr val="bg2">
                    <a:lumMod val="75000"/>
                  </a:schemeClr>
                </a:solidFill>
              </a:rPr>
              <a:t>To:</a:t>
            </a:r>
            <a:r>
              <a:rPr lang="en-US" sz="1200" dirty="0">
                <a:solidFill>
                  <a:schemeClr val="bg2">
                    <a:lumMod val="75000"/>
                  </a:schemeClr>
                </a:solidFill>
              </a:rPr>
              <a:t> </a:t>
            </a:r>
            <a:r>
              <a:rPr lang="en-GB" sz="1200" dirty="0">
                <a:solidFill>
                  <a:schemeClr val="bg2">
                    <a:lumMod val="75000"/>
                  </a:schemeClr>
                </a:solidFill>
              </a:rPr>
              <a:t>Crowley, Mark &lt;mark.crowley@ntu.ac.uk&gt;</a:t>
            </a:r>
            <a:r>
              <a:rPr lang="en-US" sz="1200" dirty="0">
                <a:solidFill>
                  <a:schemeClr val="bg2">
                    <a:lumMod val="75000"/>
                  </a:schemeClr>
                </a:solidFill>
              </a:rPr>
              <a:t/>
            </a:r>
            <a:br>
              <a:rPr lang="en-US" sz="1200" dirty="0">
                <a:solidFill>
                  <a:schemeClr val="bg2">
                    <a:lumMod val="75000"/>
                  </a:schemeClr>
                </a:solidFill>
              </a:rPr>
            </a:br>
            <a:r>
              <a:rPr lang="en-US" sz="1200" b="1" dirty="0">
                <a:solidFill>
                  <a:schemeClr val="bg2">
                    <a:lumMod val="75000"/>
                  </a:schemeClr>
                </a:solidFill>
              </a:rPr>
              <a:t>Subject:</a:t>
            </a:r>
            <a:r>
              <a:rPr lang="en-US" sz="1200" dirty="0">
                <a:solidFill>
                  <a:schemeClr val="bg2">
                    <a:lumMod val="75000"/>
                  </a:schemeClr>
                </a:solidFill>
              </a:rPr>
              <a:t> Teach First and SKEs</a:t>
            </a:r>
            <a:endParaRPr lang="en-US" sz="1200" dirty="0"/>
          </a:p>
          <a:p>
            <a:pPr>
              <a:spcBef>
                <a:spcPts val="0"/>
              </a:spcBef>
              <a:spcAft>
                <a:spcPts val="0"/>
              </a:spcAft>
            </a:pPr>
            <a:r>
              <a:rPr lang="en-GB" dirty="0"/>
              <a:t> </a:t>
            </a:r>
            <a:endParaRPr lang="en-GB" sz="1800" dirty="0"/>
          </a:p>
          <a:p>
            <a:pPr>
              <a:spcBef>
                <a:spcPts val="0"/>
              </a:spcBef>
              <a:spcAft>
                <a:spcPts val="0"/>
              </a:spcAft>
            </a:pPr>
            <a:r>
              <a:rPr lang="en-GB" sz="1800" dirty="0"/>
              <a:t>Hi Mark,</a:t>
            </a:r>
          </a:p>
          <a:p>
            <a:pPr>
              <a:spcBef>
                <a:spcPts val="0"/>
              </a:spcBef>
              <a:spcAft>
                <a:spcPts val="0"/>
              </a:spcAft>
            </a:pPr>
            <a:endParaRPr lang="en-GB" sz="1800" dirty="0"/>
          </a:p>
          <a:p>
            <a:pPr>
              <a:spcBef>
                <a:spcPts val="0"/>
              </a:spcBef>
              <a:spcAft>
                <a:spcPts val="0"/>
              </a:spcAft>
            </a:pPr>
            <a:r>
              <a:rPr lang="en-GB" sz="1800" dirty="0"/>
              <a:t>All SKE providers working with Teach First seek approval with us before enrolling participants. The SKE is </a:t>
            </a:r>
            <a:r>
              <a:rPr lang="en-GB" sz="1800" b="1" dirty="0"/>
              <a:t>never made a condition</a:t>
            </a:r>
            <a:r>
              <a:rPr lang="en-GB" sz="1800" dirty="0"/>
              <a:t> of the TF offer, although all incoming participants must undertake the CKA. It is a </a:t>
            </a:r>
            <a:r>
              <a:rPr lang="en-GB" sz="1800" b="1" dirty="0">
                <a:solidFill>
                  <a:srgbClr val="FF0000"/>
                </a:solidFill>
              </a:rPr>
              <a:t>recommendation</a:t>
            </a:r>
            <a:r>
              <a:rPr lang="en-GB" sz="1800" dirty="0"/>
              <a:t> based on their subject knowledge prior to starting the LDP.</a:t>
            </a:r>
          </a:p>
          <a:p>
            <a:pPr>
              <a:spcBef>
                <a:spcPts val="0"/>
              </a:spcBef>
              <a:spcAft>
                <a:spcPts val="0"/>
              </a:spcAft>
            </a:pPr>
            <a:endParaRPr lang="en-GB" sz="1800" dirty="0"/>
          </a:p>
          <a:p>
            <a:pPr>
              <a:spcBef>
                <a:spcPts val="0"/>
              </a:spcBef>
              <a:spcAft>
                <a:spcPts val="0"/>
              </a:spcAft>
            </a:pPr>
            <a:endParaRPr lang="en-GB" sz="1800" dirty="0"/>
          </a:p>
          <a:p>
            <a:pPr>
              <a:spcBef>
                <a:spcPts val="0"/>
              </a:spcBef>
              <a:spcAft>
                <a:spcPts val="0"/>
              </a:spcAft>
            </a:pPr>
            <a:r>
              <a:rPr lang="en-GB" sz="1800" dirty="0"/>
              <a:t/>
            </a:r>
            <a:br>
              <a:rPr lang="en-GB" sz="1800" dirty="0"/>
            </a:br>
            <a:r>
              <a:rPr lang="en-GB" sz="1200" dirty="0"/>
              <a:t>National Office &amp; London Local Area Office</a:t>
            </a:r>
          </a:p>
          <a:p>
            <a:pPr>
              <a:spcBef>
                <a:spcPts val="0"/>
              </a:spcBef>
              <a:spcAft>
                <a:spcPts val="0"/>
              </a:spcAft>
            </a:pPr>
            <a:r>
              <a:rPr lang="en-GB" sz="1200" dirty="0"/>
              <a:t>6 Mitre Passage, London, SE10 0ER</a:t>
            </a:r>
          </a:p>
          <a:p>
            <a:endParaRPr lang="en-GB" dirty="0"/>
          </a:p>
        </p:txBody>
      </p:sp>
      <p:sp>
        <p:nvSpPr>
          <p:cNvPr id="6" name="Title 5">
            <a:extLst>
              <a:ext uri="{FF2B5EF4-FFF2-40B4-BE49-F238E27FC236}">
                <a16:creationId xmlns:a16="http://schemas.microsoft.com/office/drawing/2014/main" xmlns="" id="{87747797-EC6E-4816-9765-DDE3287814DE}"/>
              </a:ext>
            </a:extLst>
          </p:cNvPr>
          <p:cNvSpPr>
            <a:spLocks noGrp="1"/>
          </p:cNvSpPr>
          <p:nvPr>
            <p:ph type="title"/>
          </p:nvPr>
        </p:nvSpPr>
        <p:spPr/>
        <p:txBody>
          <a:bodyPr/>
          <a:lstStyle/>
          <a:p>
            <a:r>
              <a:rPr lang="en-GB" dirty="0"/>
              <a:t>Response from </a:t>
            </a:r>
            <a:r>
              <a:rPr lang="en-GB" dirty="0" err="1"/>
              <a:t>TeachFirst</a:t>
            </a:r>
            <a:endParaRPr lang="en-GB" dirty="0"/>
          </a:p>
        </p:txBody>
      </p:sp>
      <p:pic>
        <p:nvPicPr>
          <p:cNvPr id="4" name="Picture 3">
            <a:extLst>
              <a:ext uri="{FF2B5EF4-FFF2-40B4-BE49-F238E27FC236}">
                <a16:creationId xmlns:a16="http://schemas.microsoft.com/office/drawing/2014/main" xmlns="" id="{CCC9A5E5-F179-4DEA-8408-1D5FD8C96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10" y="4502167"/>
            <a:ext cx="2610146" cy="439001"/>
          </a:xfrm>
          <a:prstGeom prst="rect">
            <a:avLst/>
          </a:prstGeom>
        </p:spPr>
      </p:pic>
    </p:spTree>
    <p:custDataLst>
      <p:tags r:id="rId1"/>
    </p:custDataLst>
    <p:extLst>
      <p:ext uri="{BB962C8B-B14F-4D97-AF65-F5344CB8AC3E}">
        <p14:creationId xmlns:p14="http://schemas.microsoft.com/office/powerpoint/2010/main" val="2189421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30293AA9-EEC4-4396-B602-A60103D1D2B7}"/>
              </a:ext>
            </a:extLst>
          </p:cNvPr>
          <p:cNvGrpSpPr/>
          <p:nvPr/>
        </p:nvGrpSpPr>
        <p:grpSpPr>
          <a:xfrm>
            <a:off x="4799856" y="907379"/>
            <a:ext cx="7113984" cy="5028199"/>
            <a:chOff x="2639616" y="1052066"/>
            <a:chExt cx="7056784" cy="4969222"/>
          </a:xfrm>
        </p:grpSpPr>
        <p:sp>
          <p:nvSpPr>
            <p:cNvPr id="32" name="Rectangle 31">
              <a:extLst>
                <a:ext uri="{FF2B5EF4-FFF2-40B4-BE49-F238E27FC236}">
                  <a16:creationId xmlns:a16="http://schemas.microsoft.com/office/drawing/2014/main" xmlns="" id="{30D83176-6004-4805-9B02-0440BBD8F40C}"/>
                </a:ext>
              </a:extLst>
            </p:cNvPr>
            <p:cNvSpPr/>
            <p:nvPr/>
          </p:nvSpPr>
          <p:spPr bwMode="auto">
            <a:xfrm>
              <a:off x="2639616" y="1052066"/>
              <a:ext cx="7056784" cy="49692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4D75"/>
                </a:solidFill>
                <a:effectLst/>
                <a:latin typeface="Verdana" pitchFamily="34" charset="0"/>
                <a:cs typeface="Arial" charset="0"/>
              </a:endParaRPr>
            </a:p>
          </p:txBody>
        </p:sp>
        <p:sp>
          <p:nvSpPr>
            <p:cNvPr id="33" name="TextBox 32">
              <a:extLst>
                <a:ext uri="{FF2B5EF4-FFF2-40B4-BE49-F238E27FC236}">
                  <a16:creationId xmlns:a16="http://schemas.microsoft.com/office/drawing/2014/main" xmlns="" id="{CA81057E-12E6-41C0-BC9F-BC6556C637E6}"/>
                </a:ext>
              </a:extLst>
            </p:cNvPr>
            <p:cNvSpPr txBox="1"/>
            <p:nvPr/>
          </p:nvSpPr>
          <p:spPr>
            <a:xfrm>
              <a:off x="7936872" y="1772816"/>
              <a:ext cx="1680268" cy="584775"/>
            </a:xfrm>
            <a:prstGeom prst="rect">
              <a:avLst/>
            </a:prstGeom>
            <a:noFill/>
          </p:spPr>
          <p:txBody>
            <a:bodyPr wrap="none" rtlCol="0">
              <a:spAutoFit/>
            </a:bodyPr>
            <a:lstStyle/>
            <a:p>
              <a:r>
                <a:rPr lang="en-GB" sz="2000" b="1" dirty="0">
                  <a:solidFill>
                    <a:srgbClr val="91CF50"/>
                  </a:solidFill>
                </a:rPr>
                <a:t>Biology</a:t>
              </a:r>
              <a:endParaRPr lang="en-GB" sz="1200" b="1" dirty="0">
                <a:solidFill>
                  <a:srgbClr val="91CF50"/>
                </a:solidFill>
              </a:endParaRPr>
            </a:p>
            <a:p>
              <a:r>
                <a:rPr lang="en-GB" sz="1200" b="1" dirty="0">
                  <a:solidFill>
                    <a:srgbClr val="91CF50"/>
                  </a:solidFill>
                </a:rPr>
                <a:t>+General science</a:t>
              </a:r>
            </a:p>
          </p:txBody>
        </p:sp>
        <p:sp>
          <p:nvSpPr>
            <p:cNvPr id="34" name="TextBox 33">
              <a:extLst>
                <a:ext uri="{FF2B5EF4-FFF2-40B4-BE49-F238E27FC236}">
                  <a16:creationId xmlns:a16="http://schemas.microsoft.com/office/drawing/2014/main" xmlns="" id="{927EBEF5-DD79-450D-ABDA-B07FE094C342}"/>
                </a:ext>
              </a:extLst>
            </p:cNvPr>
            <p:cNvSpPr txBox="1"/>
            <p:nvPr/>
          </p:nvSpPr>
          <p:spPr>
            <a:xfrm>
              <a:off x="3007740" y="1765285"/>
              <a:ext cx="1265090" cy="400110"/>
            </a:xfrm>
            <a:prstGeom prst="rect">
              <a:avLst/>
            </a:prstGeom>
            <a:noFill/>
          </p:spPr>
          <p:txBody>
            <a:bodyPr wrap="none" rtlCol="0">
              <a:spAutoFit/>
            </a:bodyPr>
            <a:lstStyle/>
            <a:p>
              <a:r>
                <a:rPr lang="en-GB" sz="2000" b="1" dirty="0">
                  <a:solidFill>
                    <a:srgbClr val="70309F"/>
                  </a:solidFill>
                </a:rPr>
                <a:t>Physics</a:t>
              </a:r>
            </a:p>
          </p:txBody>
        </p:sp>
        <p:sp>
          <p:nvSpPr>
            <p:cNvPr id="35" name="TextBox 34">
              <a:extLst>
                <a:ext uri="{FF2B5EF4-FFF2-40B4-BE49-F238E27FC236}">
                  <a16:creationId xmlns:a16="http://schemas.microsoft.com/office/drawing/2014/main" xmlns="" id="{2B5B2D0B-D5D8-4668-B9F5-0CF9126DE4D5}"/>
                </a:ext>
              </a:extLst>
            </p:cNvPr>
            <p:cNvSpPr txBox="1"/>
            <p:nvPr/>
          </p:nvSpPr>
          <p:spPr>
            <a:xfrm>
              <a:off x="3007740" y="4753888"/>
              <a:ext cx="1646605" cy="400110"/>
            </a:xfrm>
            <a:prstGeom prst="rect">
              <a:avLst/>
            </a:prstGeom>
            <a:noFill/>
          </p:spPr>
          <p:txBody>
            <a:bodyPr wrap="none" rtlCol="0">
              <a:spAutoFit/>
            </a:bodyPr>
            <a:lstStyle/>
            <a:p>
              <a:r>
                <a:rPr lang="en-GB" sz="2000" b="1" dirty="0">
                  <a:solidFill>
                    <a:srgbClr val="5B9BD5"/>
                  </a:solidFill>
                </a:rPr>
                <a:t>Chemistry</a:t>
              </a:r>
            </a:p>
          </p:txBody>
        </p:sp>
      </p:grpSp>
      <p:sp>
        <p:nvSpPr>
          <p:cNvPr id="3" name="Title 2">
            <a:extLst>
              <a:ext uri="{FF2B5EF4-FFF2-40B4-BE49-F238E27FC236}">
                <a16:creationId xmlns:a16="http://schemas.microsoft.com/office/drawing/2014/main" xmlns="" id="{CCE987BC-A058-42C6-86AA-40CAA75DFA56}"/>
              </a:ext>
            </a:extLst>
          </p:cNvPr>
          <p:cNvSpPr>
            <a:spLocks noGrp="1"/>
          </p:cNvSpPr>
          <p:nvPr>
            <p:ph type="title"/>
          </p:nvPr>
        </p:nvSpPr>
        <p:spPr/>
        <p:txBody>
          <a:bodyPr/>
          <a:lstStyle/>
          <a:p>
            <a:r>
              <a:rPr lang="en-GB" dirty="0"/>
              <a:t>Recruitment to science ITT</a:t>
            </a:r>
          </a:p>
        </p:txBody>
      </p:sp>
      <p:pic>
        <p:nvPicPr>
          <p:cNvPr id="21" name="Picture 20">
            <a:extLst>
              <a:ext uri="{FF2B5EF4-FFF2-40B4-BE49-F238E27FC236}">
                <a16:creationId xmlns:a16="http://schemas.microsoft.com/office/drawing/2014/main" xmlns="" id="{6B291CDB-08F9-4B6D-8056-81FE827DC072}"/>
              </a:ext>
            </a:extLst>
          </p:cNvPr>
          <p:cNvPicPr>
            <a:picLocks noChangeAspect="1"/>
          </p:cNvPicPr>
          <p:nvPr/>
        </p:nvPicPr>
        <p:blipFill>
          <a:blip r:embed="rId3"/>
          <a:stretch>
            <a:fillRect/>
          </a:stretch>
        </p:blipFill>
        <p:spPr>
          <a:xfrm>
            <a:off x="5170964" y="908049"/>
            <a:ext cx="6243786" cy="5099817"/>
          </a:xfrm>
          <a:prstGeom prst="rect">
            <a:avLst/>
          </a:prstGeom>
        </p:spPr>
      </p:pic>
      <p:pic>
        <p:nvPicPr>
          <p:cNvPr id="22" name="Picture 21">
            <a:extLst>
              <a:ext uri="{FF2B5EF4-FFF2-40B4-BE49-F238E27FC236}">
                <a16:creationId xmlns:a16="http://schemas.microsoft.com/office/drawing/2014/main" xmlns="" id="{BC480587-E191-4A53-B019-DB7B58D1DE91}"/>
              </a:ext>
            </a:extLst>
          </p:cNvPr>
          <p:cNvPicPr>
            <a:picLocks noChangeAspect="1"/>
          </p:cNvPicPr>
          <p:nvPr/>
        </p:nvPicPr>
        <p:blipFill>
          <a:blip r:embed="rId4"/>
          <a:stretch>
            <a:fillRect/>
          </a:stretch>
        </p:blipFill>
        <p:spPr>
          <a:xfrm>
            <a:off x="5170964" y="908049"/>
            <a:ext cx="6243786" cy="5099817"/>
          </a:xfrm>
          <a:prstGeom prst="rect">
            <a:avLst/>
          </a:prstGeom>
        </p:spPr>
      </p:pic>
      <p:pic>
        <p:nvPicPr>
          <p:cNvPr id="23" name="Picture 22">
            <a:extLst>
              <a:ext uri="{FF2B5EF4-FFF2-40B4-BE49-F238E27FC236}">
                <a16:creationId xmlns:a16="http://schemas.microsoft.com/office/drawing/2014/main" xmlns="" id="{D953E809-2548-402A-8820-8D6BDB4B7936}"/>
              </a:ext>
            </a:extLst>
          </p:cNvPr>
          <p:cNvPicPr>
            <a:picLocks noChangeAspect="1"/>
          </p:cNvPicPr>
          <p:nvPr/>
        </p:nvPicPr>
        <p:blipFill>
          <a:blip r:embed="rId5"/>
          <a:stretch>
            <a:fillRect/>
          </a:stretch>
        </p:blipFill>
        <p:spPr>
          <a:xfrm>
            <a:off x="5170964" y="908049"/>
            <a:ext cx="6243786" cy="5099817"/>
          </a:xfrm>
          <a:prstGeom prst="rect">
            <a:avLst/>
          </a:prstGeom>
        </p:spPr>
      </p:pic>
      <p:pic>
        <p:nvPicPr>
          <p:cNvPr id="24" name="Picture 23">
            <a:extLst>
              <a:ext uri="{FF2B5EF4-FFF2-40B4-BE49-F238E27FC236}">
                <a16:creationId xmlns:a16="http://schemas.microsoft.com/office/drawing/2014/main" xmlns="" id="{3998B02C-15F2-4D33-9383-8AFB1F275B7E}"/>
              </a:ext>
            </a:extLst>
          </p:cNvPr>
          <p:cNvPicPr>
            <a:picLocks noChangeAspect="1"/>
          </p:cNvPicPr>
          <p:nvPr/>
        </p:nvPicPr>
        <p:blipFill>
          <a:blip r:embed="rId6"/>
          <a:stretch>
            <a:fillRect/>
          </a:stretch>
        </p:blipFill>
        <p:spPr>
          <a:xfrm>
            <a:off x="5170964" y="908049"/>
            <a:ext cx="6243786" cy="5099817"/>
          </a:xfrm>
          <a:prstGeom prst="rect">
            <a:avLst/>
          </a:prstGeom>
        </p:spPr>
      </p:pic>
      <p:pic>
        <p:nvPicPr>
          <p:cNvPr id="25" name="Picture 24">
            <a:extLst>
              <a:ext uri="{FF2B5EF4-FFF2-40B4-BE49-F238E27FC236}">
                <a16:creationId xmlns:a16="http://schemas.microsoft.com/office/drawing/2014/main" xmlns="" id="{82ED5A4A-DBC9-4E07-8A41-8E93BED3E258}"/>
              </a:ext>
            </a:extLst>
          </p:cNvPr>
          <p:cNvPicPr>
            <a:picLocks noChangeAspect="1"/>
          </p:cNvPicPr>
          <p:nvPr/>
        </p:nvPicPr>
        <p:blipFill>
          <a:blip r:embed="rId7"/>
          <a:stretch>
            <a:fillRect/>
          </a:stretch>
        </p:blipFill>
        <p:spPr>
          <a:xfrm>
            <a:off x="5170964" y="908049"/>
            <a:ext cx="6243786" cy="5099817"/>
          </a:xfrm>
          <a:prstGeom prst="rect">
            <a:avLst/>
          </a:prstGeom>
        </p:spPr>
      </p:pic>
      <p:pic>
        <p:nvPicPr>
          <p:cNvPr id="26" name="Picture 25">
            <a:extLst>
              <a:ext uri="{FF2B5EF4-FFF2-40B4-BE49-F238E27FC236}">
                <a16:creationId xmlns:a16="http://schemas.microsoft.com/office/drawing/2014/main" xmlns="" id="{BF42EAFF-2D93-4402-B74E-008F24C9D4F1}"/>
              </a:ext>
            </a:extLst>
          </p:cNvPr>
          <p:cNvPicPr>
            <a:picLocks noChangeAspect="1"/>
          </p:cNvPicPr>
          <p:nvPr/>
        </p:nvPicPr>
        <p:blipFill>
          <a:blip r:embed="rId8"/>
          <a:stretch>
            <a:fillRect/>
          </a:stretch>
        </p:blipFill>
        <p:spPr>
          <a:xfrm>
            <a:off x="5170964" y="908049"/>
            <a:ext cx="6243786" cy="5099817"/>
          </a:xfrm>
          <a:prstGeom prst="rect">
            <a:avLst/>
          </a:prstGeom>
        </p:spPr>
      </p:pic>
      <p:pic>
        <p:nvPicPr>
          <p:cNvPr id="27" name="Picture 26">
            <a:extLst>
              <a:ext uri="{FF2B5EF4-FFF2-40B4-BE49-F238E27FC236}">
                <a16:creationId xmlns:a16="http://schemas.microsoft.com/office/drawing/2014/main" xmlns="" id="{49BA3208-08CE-4F76-ACF8-475C5F636378}"/>
              </a:ext>
            </a:extLst>
          </p:cNvPr>
          <p:cNvPicPr>
            <a:picLocks noChangeAspect="1"/>
          </p:cNvPicPr>
          <p:nvPr/>
        </p:nvPicPr>
        <p:blipFill>
          <a:blip r:embed="rId9"/>
          <a:stretch>
            <a:fillRect/>
          </a:stretch>
        </p:blipFill>
        <p:spPr>
          <a:xfrm>
            <a:off x="5170964" y="908049"/>
            <a:ext cx="6243786" cy="5099817"/>
          </a:xfrm>
          <a:prstGeom prst="rect">
            <a:avLst/>
          </a:prstGeom>
        </p:spPr>
      </p:pic>
      <p:pic>
        <p:nvPicPr>
          <p:cNvPr id="28" name="Picture 27">
            <a:extLst>
              <a:ext uri="{FF2B5EF4-FFF2-40B4-BE49-F238E27FC236}">
                <a16:creationId xmlns:a16="http://schemas.microsoft.com/office/drawing/2014/main" xmlns="" id="{6BC54603-0AB0-4714-A63D-0364E262D0E0}"/>
              </a:ext>
            </a:extLst>
          </p:cNvPr>
          <p:cNvPicPr>
            <a:picLocks noChangeAspect="1"/>
          </p:cNvPicPr>
          <p:nvPr/>
        </p:nvPicPr>
        <p:blipFill>
          <a:blip r:embed="rId10"/>
          <a:stretch>
            <a:fillRect/>
          </a:stretch>
        </p:blipFill>
        <p:spPr>
          <a:xfrm>
            <a:off x="5170964" y="908049"/>
            <a:ext cx="6243786" cy="5099817"/>
          </a:xfrm>
          <a:prstGeom prst="rect">
            <a:avLst/>
          </a:prstGeom>
        </p:spPr>
      </p:pic>
      <p:pic>
        <p:nvPicPr>
          <p:cNvPr id="29" name="Picture 28">
            <a:extLst>
              <a:ext uri="{FF2B5EF4-FFF2-40B4-BE49-F238E27FC236}">
                <a16:creationId xmlns:a16="http://schemas.microsoft.com/office/drawing/2014/main" xmlns="" id="{B3DE131B-1D98-4601-A452-1D5BF3B1C2B5}"/>
              </a:ext>
            </a:extLst>
          </p:cNvPr>
          <p:cNvPicPr>
            <a:picLocks noChangeAspect="1"/>
          </p:cNvPicPr>
          <p:nvPr/>
        </p:nvPicPr>
        <p:blipFill>
          <a:blip r:embed="rId11"/>
          <a:stretch>
            <a:fillRect/>
          </a:stretch>
        </p:blipFill>
        <p:spPr>
          <a:xfrm>
            <a:off x="5170964" y="908049"/>
            <a:ext cx="6243786" cy="5099817"/>
          </a:xfrm>
          <a:prstGeom prst="rect">
            <a:avLst/>
          </a:prstGeom>
        </p:spPr>
      </p:pic>
      <p:sp>
        <p:nvSpPr>
          <p:cNvPr id="17" name="Content Placeholder 1">
            <a:extLst>
              <a:ext uri="{FF2B5EF4-FFF2-40B4-BE49-F238E27FC236}">
                <a16:creationId xmlns:a16="http://schemas.microsoft.com/office/drawing/2014/main" xmlns="" id="{5B9B40ED-647E-479E-93F8-5D222A53A0E0}"/>
              </a:ext>
            </a:extLst>
          </p:cNvPr>
          <p:cNvSpPr>
            <a:spLocks noGrp="1"/>
          </p:cNvSpPr>
          <p:nvPr>
            <p:ph idx="1"/>
          </p:nvPr>
        </p:nvSpPr>
        <p:spPr>
          <a:xfrm>
            <a:off x="335359" y="980058"/>
            <a:ext cx="4336515" cy="5041230"/>
          </a:xfrm>
        </p:spPr>
        <p:txBody>
          <a:bodyPr/>
          <a:lstStyle/>
          <a:p>
            <a:r>
              <a:rPr lang="en-GB" dirty="0"/>
              <a:t>Over the last ten years, the ratio of uptake of ITT for separate sciences has matched the move to more equitable allocations.</a:t>
            </a:r>
          </a:p>
        </p:txBody>
      </p:sp>
      <p:sp>
        <p:nvSpPr>
          <p:cNvPr id="18" name="Content Placeholder 1">
            <a:extLst>
              <a:ext uri="{FF2B5EF4-FFF2-40B4-BE49-F238E27FC236}">
                <a16:creationId xmlns:a16="http://schemas.microsoft.com/office/drawing/2014/main" xmlns="" id="{F5F8416F-F77F-452A-8BCB-545060D8F498}"/>
              </a:ext>
            </a:extLst>
          </p:cNvPr>
          <p:cNvSpPr txBox="1">
            <a:spLocks/>
          </p:cNvSpPr>
          <p:nvPr/>
        </p:nvSpPr>
        <p:spPr bwMode="auto">
          <a:xfrm>
            <a:off x="335359" y="980058"/>
            <a:ext cx="4336515" cy="50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marL="0" indent="0" algn="l" rtl="0" eaLnBrk="1" fontAlgn="base" hangingPunct="1">
              <a:lnSpc>
                <a:spcPct val="114000"/>
              </a:lnSpc>
              <a:spcBef>
                <a:spcPct val="30000"/>
              </a:spcBef>
              <a:spcAft>
                <a:spcPts val="600"/>
              </a:spcAft>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r>
              <a:rPr lang="en-GB" kern="0" dirty="0"/>
              <a:t>Over the last ten years, the ratio of uptake of ITT for separate sciences has matched the move to more equitable allocations.</a:t>
            </a:r>
          </a:p>
          <a:p>
            <a:r>
              <a:rPr lang="en-GB" kern="0" dirty="0"/>
              <a:t>There have been changes in favour of chemistry</a:t>
            </a:r>
          </a:p>
        </p:txBody>
      </p:sp>
      <p:sp>
        <p:nvSpPr>
          <p:cNvPr id="19" name="Content Placeholder 1">
            <a:extLst>
              <a:ext uri="{FF2B5EF4-FFF2-40B4-BE49-F238E27FC236}">
                <a16:creationId xmlns:a16="http://schemas.microsoft.com/office/drawing/2014/main" xmlns="" id="{C1CF773B-83DC-4CB2-9EF5-80A13EE4E85C}"/>
              </a:ext>
            </a:extLst>
          </p:cNvPr>
          <p:cNvSpPr txBox="1">
            <a:spLocks/>
          </p:cNvSpPr>
          <p:nvPr/>
        </p:nvSpPr>
        <p:spPr bwMode="auto">
          <a:xfrm>
            <a:off x="335359" y="980728"/>
            <a:ext cx="4336515" cy="50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marL="0" indent="0" algn="l" rtl="0" eaLnBrk="1" fontAlgn="base" hangingPunct="1">
              <a:lnSpc>
                <a:spcPct val="114000"/>
              </a:lnSpc>
              <a:spcBef>
                <a:spcPct val="30000"/>
              </a:spcBef>
              <a:spcAft>
                <a:spcPts val="600"/>
              </a:spcAft>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14000"/>
              </a:lnSpc>
              <a:spcBef>
                <a:spcPct val="20000"/>
              </a:spcBef>
              <a:spcAft>
                <a:spcPts val="60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r>
              <a:rPr lang="en-GB" kern="0" dirty="0"/>
              <a:t>Over the last ten years, the ratio of uptake of ITT for separate sciences has matched the move to more equitable allocations.</a:t>
            </a:r>
          </a:p>
          <a:p>
            <a:r>
              <a:rPr lang="en-GB" kern="0" dirty="0"/>
              <a:t>There have been changes in favour of chemistry and more recent back toward Biology as the dominant subject</a:t>
            </a:r>
          </a:p>
        </p:txBody>
      </p:sp>
    </p:spTree>
    <p:custDataLst>
      <p:tags r:id="rId1"/>
    </p:custDataLst>
    <p:extLst>
      <p:ext uri="{BB962C8B-B14F-4D97-AF65-F5344CB8AC3E}">
        <p14:creationId xmlns:p14="http://schemas.microsoft.com/office/powerpoint/2010/main" val="438476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10" presetClass="exit" presetSubtype="0" fill="hold" nodeType="withEffect">
                                  <p:stCondLst>
                                    <p:cond delay="500"/>
                                  </p:stCondLst>
                                  <p:childTnLst>
                                    <p:animEffect transition="out" filter="fade">
                                      <p:cBhvr>
                                        <p:cTn id="9" dur="260"/>
                                        <p:tgtEl>
                                          <p:spTgt spid="21"/>
                                        </p:tgtEl>
                                      </p:cBhvr>
                                    </p:animEffect>
                                    <p:set>
                                      <p:cBhvr>
                                        <p:cTn id="10" dur="1" fill="hold">
                                          <p:stCondLst>
                                            <p:cond delay="259"/>
                                          </p:stCondLst>
                                        </p:cTn>
                                        <p:tgtEl>
                                          <p:spTgt spid="21"/>
                                        </p:tgtEl>
                                        <p:attrNameLst>
                                          <p:attrName>style.visibility</p:attrName>
                                        </p:attrNameLst>
                                      </p:cBhvr>
                                      <p:to>
                                        <p:strVal val="hidden"/>
                                      </p:to>
                                    </p:set>
                                  </p:childTnLst>
                                </p:cTn>
                              </p:par>
                            </p:childTnLst>
                          </p:cTn>
                        </p:par>
                        <p:par>
                          <p:cTn id="11" fill="hold">
                            <p:stCondLst>
                              <p:cond delay="76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50"/>
                                        <p:tgtEl>
                                          <p:spTgt spid="23"/>
                                        </p:tgtEl>
                                      </p:cBhvr>
                                    </p:animEffect>
                                  </p:childTnLst>
                                </p:cTn>
                              </p:par>
                              <p:par>
                                <p:cTn id="15" presetID="10" presetClass="exit" presetSubtype="0" fill="hold" nodeType="withEffect">
                                  <p:stCondLst>
                                    <p:cond delay="500"/>
                                  </p:stCondLst>
                                  <p:childTnLst>
                                    <p:animEffect transition="out" filter="fade">
                                      <p:cBhvr>
                                        <p:cTn id="16" dur="260"/>
                                        <p:tgtEl>
                                          <p:spTgt spid="22"/>
                                        </p:tgtEl>
                                      </p:cBhvr>
                                    </p:animEffect>
                                    <p:set>
                                      <p:cBhvr>
                                        <p:cTn id="17" dur="1" fill="hold">
                                          <p:stCondLst>
                                            <p:cond delay="259"/>
                                          </p:stCondLst>
                                        </p:cTn>
                                        <p:tgtEl>
                                          <p:spTgt spid="22"/>
                                        </p:tgtEl>
                                        <p:attrNameLst>
                                          <p:attrName>style.visibility</p:attrName>
                                        </p:attrNameLst>
                                      </p:cBhvr>
                                      <p:to>
                                        <p:strVal val="hidden"/>
                                      </p:to>
                                    </p:set>
                                  </p:childTnLst>
                                </p:cTn>
                              </p:par>
                            </p:childTnLst>
                          </p:cTn>
                        </p:par>
                        <p:par>
                          <p:cTn id="18" fill="hold">
                            <p:stCondLst>
                              <p:cond delay="152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childTnLst>
                                </p:cTn>
                              </p:par>
                              <p:par>
                                <p:cTn id="22" presetID="10" presetClass="exit" presetSubtype="0" fill="hold" nodeType="withEffect">
                                  <p:stCondLst>
                                    <p:cond delay="500"/>
                                  </p:stCondLst>
                                  <p:childTnLst>
                                    <p:animEffect transition="out" filter="fade">
                                      <p:cBhvr>
                                        <p:cTn id="23" dur="260"/>
                                        <p:tgtEl>
                                          <p:spTgt spid="23"/>
                                        </p:tgtEl>
                                      </p:cBhvr>
                                    </p:animEffect>
                                    <p:set>
                                      <p:cBhvr>
                                        <p:cTn id="24" dur="1" fill="hold">
                                          <p:stCondLst>
                                            <p:cond delay="259"/>
                                          </p:stCondLst>
                                        </p:cTn>
                                        <p:tgtEl>
                                          <p:spTgt spid="23"/>
                                        </p:tgtEl>
                                        <p:attrNameLst>
                                          <p:attrName>style.visibility</p:attrName>
                                        </p:attrNameLst>
                                      </p:cBhvr>
                                      <p:to>
                                        <p:strVal val="hidden"/>
                                      </p:to>
                                    </p:set>
                                  </p:childTnLst>
                                </p:cTn>
                              </p:par>
                            </p:childTnLst>
                          </p:cTn>
                        </p:par>
                        <p:par>
                          <p:cTn id="25" fill="hold">
                            <p:stCondLst>
                              <p:cond delay="228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childTnLst>
                                </p:cTn>
                              </p:par>
                              <p:par>
                                <p:cTn id="29" presetID="10" presetClass="exit" presetSubtype="0" fill="hold" nodeType="withEffect">
                                  <p:stCondLst>
                                    <p:cond delay="500"/>
                                  </p:stCondLst>
                                  <p:childTnLst>
                                    <p:animEffect transition="out" filter="fade">
                                      <p:cBhvr>
                                        <p:cTn id="30" dur="260"/>
                                        <p:tgtEl>
                                          <p:spTgt spid="24"/>
                                        </p:tgtEl>
                                      </p:cBhvr>
                                    </p:animEffect>
                                    <p:set>
                                      <p:cBhvr>
                                        <p:cTn id="31" dur="1" fill="hold">
                                          <p:stCondLst>
                                            <p:cond delay="259"/>
                                          </p:stCondLst>
                                        </p:cTn>
                                        <p:tgtEl>
                                          <p:spTgt spid="24"/>
                                        </p:tgtEl>
                                        <p:attrNameLst>
                                          <p:attrName>style.visibility</p:attrName>
                                        </p:attrNameLst>
                                      </p:cBhvr>
                                      <p:to>
                                        <p:strVal val="hidden"/>
                                      </p:to>
                                    </p:set>
                                  </p:childTnLst>
                                </p:cTn>
                              </p:par>
                            </p:childTnLst>
                          </p:cTn>
                        </p:par>
                        <p:par>
                          <p:cTn id="32" fill="hold">
                            <p:stCondLst>
                              <p:cond delay="304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750"/>
                                        <p:tgtEl>
                                          <p:spTgt spid="26"/>
                                        </p:tgtEl>
                                      </p:cBhvr>
                                    </p:animEffect>
                                  </p:childTnLst>
                                </p:cTn>
                              </p:par>
                              <p:par>
                                <p:cTn id="40" presetID="10" presetClass="exit" presetSubtype="0" fill="hold" nodeType="withEffect">
                                  <p:stCondLst>
                                    <p:cond delay="500"/>
                                  </p:stCondLst>
                                  <p:childTnLst>
                                    <p:animEffect transition="out" filter="fade">
                                      <p:cBhvr>
                                        <p:cTn id="41" dur="260"/>
                                        <p:tgtEl>
                                          <p:spTgt spid="25"/>
                                        </p:tgtEl>
                                      </p:cBhvr>
                                    </p:animEffect>
                                    <p:set>
                                      <p:cBhvr>
                                        <p:cTn id="42" dur="1" fill="hold">
                                          <p:stCondLst>
                                            <p:cond delay="259"/>
                                          </p:stCondLst>
                                        </p:cTn>
                                        <p:tgtEl>
                                          <p:spTgt spid="25"/>
                                        </p:tgtEl>
                                        <p:attrNameLst>
                                          <p:attrName>style.visibility</p:attrName>
                                        </p:attrNameLst>
                                      </p:cBhvr>
                                      <p:to>
                                        <p:strVal val="hidden"/>
                                      </p:to>
                                    </p:set>
                                  </p:childTnLst>
                                </p:cTn>
                              </p:par>
                            </p:childTnLst>
                          </p:cTn>
                        </p:par>
                        <p:par>
                          <p:cTn id="43" fill="hold">
                            <p:stCondLst>
                              <p:cond delay="760"/>
                            </p:stCondLst>
                            <p:childTnLst>
                              <p:par>
                                <p:cTn id="44" presetID="10"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750"/>
                                        <p:tgtEl>
                                          <p:spTgt spid="27"/>
                                        </p:tgtEl>
                                      </p:cBhvr>
                                    </p:animEffect>
                                  </p:childTnLst>
                                </p:cTn>
                              </p:par>
                              <p:par>
                                <p:cTn id="47" presetID="10" presetClass="exit" presetSubtype="0" fill="hold" nodeType="withEffect">
                                  <p:stCondLst>
                                    <p:cond delay="500"/>
                                  </p:stCondLst>
                                  <p:childTnLst>
                                    <p:animEffect transition="out" filter="fade">
                                      <p:cBhvr>
                                        <p:cTn id="48" dur="260"/>
                                        <p:tgtEl>
                                          <p:spTgt spid="26"/>
                                        </p:tgtEl>
                                      </p:cBhvr>
                                    </p:animEffect>
                                    <p:set>
                                      <p:cBhvr>
                                        <p:cTn id="49" dur="1" fill="hold">
                                          <p:stCondLst>
                                            <p:cond delay="259"/>
                                          </p:stCondLst>
                                        </p:cTn>
                                        <p:tgtEl>
                                          <p:spTgt spid="26"/>
                                        </p:tgtEl>
                                        <p:attrNameLst>
                                          <p:attrName>style.visibility</p:attrName>
                                        </p:attrNameLst>
                                      </p:cBhvr>
                                      <p:to>
                                        <p:strVal val="hidden"/>
                                      </p:to>
                                    </p:set>
                                  </p:childTnLst>
                                </p:cTn>
                              </p:par>
                            </p:childTnLst>
                          </p:cTn>
                        </p:par>
                        <p:par>
                          <p:cTn id="50" fill="hold">
                            <p:stCondLst>
                              <p:cond delay="152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750"/>
                                        <p:tgtEl>
                                          <p:spTgt spid="28"/>
                                        </p:tgtEl>
                                      </p:cBhvr>
                                    </p:animEffect>
                                  </p:childTnLst>
                                </p:cTn>
                              </p:par>
                              <p:par>
                                <p:cTn id="54" presetID="10" presetClass="exit" presetSubtype="0" fill="hold" nodeType="withEffect">
                                  <p:stCondLst>
                                    <p:cond delay="500"/>
                                  </p:stCondLst>
                                  <p:childTnLst>
                                    <p:animEffect transition="out" filter="fade">
                                      <p:cBhvr>
                                        <p:cTn id="55" dur="260"/>
                                        <p:tgtEl>
                                          <p:spTgt spid="27"/>
                                        </p:tgtEl>
                                      </p:cBhvr>
                                    </p:animEffect>
                                    <p:set>
                                      <p:cBhvr>
                                        <p:cTn id="56" dur="1" fill="hold">
                                          <p:stCondLst>
                                            <p:cond delay="259"/>
                                          </p:stCondLst>
                                        </p:cTn>
                                        <p:tgtEl>
                                          <p:spTgt spid="27"/>
                                        </p:tgtEl>
                                        <p:attrNameLst>
                                          <p:attrName>style.visibility</p:attrName>
                                        </p:attrNameLst>
                                      </p:cBhvr>
                                      <p:to>
                                        <p:strVal val="hidden"/>
                                      </p:to>
                                    </p:set>
                                  </p:childTnLst>
                                </p:cTn>
                              </p:par>
                            </p:childTnLst>
                          </p:cTn>
                        </p:par>
                        <p:par>
                          <p:cTn id="57" fill="hold">
                            <p:stCondLst>
                              <p:cond delay="228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childTnLst>
                                </p:cTn>
                              </p:par>
                              <p:par>
                                <p:cTn id="61" presetID="10" presetClass="exit" presetSubtype="0" fill="hold" nodeType="withEffect">
                                  <p:stCondLst>
                                    <p:cond delay="500"/>
                                  </p:stCondLst>
                                  <p:childTnLst>
                                    <p:animEffect transition="out" filter="fade">
                                      <p:cBhvr>
                                        <p:cTn id="62" dur="260"/>
                                        <p:tgtEl>
                                          <p:spTgt spid="28"/>
                                        </p:tgtEl>
                                      </p:cBhvr>
                                    </p:animEffect>
                                    <p:set>
                                      <p:cBhvr>
                                        <p:cTn id="63" dur="1" fill="hold">
                                          <p:stCondLst>
                                            <p:cond delay="259"/>
                                          </p:stCondLst>
                                        </p:cTn>
                                        <p:tgtEl>
                                          <p:spTgt spid="2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E636185-B1BC-4CBA-9E39-99946CB07997}"/>
              </a:ext>
            </a:extLst>
          </p:cNvPr>
          <p:cNvGrpSpPr/>
          <p:nvPr/>
        </p:nvGrpSpPr>
        <p:grpSpPr>
          <a:xfrm>
            <a:off x="1271464" y="1120581"/>
            <a:ext cx="9838325" cy="1620000"/>
            <a:chOff x="1549219" y="5580449"/>
            <a:chExt cx="9838325" cy="1620000"/>
          </a:xfrm>
        </p:grpSpPr>
        <p:grpSp>
          <p:nvGrpSpPr>
            <p:cNvPr id="14" name="Group 13">
              <a:extLst>
                <a:ext uri="{FF2B5EF4-FFF2-40B4-BE49-F238E27FC236}">
                  <a16:creationId xmlns:a16="http://schemas.microsoft.com/office/drawing/2014/main" xmlns="" id="{9F3525C6-C706-4085-BCF9-396C3CA6CA31}"/>
                </a:ext>
              </a:extLst>
            </p:cNvPr>
            <p:cNvGrpSpPr/>
            <p:nvPr/>
          </p:nvGrpSpPr>
          <p:grpSpPr>
            <a:xfrm>
              <a:off x="1549219" y="5580449"/>
              <a:ext cx="9838325" cy="1620000"/>
              <a:chOff x="1549219" y="1107002"/>
              <a:chExt cx="9838325" cy="1620000"/>
            </a:xfrm>
          </p:grpSpPr>
          <p:sp>
            <p:nvSpPr>
              <p:cNvPr id="19" name="Freeform: Shape 18">
                <a:extLst>
                  <a:ext uri="{FF2B5EF4-FFF2-40B4-BE49-F238E27FC236}">
                    <a16:creationId xmlns:a16="http://schemas.microsoft.com/office/drawing/2014/main" xmlns="" id="{469A8A4C-BE93-466C-A3E9-F2E06A8812C4}"/>
                  </a:ext>
                </a:extLst>
              </p:cNvPr>
              <p:cNvSpPr/>
              <p:nvPr/>
            </p:nvSpPr>
            <p:spPr bwMode="auto">
              <a:xfrm>
                <a:off x="1549219" y="1107002"/>
                <a:ext cx="1620000" cy="1620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 name="connsiteX5" fmla="*/ 918000 w 1836000"/>
                  <a:gd name="connsiteY5" fmla="*/ 162000 h 1836000"/>
                  <a:gd name="connsiteX6" fmla="*/ 162000 w 1836000"/>
                  <a:gd name="connsiteY6" fmla="*/ 918000 h 1836000"/>
                  <a:gd name="connsiteX7" fmla="*/ 918000 w 1836000"/>
                  <a:gd name="connsiteY7" fmla="*/ 1674000 h 1836000"/>
                  <a:gd name="connsiteX8" fmla="*/ 1674000 w 1836000"/>
                  <a:gd name="connsiteY8" fmla="*/ 918000 h 1836000"/>
                  <a:gd name="connsiteX9" fmla="*/ 918000 w 1836000"/>
                  <a:gd name="connsiteY9" fmla="*/ 162000 h 18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moveTo>
                      <a:pt x="918000" y="162000"/>
                    </a:moveTo>
                    <a:cubicBezTo>
                      <a:pt x="500473" y="162000"/>
                      <a:pt x="162000" y="500473"/>
                      <a:pt x="162000" y="918000"/>
                    </a:cubicBezTo>
                    <a:cubicBezTo>
                      <a:pt x="162000" y="1335527"/>
                      <a:pt x="500473" y="1674000"/>
                      <a:pt x="918000" y="1674000"/>
                    </a:cubicBezTo>
                    <a:cubicBezTo>
                      <a:pt x="1335527" y="1674000"/>
                      <a:pt x="1674000" y="1335527"/>
                      <a:pt x="1674000" y="918000"/>
                    </a:cubicBezTo>
                    <a:cubicBezTo>
                      <a:pt x="1674000" y="500473"/>
                      <a:pt x="1335527" y="162000"/>
                      <a:pt x="918000" y="162000"/>
                    </a:cubicBezTo>
                    <a:close/>
                  </a:path>
                </a:pathLst>
              </a:custGeom>
              <a:solidFill>
                <a:srgbClr val="1ABB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cap="none" normalizeH="0" baseline="0">
                  <a:ln>
                    <a:noFill/>
                  </a:ln>
                  <a:solidFill>
                    <a:srgbClr val="004D75"/>
                  </a:solidFill>
                  <a:effectLst/>
                  <a:latin typeface="Verdana" pitchFamily="34" charset="0"/>
                  <a:cs typeface="Arial" charset="0"/>
                </a:endParaRPr>
              </a:p>
            </p:txBody>
          </p:sp>
          <p:grpSp>
            <p:nvGrpSpPr>
              <p:cNvPr id="16" name="Group 15">
                <a:extLst>
                  <a:ext uri="{FF2B5EF4-FFF2-40B4-BE49-F238E27FC236}">
                    <a16:creationId xmlns:a16="http://schemas.microsoft.com/office/drawing/2014/main" xmlns="" id="{E4D960F7-855E-4909-9A37-B426AC0EB22F}"/>
                  </a:ext>
                </a:extLst>
              </p:cNvPr>
              <p:cNvGrpSpPr/>
              <p:nvPr/>
            </p:nvGrpSpPr>
            <p:grpSpPr>
              <a:xfrm>
                <a:off x="3503846" y="1357992"/>
                <a:ext cx="7883698" cy="1156731"/>
                <a:chOff x="3503846" y="1137011"/>
                <a:chExt cx="7883698" cy="1156731"/>
              </a:xfrm>
            </p:grpSpPr>
            <p:sp>
              <p:nvSpPr>
                <p:cNvPr id="17" name="TextBox 16">
                  <a:extLst>
                    <a:ext uri="{FF2B5EF4-FFF2-40B4-BE49-F238E27FC236}">
                      <a16:creationId xmlns:a16="http://schemas.microsoft.com/office/drawing/2014/main" xmlns="" id="{84CE585C-A1B2-4A02-8A83-31C91581DE96}"/>
                    </a:ext>
                  </a:extLst>
                </p:cNvPr>
                <p:cNvSpPr txBox="1"/>
                <p:nvPr/>
              </p:nvSpPr>
              <p:spPr>
                <a:xfrm>
                  <a:off x="4511824" y="1893632"/>
                  <a:ext cx="6048673" cy="400110"/>
                </a:xfrm>
                <a:prstGeom prst="rect">
                  <a:avLst/>
                </a:prstGeom>
                <a:noFill/>
              </p:spPr>
              <p:txBody>
                <a:bodyPr wrap="square" rtlCol="0">
                  <a:spAutoFit/>
                </a:bodyPr>
                <a:lstStyle/>
                <a:p>
                  <a:r>
                    <a:rPr lang="en-GB" sz="2000" spc="300" dirty="0">
                      <a:solidFill>
                        <a:schemeClr val="tx1"/>
                      </a:solidFill>
                    </a:rPr>
                    <a:t>SCHEME</a:t>
                  </a:r>
                </a:p>
              </p:txBody>
            </p:sp>
            <p:sp>
              <p:nvSpPr>
                <p:cNvPr id="18" name="TextBox 17">
                  <a:extLst>
                    <a:ext uri="{FF2B5EF4-FFF2-40B4-BE49-F238E27FC236}">
                      <a16:creationId xmlns:a16="http://schemas.microsoft.com/office/drawing/2014/main" xmlns="" id="{8FF6341E-DC01-4EB4-ADE0-1639F5140D04}"/>
                    </a:ext>
                  </a:extLst>
                </p:cNvPr>
                <p:cNvSpPr txBox="1"/>
                <p:nvPr/>
              </p:nvSpPr>
              <p:spPr>
                <a:xfrm>
                  <a:off x="3503846" y="1137011"/>
                  <a:ext cx="7883698" cy="830997"/>
                </a:xfrm>
                <a:prstGeom prst="rect">
                  <a:avLst/>
                </a:prstGeom>
                <a:noFill/>
              </p:spPr>
              <p:txBody>
                <a:bodyPr wrap="square" rtlCol="0">
                  <a:spAutoFit/>
                </a:bodyPr>
                <a:lstStyle/>
                <a:p>
                  <a:r>
                    <a:rPr lang="en-GB" sz="4800" spc="300" dirty="0">
                      <a:solidFill>
                        <a:schemeClr val="tx1"/>
                      </a:solidFill>
                    </a:rPr>
                    <a:t>GRADUATE TEACHING</a:t>
                  </a:r>
                </a:p>
              </p:txBody>
            </p:sp>
          </p:grpSp>
        </p:grpSp>
        <p:sp>
          <p:nvSpPr>
            <p:cNvPr id="24" name="Freeform: Shape 23">
              <a:extLst>
                <a:ext uri="{FF2B5EF4-FFF2-40B4-BE49-F238E27FC236}">
                  <a16:creationId xmlns:a16="http://schemas.microsoft.com/office/drawing/2014/main" xmlns="" id="{268656B4-A3DA-492A-BABD-7A8D910A0194}"/>
                </a:ext>
              </a:extLst>
            </p:cNvPr>
            <p:cNvSpPr/>
            <p:nvPr/>
          </p:nvSpPr>
          <p:spPr>
            <a:xfrm>
              <a:off x="1819218" y="5831438"/>
              <a:ext cx="1080000" cy="1080000"/>
            </a:xfrm>
            <a:custGeom>
              <a:avLst/>
              <a:gdLst/>
              <a:ahLst/>
              <a:cxnLst/>
              <a:rect l="l" t="t" r="r" b="b"/>
              <a:pathLst>
                <a:path w="1080000" h="1080000">
                  <a:moveTo>
                    <a:pt x="540000" y="0"/>
                  </a:moveTo>
                  <a:cubicBezTo>
                    <a:pt x="838234" y="0"/>
                    <a:pt x="1080000" y="241766"/>
                    <a:pt x="1080000" y="540000"/>
                  </a:cubicBezTo>
                  <a:cubicBezTo>
                    <a:pt x="1080000" y="838234"/>
                    <a:pt x="838234" y="1080000"/>
                    <a:pt x="540000" y="1080000"/>
                  </a:cubicBezTo>
                  <a:cubicBezTo>
                    <a:pt x="241766" y="1080000"/>
                    <a:pt x="0" y="838234"/>
                    <a:pt x="0" y="540000"/>
                  </a:cubicBezTo>
                  <a:cubicBezTo>
                    <a:pt x="0" y="241766"/>
                    <a:pt x="241766" y="0"/>
                    <a:pt x="540000" y="0"/>
                  </a:cubicBezTo>
                  <a:close/>
                  <a:moveTo>
                    <a:pt x="272548" y="364294"/>
                  </a:moveTo>
                  <a:cubicBezTo>
                    <a:pt x="220449" y="364294"/>
                    <a:pt x="179832" y="380364"/>
                    <a:pt x="150694" y="412503"/>
                  </a:cubicBezTo>
                  <a:cubicBezTo>
                    <a:pt x="121557" y="444642"/>
                    <a:pt x="106988" y="486952"/>
                    <a:pt x="106988" y="539434"/>
                  </a:cubicBezTo>
                  <a:cubicBezTo>
                    <a:pt x="106988" y="594486"/>
                    <a:pt x="121422" y="637628"/>
                    <a:pt x="150291" y="668860"/>
                  </a:cubicBezTo>
                  <a:cubicBezTo>
                    <a:pt x="179160" y="700091"/>
                    <a:pt x="219107" y="715707"/>
                    <a:pt x="270131" y="715707"/>
                  </a:cubicBezTo>
                  <a:cubicBezTo>
                    <a:pt x="292152" y="715707"/>
                    <a:pt x="314240" y="712796"/>
                    <a:pt x="336395" y="706973"/>
                  </a:cubicBezTo>
                  <a:cubicBezTo>
                    <a:pt x="358550" y="701150"/>
                    <a:pt x="376341" y="695289"/>
                    <a:pt x="389769" y="689391"/>
                  </a:cubicBezTo>
                  <a:cubicBezTo>
                    <a:pt x="389769" y="633809"/>
                    <a:pt x="389769" y="578227"/>
                    <a:pt x="389769" y="522646"/>
                  </a:cubicBezTo>
                  <a:cubicBezTo>
                    <a:pt x="343646" y="522646"/>
                    <a:pt x="297523" y="522646"/>
                    <a:pt x="251399" y="522646"/>
                  </a:cubicBezTo>
                  <a:cubicBezTo>
                    <a:pt x="251399" y="543895"/>
                    <a:pt x="251399" y="565145"/>
                    <a:pt x="251399" y="586395"/>
                  </a:cubicBezTo>
                  <a:cubicBezTo>
                    <a:pt x="271339" y="586395"/>
                    <a:pt x="291279" y="586395"/>
                    <a:pt x="311218" y="586395"/>
                  </a:cubicBezTo>
                  <a:cubicBezTo>
                    <a:pt x="311218" y="608476"/>
                    <a:pt x="311218" y="630557"/>
                    <a:pt x="311218" y="652639"/>
                  </a:cubicBezTo>
                  <a:cubicBezTo>
                    <a:pt x="308264" y="652941"/>
                    <a:pt x="305008" y="653168"/>
                    <a:pt x="301450" y="653320"/>
                  </a:cubicBezTo>
                  <a:cubicBezTo>
                    <a:pt x="297892" y="653471"/>
                    <a:pt x="294636" y="653546"/>
                    <a:pt x="291682" y="653546"/>
                  </a:cubicBezTo>
                  <a:cubicBezTo>
                    <a:pt x="257307" y="653546"/>
                    <a:pt x="231326" y="643640"/>
                    <a:pt x="213736" y="623827"/>
                  </a:cubicBezTo>
                  <a:cubicBezTo>
                    <a:pt x="196146" y="604014"/>
                    <a:pt x="187351" y="575429"/>
                    <a:pt x="187351" y="538072"/>
                  </a:cubicBezTo>
                  <a:cubicBezTo>
                    <a:pt x="187351" y="519772"/>
                    <a:pt x="189801" y="503627"/>
                    <a:pt x="194702" y="489637"/>
                  </a:cubicBezTo>
                  <a:cubicBezTo>
                    <a:pt x="199603" y="475647"/>
                    <a:pt x="206283" y="464115"/>
                    <a:pt x="214743" y="455040"/>
                  </a:cubicBezTo>
                  <a:cubicBezTo>
                    <a:pt x="223605" y="445663"/>
                    <a:pt x="233608" y="438706"/>
                    <a:pt x="244753" y="434168"/>
                  </a:cubicBezTo>
                  <a:cubicBezTo>
                    <a:pt x="255898" y="429631"/>
                    <a:pt x="268318" y="427363"/>
                    <a:pt x="282014" y="427363"/>
                  </a:cubicBezTo>
                  <a:cubicBezTo>
                    <a:pt x="293696" y="427363"/>
                    <a:pt x="304740" y="429102"/>
                    <a:pt x="315146" y="432580"/>
                  </a:cubicBezTo>
                  <a:cubicBezTo>
                    <a:pt x="325552" y="436059"/>
                    <a:pt x="334649" y="440218"/>
                    <a:pt x="342437" y="445058"/>
                  </a:cubicBezTo>
                  <a:cubicBezTo>
                    <a:pt x="349151" y="449142"/>
                    <a:pt x="356133" y="454095"/>
                    <a:pt x="363384" y="459918"/>
                  </a:cubicBezTo>
                  <a:cubicBezTo>
                    <a:pt x="370635" y="465740"/>
                    <a:pt x="376140" y="470240"/>
                    <a:pt x="379899" y="473416"/>
                  </a:cubicBezTo>
                  <a:cubicBezTo>
                    <a:pt x="382786" y="473416"/>
                    <a:pt x="385673" y="473416"/>
                    <a:pt x="388560" y="473416"/>
                  </a:cubicBezTo>
                  <a:cubicBezTo>
                    <a:pt x="388560" y="447024"/>
                    <a:pt x="388560" y="420632"/>
                    <a:pt x="388560" y="394240"/>
                  </a:cubicBezTo>
                  <a:cubicBezTo>
                    <a:pt x="366673" y="382292"/>
                    <a:pt x="346801" y="374314"/>
                    <a:pt x="328943" y="370306"/>
                  </a:cubicBezTo>
                  <a:cubicBezTo>
                    <a:pt x="311084" y="366298"/>
                    <a:pt x="292286" y="364294"/>
                    <a:pt x="272548" y="364294"/>
                  </a:cubicBezTo>
                  <a:close/>
                  <a:moveTo>
                    <a:pt x="852570" y="364748"/>
                  </a:moveTo>
                  <a:cubicBezTo>
                    <a:pt x="813227" y="364748"/>
                    <a:pt x="781035" y="374692"/>
                    <a:pt x="755993" y="394581"/>
                  </a:cubicBezTo>
                  <a:cubicBezTo>
                    <a:pt x="730951" y="414469"/>
                    <a:pt x="718430" y="440143"/>
                    <a:pt x="718430" y="471601"/>
                  </a:cubicBezTo>
                  <a:cubicBezTo>
                    <a:pt x="718430" y="495044"/>
                    <a:pt x="723969" y="514668"/>
                    <a:pt x="735047" y="530472"/>
                  </a:cubicBezTo>
                  <a:cubicBezTo>
                    <a:pt x="746124" y="546277"/>
                    <a:pt x="764285" y="558793"/>
                    <a:pt x="789528" y="568018"/>
                  </a:cubicBezTo>
                  <a:cubicBezTo>
                    <a:pt x="800539" y="572102"/>
                    <a:pt x="812321" y="575467"/>
                    <a:pt x="824876" y="578114"/>
                  </a:cubicBezTo>
                  <a:cubicBezTo>
                    <a:pt x="837430" y="580761"/>
                    <a:pt x="849347" y="583597"/>
                    <a:pt x="860626" y="586621"/>
                  </a:cubicBezTo>
                  <a:cubicBezTo>
                    <a:pt x="871368" y="589495"/>
                    <a:pt x="879525" y="593616"/>
                    <a:pt x="885097" y="598985"/>
                  </a:cubicBezTo>
                  <a:cubicBezTo>
                    <a:pt x="890670" y="604355"/>
                    <a:pt x="893456" y="610745"/>
                    <a:pt x="893456" y="618156"/>
                  </a:cubicBezTo>
                  <a:cubicBezTo>
                    <a:pt x="893456" y="626171"/>
                    <a:pt x="891543" y="632221"/>
                    <a:pt x="887716" y="636305"/>
                  </a:cubicBezTo>
                  <a:cubicBezTo>
                    <a:pt x="883889" y="640388"/>
                    <a:pt x="879021" y="643791"/>
                    <a:pt x="873113" y="646514"/>
                  </a:cubicBezTo>
                  <a:cubicBezTo>
                    <a:pt x="868280" y="648631"/>
                    <a:pt x="862036" y="650143"/>
                    <a:pt x="854382" y="651051"/>
                  </a:cubicBezTo>
                  <a:cubicBezTo>
                    <a:pt x="846729" y="651958"/>
                    <a:pt x="840552" y="652412"/>
                    <a:pt x="835853" y="652412"/>
                  </a:cubicBezTo>
                  <a:cubicBezTo>
                    <a:pt x="817591" y="652412"/>
                    <a:pt x="798558" y="648555"/>
                    <a:pt x="778753" y="640842"/>
                  </a:cubicBezTo>
                  <a:cubicBezTo>
                    <a:pt x="758947" y="633129"/>
                    <a:pt x="741055" y="622088"/>
                    <a:pt x="725077" y="607720"/>
                  </a:cubicBezTo>
                  <a:cubicBezTo>
                    <a:pt x="722257" y="607720"/>
                    <a:pt x="719437" y="607720"/>
                    <a:pt x="716618" y="607720"/>
                  </a:cubicBezTo>
                  <a:cubicBezTo>
                    <a:pt x="716618" y="634717"/>
                    <a:pt x="716618" y="661713"/>
                    <a:pt x="716618" y="688710"/>
                  </a:cubicBezTo>
                  <a:cubicBezTo>
                    <a:pt x="732730" y="696273"/>
                    <a:pt x="750018" y="702511"/>
                    <a:pt x="768481" y="707427"/>
                  </a:cubicBezTo>
                  <a:cubicBezTo>
                    <a:pt x="786943" y="712342"/>
                    <a:pt x="808595" y="714800"/>
                    <a:pt x="833436" y="714800"/>
                  </a:cubicBezTo>
                  <a:cubicBezTo>
                    <a:pt x="876403" y="714800"/>
                    <a:pt x="910408" y="704402"/>
                    <a:pt x="935450" y="683606"/>
                  </a:cubicBezTo>
                  <a:cubicBezTo>
                    <a:pt x="960492" y="662810"/>
                    <a:pt x="973013" y="635775"/>
                    <a:pt x="973013" y="602502"/>
                  </a:cubicBezTo>
                  <a:cubicBezTo>
                    <a:pt x="973013" y="579210"/>
                    <a:pt x="967541" y="560267"/>
                    <a:pt x="956598" y="545672"/>
                  </a:cubicBezTo>
                  <a:cubicBezTo>
                    <a:pt x="945655" y="531077"/>
                    <a:pt x="928703" y="519545"/>
                    <a:pt x="905742" y="511076"/>
                  </a:cubicBezTo>
                  <a:cubicBezTo>
                    <a:pt x="894060" y="506841"/>
                    <a:pt x="883150" y="503513"/>
                    <a:pt x="873013" y="501093"/>
                  </a:cubicBezTo>
                  <a:cubicBezTo>
                    <a:pt x="862875" y="498674"/>
                    <a:pt x="852301" y="496178"/>
                    <a:pt x="841291" y="493607"/>
                  </a:cubicBezTo>
                  <a:cubicBezTo>
                    <a:pt x="824506" y="489675"/>
                    <a:pt x="813093" y="485326"/>
                    <a:pt x="807051" y="480562"/>
                  </a:cubicBezTo>
                  <a:cubicBezTo>
                    <a:pt x="801009" y="475798"/>
                    <a:pt x="797987" y="468954"/>
                    <a:pt x="797987" y="460031"/>
                  </a:cubicBezTo>
                  <a:cubicBezTo>
                    <a:pt x="797987" y="454133"/>
                    <a:pt x="799867" y="448877"/>
                    <a:pt x="803627" y="444264"/>
                  </a:cubicBezTo>
                  <a:cubicBezTo>
                    <a:pt x="807387" y="439651"/>
                    <a:pt x="811885" y="436210"/>
                    <a:pt x="817121" y="433942"/>
                  </a:cubicBezTo>
                  <a:cubicBezTo>
                    <a:pt x="823029" y="431219"/>
                    <a:pt x="829172" y="429367"/>
                    <a:pt x="835550" y="428383"/>
                  </a:cubicBezTo>
                  <a:cubicBezTo>
                    <a:pt x="841928" y="427400"/>
                    <a:pt x="848340" y="426909"/>
                    <a:pt x="854785" y="426909"/>
                  </a:cubicBezTo>
                  <a:cubicBezTo>
                    <a:pt x="873046" y="426909"/>
                    <a:pt x="890938" y="430576"/>
                    <a:pt x="908461" y="437912"/>
                  </a:cubicBezTo>
                  <a:cubicBezTo>
                    <a:pt x="925984" y="445247"/>
                    <a:pt x="940787" y="454359"/>
                    <a:pt x="952872" y="465249"/>
                  </a:cubicBezTo>
                  <a:cubicBezTo>
                    <a:pt x="955625" y="465249"/>
                    <a:pt x="958377" y="465249"/>
                    <a:pt x="961130" y="465249"/>
                  </a:cubicBezTo>
                  <a:cubicBezTo>
                    <a:pt x="961130" y="439311"/>
                    <a:pt x="961130" y="413373"/>
                    <a:pt x="961130" y="387434"/>
                  </a:cubicBezTo>
                  <a:cubicBezTo>
                    <a:pt x="947031" y="380931"/>
                    <a:pt x="930348" y="375524"/>
                    <a:pt x="911079" y="371214"/>
                  </a:cubicBezTo>
                  <a:cubicBezTo>
                    <a:pt x="891811" y="366903"/>
                    <a:pt x="872308" y="364748"/>
                    <a:pt x="852570" y="364748"/>
                  </a:cubicBezTo>
                  <a:close/>
                  <a:moveTo>
                    <a:pt x="424492" y="370873"/>
                  </a:moveTo>
                  <a:cubicBezTo>
                    <a:pt x="424492" y="392652"/>
                    <a:pt x="424492" y="414431"/>
                    <a:pt x="424492" y="436210"/>
                  </a:cubicBezTo>
                  <a:cubicBezTo>
                    <a:pt x="455710" y="436210"/>
                    <a:pt x="486929" y="436210"/>
                    <a:pt x="518148" y="436210"/>
                  </a:cubicBezTo>
                  <a:cubicBezTo>
                    <a:pt x="518148" y="527032"/>
                    <a:pt x="518148" y="617853"/>
                    <a:pt x="518148" y="708674"/>
                  </a:cubicBezTo>
                  <a:cubicBezTo>
                    <a:pt x="543928" y="708674"/>
                    <a:pt x="569709" y="708674"/>
                    <a:pt x="595489" y="708674"/>
                  </a:cubicBezTo>
                  <a:cubicBezTo>
                    <a:pt x="595489" y="617853"/>
                    <a:pt x="595489" y="527032"/>
                    <a:pt x="595489" y="436210"/>
                  </a:cubicBezTo>
                  <a:cubicBezTo>
                    <a:pt x="626708" y="436210"/>
                    <a:pt x="657927" y="436210"/>
                    <a:pt x="689145" y="436210"/>
                  </a:cubicBezTo>
                  <a:cubicBezTo>
                    <a:pt x="689145" y="414431"/>
                    <a:pt x="689145" y="392652"/>
                    <a:pt x="689145" y="370873"/>
                  </a:cubicBezTo>
                  <a:cubicBezTo>
                    <a:pt x="600927" y="370873"/>
                    <a:pt x="512709" y="370873"/>
                    <a:pt x="424492" y="370873"/>
                  </a:cubicBezTo>
                  <a:close/>
                </a:path>
              </a:pathLst>
            </a:custGeom>
            <a:solidFill>
              <a:srgbClr val="1ABB9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3000" b="1" dirty="0"/>
            </a:p>
          </p:txBody>
        </p:sp>
      </p:grpSp>
      <p:sp>
        <p:nvSpPr>
          <p:cNvPr id="3" name="Title 2">
            <a:extLst>
              <a:ext uri="{FF2B5EF4-FFF2-40B4-BE49-F238E27FC236}">
                <a16:creationId xmlns:a16="http://schemas.microsoft.com/office/drawing/2014/main" xmlns="" id="{5A6BAC1A-86B1-40C3-B813-A424F18FE330}"/>
              </a:ext>
            </a:extLst>
          </p:cNvPr>
          <p:cNvSpPr>
            <a:spLocks noGrp="1"/>
          </p:cNvSpPr>
          <p:nvPr>
            <p:ph type="title"/>
          </p:nvPr>
        </p:nvSpPr>
        <p:spPr>
          <a:xfrm>
            <a:off x="335359" y="116632"/>
            <a:ext cx="11324905" cy="504056"/>
          </a:xfrm>
        </p:spPr>
        <p:txBody>
          <a:bodyPr/>
          <a:lstStyle/>
          <a:p>
            <a:r>
              <a:rPr lang="en-GB" dirty="0"/>
              <a:t>But there is some good news!!!</a:t>
            </a:r>
          </a:p>
        </p:txBody>
      </p:sp>
      <p:sp>
        <p:nvSpPr>
          <p:cNvPr id="10" name="Rectangle 9">
            <a:extLst>
              <a:ext uri="{FF2B5EF4-FFF2-40B4-BE49-F238E27FC236}">
                <a16:creationId xmlns:a16="http://schemas.microsoft.com/office/drawing/2014/main" xmlns="" id="{FBAD1D16-5DE1-4E0C-99B5-3B7E4D3EE396}"/>
              </a:ext>
            </a:extLst>
          </p:cNvPr>
          <p:cNvSpPr/>
          <p:nvPr/>
        </p:nvSpPr>
        <p:spPr>
          <a:xfrm>
            <a:off x="948603" y="2979745"/>
            <a:ext cx="10451833" cy="2292935"/>
          </a:xfrm>
          <a:prstGeom prst="rect">
            <a:avLst/>
          </a:prstGeom>
        </p:spPr>
        <p:txBody>
          <a:bodyPr wrap="square">
            <a:spAutoFit/>
          </a:bodyPr>
          <a:lstStyle/>
          <a:p>
            <a:pPr>
              <a:lnSpc>
                <a:spcPct val="130000"/>
              </a:lnSpc>
            </a:pPr>
            <a:r>
              <a:rPr lang="en-GB" sz="2200" dirty="0">
                <a:solidFill>
                  <a:schemeClr val="tx1"/>
                </a:solidFill>
                <a:ea typeface="Verdana" panose="020B0604030504040204" pitchFamily="34" charset="0"/>
                <a:cs typeface="Verdana" panose="020B0604030504040204" pitchFamily="34" charset="0"/>
              </a:rPr>
              <a:t>The Graduate Teaching Scheme’s ITT recruitment service can help any ITT provider that wants to recruit more trainees on to their provision in 18/19... If you have limited marketing resource and you tend to struggle to get the numbers you would like, then we can support you to recruit more trainees. </a:t>
            </a:r>
          </a:p>
        </p:txBody>
      </p:sp>
      <p:grpSp>
        <p:nvGrpSpPr>
          <p:cNvPr id="4" name="Group 3">
            <a:extLst>
              <a:ext uri="{FF2B5EF4-FFF2-40B4-BE49-F238E27FC236}">
                <a16:creationId xmlns:a16="http://schemas.microsoft.com/office/drawing/2014/main" xmlns="" id="{EC233A98-AC7D-485D-9BF3-400202585F5A}"/>
              </a:ext>
            </a:extLst>
          </p:cNvPr>
          <p:cNvGrpSpPr/>
          <p:nvPr/>
        </p:nvGrpSpPr>
        <p:grpSpPr>
          <a:xfrm>
            <a:off x="1271464" y="1107002"/>
            <a:ext cx="9838325" cy="1620000"/>
            <a:chOff x="1549219" y="1107002"/>
            <a:chExt cx="9838325" cy="1620000"/>
          </a:xfrm>
        </p:grpSpPr>
        <p:grpSp>
          <p:nvGrpSpPr>
            <p:cNvPr id="51" name="Group 50">
              <a:extLst>
                <a:ext uri="{FF2B5EF4-FFF2-40B4-BE49-F238E27FC236}">
                  <a16:creationId xmlns:a16="http://schemas.microsoft.com/office/drawing/2014/main" xmlns="" id="{E6E3C432-9B40-445A-BB0E-3F8917239FB5}"/>
                </a:ext>
              </a:extLst>
            </p:cNvPr>
            <p:cNvGrpSpPr/>
            <p:nvPr/>
          </p:nvGrpSpPr>
          <p:grpSpPr>
            <a:xfrm>
              <a:off x="1549219" y="1107002"/>
              <a:ext cx="1620000" cy="1620000"/>
              <a:chOff x="587408" y="2571769"/>
              <a:chExt cx="1836000" cy="1836000"/>
            </a:xfrm>
          </p:grpSpPr>
          <p:sp>
            <p:nvSpPr>
              <p:cNvPr id="34" name="Freeform: Shape 33">
                <a:extLst>
                  <a:ext uri="{FF2B5EF4-FFF2-40B4-BE49-F238E27FC236}">
                    <a16:creationId xmlns:a16="http://schemas.microsoft.com/office/drawing/2014/main" xmlns="" id="{6C2BCA41-7B4C-43B9-9A8D-B7AEF16BF0E3}"/>
                  </a:ext>
                </a:extLst>
              </p:cNvPr>
              <p:cNvSpPr/>
              <p:nvPr/>
            </p:nvSpPr>
            <p:spPr bwMode="auto">
              <a:xfrm>
                <a:off x="587408" y="2571769"/>
                <a:ext cx="1836000" cy="1836000"/>
              </a:xfrm>
              <a:custGeom>
                <a:avLst/>
                <a:gdLst>
                  <a:gd name="connsiteX0" fmla="*/ 918000 w 1836000"/>
                  <a:gd name="connsiteY0" fmla="*/ 0 h 1836000"/>
                  <a:gd name="connsiteX1" fmla="*/ 1836000 w 1836000"/>
                  <a:gd name="connsiteY1" fmla="*/ 918000 h 1836000"/>
                  <a:gd name="connsiteX2" fmla="*/ 918000 w 1836000"/>
                  <a:gd name="connsiteY2" fmla="*/ 1836000 h 1836000"/>
                  <a:gd name="connsiteX3" fmla="*/ 0 w 1836000"/>
                  <a:gd name="connsiteY3" fmla="*/ 918000 h 1836000"/>
                  <a:gd name="connsiteX4" fmla="*/ 918000 w 1836000"/>
                  <a:gd name="connsiteY4" fmla="*/ 0 h 1836000"/>
                  <a:gd name="connsiteX5" fmla="*/ 918000 w 1836000"/>
                  <a:gd name="connsiteY5" fmla="*/ 162000 h 1836000"/>
                  <a:gd name="connsiteX6" fmla="*/ 162000 w 1836000"/>
                  <a:gd name="connsiteY6" fmla="*/ 918000 h 1836000"/>
                  <a:gd name="connsiteX7" fmla="*/ 918000 w 1836000"/>
                  <a:gd name="connsiteY7" fmla="*/ 1674000 h 1836000"/>
                  <a:gd name="connsiteX8" fmla="*/ 1674000 w 1836000"/>
                  <a:gd name="connsiteY8" fmla="*/ 918000 h 1836000"/>
                  <a:gd name="connsiteX9" fmla="*/ 918000 w 1836000"/>
                  <a:gd name="connsiteY9" fmla="*/ 162000 h 18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6000" h="1836000">
                    <a:moveTo>
                      <a:pt x="918000" y="0"/>
                    </a:moveTo>
                    <a:cubicBezTo>
                      <a:pt x="1424997" y="0"/>
                      <a:pt x="1836000" y="411003"/>
                      <a:pt x="1836000" y="918000"/>
                    </a:cubicBezTo>
                    <a:cubicBezTo>
                      <a:pt x="1836000" y="1424997"/>
                      <a:pt x="1424997" y="1836000"/>
                      <a:pt x="918000" y="1836000"/>
                    </a:cubicBezTo>
                    <a:cubicBezTo>
                      <a:pt x="411003" y="1836000"/>
                      <a:pt x="0" y="1424997"/>
                      <a:pt x="0" y="918000"/>
                    </a:cubicBezTo>
                    <a:cubicBezTo>
                      <a:pt x="0" y="411003"/>
                      <a:pt x="411003" y="0"/>
                      <a:pt x="918000" y="0"/>
                    </a:cubicBezTo>
                    <a:close/>
                    <a:moveTo>
                      <a:pt x="918000" y="162000"/>
                    </a:moveTo>
                    <a:cubicBezTo>
                      <a:pt x="500473" y="162000"/>
                      <a:pt x="162000" y="500473"/>
                      <a:pt x="162000" y="918000"/>
                    </a:cubicBezTo>
                    <a:cubicBezTo>
                      <a:pt x="162000" y="1335527"/>
                      <a:pt x="500473" y="1674000"/>
                      <a:pt x="918000" y="1674000"/>
                    </a:cubicBezTo>
                    <a:cubicBezTo>
                      <a:pt x="1335527" y="1674000"/>
                      <a:pt x="1674000" y="1335527"/>
                      <a:pt x="1674000" y="918000"/>
                    </a:cubicBezTo>
                    <a:cubicBezTo>
                      <a:pt x="1674000" y="500473"/>
                      <a:pt x="1335527" y="162000"/>
                      <a:pt x="918000" y="162000"/>
                    </a:cubicBezTo>
                    <a:close/>
                  </a:path>
                </a:pathLst>
              </a:custGeom>
              <a:solidFill>
                <a:srgbClr val="1ABB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cap="none" normalizeH="0" baseline="0">
                  <a:ln>
                    <a:noFill/>
                  </a:ln>
                  <a:solidFill>
                    <a:srgbClr val="004D75"/>
                  </a:solidFill>
                  <a:effectLst/>
                  <a:latin typeface="Verdana" pitchFamily="34" charset="0"/>
                  <a:cs typeface="Arial" charset="0"/>
                </a:endParaRPr>
              </a:p>
            </p:txBody>
          </p:sp>
          <p:sp>
            <p:nvSpPr>
              <p:cNvPr id="48" name="Freeform: Shape 47">
                <a:extLst>
                  <a:ext uri="{FF2B5EF4-FFF2-40B4-BE49-F238E27FC236}">
                    <a16:creationId xmlns:a16="http://schemas.microsoft.com/office/drawing/2014/main" xmlns="" id="{EE28C127-C092-4838-94E2-E06823E2D49D}"/>
                  </a:ext>
                </a:extLst>
              </p:cNvPr>
              <p:cNvSpPr/>
              <p:nvPr/>
            </p:nvSpPr>
            <p:spPr bwMode="auto">
              <a:xfrm rot="5400000">
                <a:off x="893408" y="2877769"/>
                <a:ext cx="1224001" cy="1224001"/>
              </a:xfrm>
              <a:custGeom>
                <a:avLst/>
                <a:gdLst>
                  <a:gd name="connsiteX0" fmla="*/ 0 w 1224001"/>
                  <a:gd name="connsiteY0" fmla="*/ 612000 h 1224001"/>
                  <a:gd name="connsiteX1" fmla="*/ 612001 w 1224001"/>
                  <a:gd name="connsiteY1" fmla="*/ 0 h 1224001"/>
                  <a:gd name="connsiteX2" fmla="*/ 1224001 w 1224001"/>
                  <a:gd name="connsiteY2" fmla="*/ 612000 h 1224001"/>
                  <a:gd name="connsiteX3" fmla="*/ 612001 w 1224001"/>
                  <a:gd name="connsiteY3" fmla="*/ 1224001 h 1224001"/>
                  <a:gd name="connsiteX4" fmla="*/ 0 w 1224001"/>
                  <a:gd name="connsiteY4" fmla="*/ 612000 h 1224001"/>
                  <a:gd name="connsiteX5" fmla="*/ 376627 w 1224001"/>
                  <a:gd name="connsiteY5" fmla="*/ 1007337 h 1224001"/>
                  <a:gd name="connsiteX6" fmla="*/ 381509 w 1224001"/>
                  <a:gd name="connsiteY6" fmla="*/ 1019123 h 1224001"/>
                  <a:gd name="connsiteX7" fmla="*/ 388444 w 1224001"/>
                  <a:gd name="connsiteY7" fmla="*/ 1002381 h 1224001"/>
                  <a:gd name="connsiteX8" fmla="*/ 416972 w 1224001"/>
                  <a:gd name="connsiteY8" fmla="*/ 990564 h 1224001"/>
                  <a:gd name="connsiteX9" fmla="*/ 439450 w 1224001"/>
                  <a:gd name="connsiteY9" fmla="*/ 990564 h 1224001"/>
                  <a:gd name="connsiteX10" fmla="*/ 467978 w 1224001"/>
                  <a:gd name="connsiteY10" fmla="*/ 1002381 h 1224001"/>
                  <a:gd name="connsiteX11" fmla="*/ 474913 w 1224001"/>
                  <a:gd name="connsiteY11" fmla="*/ 1019123 h 1224001"/>
                  <a:gd name="connsiteX12" fmla="*/ 479795 w 1224001"/>
                  <a:gd name="connsiteY12" fmla="*/ 1007337 h 1224001"/>
                  <a:gd name="connsiteX13" fmla="*/ 479795 w 1224001"/>
                  <a:gd name="connsiteY13" fmla="*/ 855898 h 1224001"/>
                  <a:gd name="connsiteX14" fmla="*/ 488843 w 1224001"/>
                  <a:gd name="connsiteY14" fmla="*/ 859646 h 1224001"/>
                  <a:gd name="connsiteX15" fmla="*/ 797524 w 1224001"/>
                  <a:gd name="connsiteY15" fmla="*/ 859646 h 1224001"/>
                  <a:gd name="connsiteX16" fmla="*/ 839264 w 1224001"/>
                  <a:gd name="connsiteY16" fmla="*/ 817906 h 1224001"/>
                  <a:gd name="connsiteX17" fmla="*/ 839264 w 1224001"/>
                  <a:gd name="connsiteY17" fmla="*/ 807205 h 1224001"/>
                  <a:gd name="connsiteX18" fmla="*/ 797524 w 1224001"/>
                  <a:gd name="connsiteY18" fmla="*/ 765465 h 1224001"/>
                  <a:gd name="connsiteX19" fmla="*/ 488843 w 1224001"/>
                  <a:gd name="connsiteY19" fmla="*/ 765465 h 1224001"/>
                  <a:gd name="connsiteX20" fmla="*/ 479795 w 1224001"/>
                  <a:gd name="connsiteY20" fmla="*/ 769213 h 1224001"/>
                  <a:gd name="connsiteX21" fmla="*/ 479795 w 1224001"/>
                  <a:gd name="connsiteY21" fmla="*/ 664294 h 1224001"/>
                  <a:gd name="connsiteX22" fmla="*/ 439450 w 1224001"/>
                  <a:gd name="connsiteY22" fmla="*/ 623948 h 1224001"/>
                  <a:gd name="connsiteX23" fmla="*/ 416972 w 1224001"/>
                  <a:gd name="connsiteY23" fmla="*/ 623948 h 1224001"/>
                  <a:gd name="connsiteX24" fmla="*/ 376627 w 1224001"/>
                  <a:gd name="connsiteY24" fmla="*/ 664294 h 1224001"/>
                  <a:gd name="connsiteX25" fmla="*/ 376627 w 1224001"/>
                  <a:gd name="connsiteY25" fmla="*/ 1007337 h 1224001"/>
                  <a:gd name="connsiteX26" fmla="*/ 379916 w 1224001"/>
                  <a:gd name="connsiteY26" fmla="*/ 559410 h 1224001"/>
                  <a:gd name="connsiteX27" fmla="*/ 420261 w 1224001"/>
                  <a:gd name="connsiteY27" fmla="*/ 599755 h 1224001"/>
                  <a:gd name="connsiteX28" fmla="*/ 442739 w 1224001"/>
                  <a:gd name="connsiteY28" fmla="*/ 599755 h 1224001"/>
                  <a:gd name="connsiteX29" fmla="*/ 483084 w 1224001"/>
                  <a:gd name="connsiteY29" fmla="*/ 559410 h 1224001"/>
                  <a:gd name="connsiteX30" fmla="*/ 483084 w 1224001"/>
                  <a:gd name="connsiteY30" fmla="*/ 432595 h 1224001"/>
                  <a:gd name="connsiteX31" fmla="*/ 488843 w 1224001"/>
                  <a:gd name="connsiteY31" fmla="*/ 434981 h 1224001"/>
                  <a:gd name="connsiteX32" fmla="*/ 797524 w 1224001"/>
                  <a:gd name="connsiteY32" fmla="*/ 434981 h 1224001"/>
                  <a:gd name="connsiteX33" fmla="*/ 839264 w 1224001"/>
                  <a:gd name="connsiteY33" fmla="*/ 393241 h 1224001"/>
                  <a:gd name="connsiteX34" fmla="*/ 839264 w 1224001"/>
                  <a:gd name="connsiteY34" fmla="*/ 382540 h 1224001"/>
                  <a:gd name="connsiteX35" fmla="*/ 797524 w 1224001"/>
                  <a:gd name="connsiteY35" fmla="*/ 340800 h 1224001"/>
                  <a:gd name="connsiteX36" fmla="*/ 488843 w 1224001"/>
                  <a:gd name="connsiteY36" fmla="*/ 340800 h 1224001"/>
                  <a:gd name="connsiteX37" fmla="*/ 483084 w 1224001"/>
                  <a:gd name="connsiteY37" fmla="*/ 343185 h 1224001"/>
                  <a:gd name="connsiteX38" fmla="*/ 483084 w 1224001"/>
                  <a:gd name="connsiteY38" fmla="*/ 216367 h 1224001"/>
                  <a:gd name="connsiteX39" fmla="*/ 442739 w 1224001"/>
                  <a:gd name="connsiteY39" fmla="*/ 176022 h 1224001"/>
                  <a:gd name="connsiteX40" fmla="*/ 420261 w 1224001"/>
                  <a:gd name="connsiteY40" fmla="*/ 176022 h 1224001"/>
                  <a:gd name="connsiteX41" fmla="*/ 379916 w 1224001"/>
                  <a:gd name="connsiteY41" fmla="*/ 216367 h 1224001"/>
                  <a:gd name="connsiteX42" fmla="*/ 379916 w 1224001"/>
                  <a:gd name="connsiteY42" fmla="*/ 559410 h 122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4001" h="1224001">
                    <a:moveTo>
                      <a:pt x="0" y="612000"/>
                    </a:moveTo>
                    <a:cubicBezTo>
                      <a:pt x="0" y="274002"/>
                      <a:pt x="274002" y="0"/>
                      <a:pt x="612001" y="0"/>
                    </a:cubicBezTo>
                    <a:cubicBezTo>
                      <a:pt x="949999" y="1"/>
                      <a:pt x="1224001" y="274002"/>
                      <a:pt x="1224001" y="612000"/>
                    </a:cubicBezTo>
                    <a:cubicBezTo>
                      <a:pt x="1224001" y="949999"/>
                      <a:pt x="949999" y="1224001"/>
                      <a:pt x="612001" y="1224001"/>
                    </a:cubicBezTo>
                    <a:cubicBezTo>
                      <a:pt x="274002" y="1224001"/>
                      <a:pt x="0" y="949999"/>
                      <a:pt x="0" y="612000"/>
                    </a:cubicBezTo>
                    <a:close/>
                    <a:moveTo>
                      <a:pt x="376627" y="1007337"/>
                    </a:moveTo>
                    <a:lnTo>
                      <a:pt x="381509" y="1019123"/>
                    </a:lnTo>
                    <a:lnTo>
                      <a:pt x="388444" y="1002381"/>
                    </a:lnTo>
                    <a:cubicBezTo>
                      <a:pt x="395745" y="995080"/>
                      <a:pt x="405831" y="990564"/>
                      <a:pt x="416972" y="990564"/>
                    </a:cubicBezTo>
                    <a:lnTo>
                      <a:pt x="439450" y="990564"/>
                    </a:lnTo>
                    <a:cubicBezTo>
                      <a:pt x="450591" y="990564"/>
                      <a:pt x="460677" y="995080"/>
                      <a:pt x="467978" y="1002381"/>
                    </a:cubicBezTo>
                    <a:lnTo>
                      <a:pt x="474913" y="1019123"/>
                    </a:lnTo>
                    <a:lnTo>
                      <a:pt x="479795" y="1007337"/>
                    </a:lnTo>
                    <a:lnTo>
                      <a:pt x="479795" y="855898"/>
                    </a:lnTo>
                    <a:lnTo>
                      <a:pt x="488843" y="859646"/>
                    </a:lnTo>
                    <a:lnTo>
                      <a:pt x="797524" y="859646"/>
                    </a:lnTo>
                    <a:cubicBezTo>
                      <a:pt x="820576" y="859646"/>
                      <a:pt x="839264" y="840958"/>
                      <a:pt x="839264" y="817906"/>
                    </a:cubicBezTo>
                    <a:lnTo>
                      <a:pt x="839264" y="807205"/>
                    </a:lnTo>
                    <a:cubicBezTo>
                      <a:pt x="839264" y="784153"/>
                      <a:pt x="820576" y="765465"/>
                      <a:pt x="797524" y="765465"/>
                    </a:cubicBezTo>
                    <a:lnTo>
                      <a:pt x="488843" y="765465"/>
                    </a:lnTo>
                    <a:lnTo>
                      <a:pt x="479795" y="769213"/>
                    </a:lnTo>
                    <a:lnTo>
                      <a:pt x="479795" y="664294"/>
                    </a:lnTo>
                    <a:cubicBezTo>
                      <a:pt x="479795" y="642012"/>
                      <a:pt x="461732" y="623948"/>
                      <a:pt x="439450" y="623948"/>
                    </a:cubicBezTo>
                    <a:lnTo>
                      <a:pt x="416972" y="623948"/>
                    </a:lnTo>
                    <a:cubicBezTo>
                      <a:pt x="394690" y="623948"/>
                      <a:pt x="376627" y="642012"/>
                      <a:pt x="376627" y="664294"/>
                    </a:cubicBezTo>
                    <a:lnTo>
                      <a:pt x="376627" y="1007337"/>
                    </a:lnTo>
                    <a:close/>
                    <a:moveTo>
                      <a:pt x="379916" y="559410"/>
                    </a:moveTo>
                    <a:cubicBezTo>
                      <a:pt x="379916" y="581692"/>
                      <a:pt x="397979" y="599755"/>
                      <a:pt x="420261" y="599755"/>
                    </a:cubicBezTo>
                    <a:lnTo>
                      <a:pt x="442739" y="599755"/>
                    </a:lnTo>
                    <a:cubicBezTo>
                      <a:pt x="465021" y="599755"/>
                      <a:pt x="483084" y="581692"/>
                      <a:pt x="483084" y="559410"/>
                    </a:cubicBezTo>
                    <a:lnTo>
                      <a:pt x="483084" y="432595"/>
                    </a:lnTo>
                    <a:lnTo>
                      <a:pt x="488843" y="434981"/>
                    </a:lnTo>
                    <a:lnTo>
                      <a:pt x="797524" y="434981"/>
                    </a:lnTo>
                    <a:cubicBezTo>
                      <a:pt x="820576" y="434981"/>
                      <a:pt x="839264" y="416293"/>
                      <a:pt x="839264" y="393241"/>
                    </a:cubicBezTo>
                    <a:lnTo>
                      <a:pt x="839264" y="382540"/>
                    </a:lnTo>
                    <a:cubicBezTo>
                      <a:pt x="839264" y="359488"/>
                      <a:pt x="820576" y="340800"/>
                      <a:pt x="797524" y="340800"/>
                    </a:cubicBezTo>
                    <a:lnTo>
                      <a:pt x="488843" y="340800"/>
                    </a:lnTo>
                    <a:lnTo>
                      <a:pt x="483084" y="343185"/>
                    </a:lnTo>
                    <a:lnTo>
                      <a:pt x="483084" y="216367"/>
                    </a:lnTo>
                    <a:cubicBezTo>
                      <a:pt x="483084" y="194085"/>
                      <a:pt x="465021" y="176022"/>
                      <a:pt x="442739" y="176022"/>
                    </a:cubicBezTo>
                    <a:lnTo>
                      <a:pt x="420261" y="176022"/>
                    </a:lnTo>
                    <a:cubicBezTo>
                      <a:pt x="397979" y="176022"/>
                      <a:pt x="379916" y="194085"/>
                      <a:pt x="379916" y="216367"/>
                    </a:cubicBezTo>
                    <a:lnTo>
                      <a:pt x="379916" y="559410"/>
                    </a:lnTo>
                    <a:close/>
                  </a:path>
                </a:pathLst>
              </a:custGeom>
              <a:solidFill>
                <a:srgbClr val="1ABB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cap="none" normalizeH="0" baseline="0">
                  <a:ln>
                    <a:noFill/>
                  </a:ln>
                  <a:solidFill>
                    <a:srgbClr val="004D75"/>
                  </a:solidFill>
                  <a:effectLst/>
                  <a:latin typeface="Verdana" pitchFamily="34" charset="0"/>
                  <a:cs typeface="Arial" charset="0"/>
                </a:endParaRPr>
              </a:p>
            </p:txBody>
          </p:sp>
        </p:grpSp>
        <p:grpSp>
          <p:nvGrpSpPr>
            <p:cNvPr id="2" name="Group 1">
              <a:extLst>
                <a:ext uri="{FF2B5EF4-FFF2-40B4-BE49-F238E27FC236}">
                  <a16:creationId xmlns:a16="http://schemas.microsoft.com/office/drawing/2014/main" xmlns="" id="{0CEB10A5-3C58-4B2C-BBC5-CA044153453E}"/>
                </a:ext>
              </a:extLst>
            </p:cNvPr>
            <p:cNvGrpSpPr/>
            <p:nvPr/>
          </p:nvGrpSpPr>
          <p:grpSpPr>
            <a:xfrm>
              <a:off x="3503846" y="1357992"/>
              <a:ext cx="7883698" cy="1124227"/>
              <a:chOff x="3503846" y="1137011"/>
              <a:chExt cx="7883698" cy="1124227"/>
            </a:xfrm>
          </p:grpSpPr>
          <p:sp>
            <p:nvSpPr>
              <p:cNvPr id="52" name="TextBox 51">
                <a:extLst>
                  <a:ext uri="{FF2B5EF4-FFF2-40B4-BE49-F238E27FC236}">
                    <a16:creationId xmlns:a16="http://schemas.microsoft.com/office/drawing/2014/main" xmlns="" id="{579D0EC8-DC1F-4D1D-B658-0A65D68ECBAF}"/>
                  </a:ext>
                </a:extLst>
              </p:cNvPr>
              <p:cNvSpPr txBox="1"/>
              <p:nvPr/>
            </p:nvSpPr>
            <p:spPr>
              <a:xfrm>
                <a:off x="5338871" y="1922684"/>
                <a:ext cx="6048673" cy="338554"/>
              </a:xfrm>
              <a:prstGeom prst="rect">
                <a:avLst/>
              </a:prstGeom>
              <a:noFill/>
            </p:spPr>
            <p:txBody>
              <a:bodyPr wrap="square" rtlCol="0">
                <a:spAutoFit/>
              </a:bodyPr>
              <a:lstStyle/>
              <a:p>
                <a:r>
                  <a:rPr lang="en-GB" sz="1600" spc="300" dirty="0">
                    <a:solidFill>
                      <a:schemeClr val="tx1"/>
                    </a:solidFill>
                  </a:rPr>
                  <a:t>Graduate Teaching Internship Scheme</a:t>
                </a:r>
              </a:p>
            </p:txBody>
          </p:sp>
          <p:sp>
            <p:nvSpPr>
              <p:cNvPr id="53" name="TextBox 52">
                <a:extLst>
                  <a:ext uri="{FF2B5EF4-FFF2-40B4-BE49-F238E27FC236}">
                    <a16:creationId xmlns:a16="http://schemas.microsoft.com/office/drawing/2014/main" xmlns="" id="{4E9AC8CA-9464-4051-A4A7-DFAFB4637274}"/>
                  </a:ext>
                </a:extLst>
              </p:cNvPr>
              <p:cNvSpPr txBox="1"/>
              <p:nvPr/>
            </p:nvSpPr>
            <p:spPr>
              <a:xfrm>
                <a:off x="3503846" y="1137011"/>
                <a:ext cx="6048673" cy="892552"/>
              </a:xfrm>
              <a:prstGeom prst="rect">
                <a:avLst/>
              </a:prstGeom>
              <a:noFill/>
            </p:spPr>
            <p:txBody>
              <a:bodyPr wrap="square" rtlCol="0">
                <a:spAutoFit/>
              </a:bodyPr>
              <a:lstStyle/>
              <a:p>
                <a:r>
                  <a:rPr lang="en-GB" sz="5200" spc="300" dirty="0">
                    <a:solidFill>
                      <a:schemeClr val="tx1"/>
                    </a:solidFill>
                  </a:rPr>
                  <a:t>TRYTEACHING</a:t>
                </a:r>
              </a:p>
            </p:txBody>
          </p:sp>
        </p:grpSp>
      </p:grpSp>
      <p:sp>
        <p:nvSpPr>
          <p:cNvPr id="55" name="Rectangle 54">
            <a:extLst>
              <a:ext uri="{FF2B5EF4-FFF2-40B4-BE49-F238E27FC236}">
                <a16:creationId xmlns:a16="http://schemas.microsoft.com/office/drawing/2014/main" xmlns="" id="{3B6999E6-4D63-4917-A047-37E3E7E54C9B}"/>
              </a:ext>
            </a:extLst>
          </p:cNvPr>
          <p:cNvSpPr/>
          <p:nvPr/>
        </p:nvSpPr>
        <p:spPr>
          <a:xfrm>
            <a:off x="1024510" y="2991570"/>
            <a:ext cx="10451833" cy="2733056"/>
          </a:xfrm>
          <a:prstGeom prst="rect">
            <a:avLst/>
          </a:prstGeom>
          <a:solidFill>
            <a:srgbClr val="FEF4E8"/>
          </a:solidFill>
        </p:spPr>
        <p:txBody>
          <a:bodyPr wrap="square">
            <a:spAutoFit/>
          </a:bodyPr>
          <a:lstStyle/>
          <a:p>
            <a:pPr>
              <a:lnSpc>
                <a:spcPct val="130000"/>
              </a:lnSpc>
            </a:pPr>
            <a:r>
              <a:rPr lang="en-GB" sz="2200" dirty="0">
                <a:solidFill>
                  <a:schemeClr val="tx1"/>
                </a:solidFill>
                <a:ea typeface="Verdana" panose="020B0604030504040204" pitchFamily="34" charset="0"/>
                <a:cs typeface="Verdana" panose="020B0604030504040204" pitchFamily="34" charset="0"/>
              </a:rPr>
              <a:t>This is a zero risk service as we only charge on successful recruitment. Our fees are as follows (per each recruited trainee):</a:t>
            </a:r>
          </a:p>
          <a:p>
            <a:pPr>
              <a:lnSpc>
                <a:spcPct val="130000"/>
              </a:lnSpc>
            </a:pPr>
            <a:endParaRPr lang="en-GB" sz="2200" dirty="0">
              <a:solidFill>
                <a:schemeClr val="tx1"/>
              </a:solidFill>
              <a:ea typeface="Verdana" panose="020B0604030504040204" pitchFamily="34" charset="0"/>
              <a:cs typeface="Verdana" panose="020B0604030504040204" pitchFamily="34" charset="0"/>
            </a:endParaRPr>
          </a:p>
          <a:p>
            <a:pPr>
              <a:lnSpc>
                <a:spcPct val="130000"/>
              </a:lnSpc>
            </a:pPr>
            <a:r>
              <a:rPr lang="en-GB" sz="2200" dirty="0">
                <a:solidFill>
                  <a:schemeClr val="tx1"/>
                </a:solidFill>
                <a:ea typeface="Verdana" panose="020B0604030504040204" pitchFamily="34" charset="0"/>
                <a:cs typeface="Verdana" panose="020B0604030504040204" pitchFamily="34" charset="0"/>
              </a:rPr>
              <a:t>Shortage Secondary and Primary Maths </a:t>
            </a:r>
            <a:r>
              <a:rPr lang="en-GB" sz="2200" b="1" dirty="0">
                <a:solidFill>
                  <a:schemeClr val="tx1"/>
                </a:solidFill>
                <a:ea typeface="Verdana" panose="020B0604030504040204" pitchFamily="34" charset="0"/>
                <a:cs typeface="Verdana" panose="020B0604030504040204" pitchFamily="34" charset="0"/>
              </a:rPr>
              <a:t>– £495</a:t>
            </a:r>
          </a:p>
          <a:p>
            <a:pPr>
              <a:lnSpc>
                <a:spcPct val="130000"/>
              </a:lnSpc>
            </a:pPr>
            <a:r>
              <a:rPr lang="en-GB" sz="2200" dirty="0">
                <a:solidFill>
                  <a:schemeClr val="tx1"/>
                </a:solidFill>
                <a:ea typeface="Verdana" panose="020B0604030504040204" pitchFamily="34" charset="0"/>
                <a:cs typeface="Verdana" panose="020B0604030504040204" pitchFamily="34" charset="0"/>
              </a:rPr>
              <a:t>Other secondary and Primary </a:t>
            </a:r>
            <a:r>
              <a:rPr lang="en-GB" sz="2200" b="1" dirty="0">
                <a:solidFill>
                  <a:schemeClr val="tx1"/>
                </a:solidFill>
                <a:ea typeface="Verdana" panose="020B0604030504040204" pitchFamily="34" charset="0"/>
                <a:cs typeface="Verdana" panose="020B0604030504040204" pitchFamily="34" charset="0"/>
              </a:rPr>
              <a:t>– £395</a:t>
            </a:r>
          </a:p>
          <a:p>
            <a:pPr>
              <a:lnSpc>
                <a:spcPct val="130000"/>
              </a:lnSpc>
            </a:pPr>
            <a:endParaRPr lang="en-GB" sz="2200" b="1" dirty="0">
              <a:solidFill>
                <a:schemeClr val="tx1"/>
              </a:solidFill>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xmlns="" id="{5B6D2270-8AF2-4A79-88B0-81BB2B8B7135}"/>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http://www.gradstoteaching.org/</a:t>
            </a:r>
          </a:p>
        </p:txBody>
      </p:sp>
    </p:spTree>
    <p:custDataLst>
      <p:tags r:id="rId1"/>
    </p:custDataLst>
    <p:extLst>
      <p:ext uri="{BB962C8B-B14F-4D97-AF65-F5344CB8AC3E}">
        <p14:creationId xmlns:p14="http://schemas.microsoft.com/office/powerpoint/2010/main" val="940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par>
                                <p:cTn id="15" presetID="12" presetClass="exit" presetSubtype="2" fill="hold"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ppt_w*1.125000"/>
                                          </p:val>
                                        </p:tav>
                                      </p:tavLst>
                                    </p:anim>
                                    <p:animEffect transition="out" filter="wipe(right)">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GB" b="1" dirty="0"/>
              <a:t>Mark Crowley</a:t>
            </a:r>
          </a:p>
          <a:p>
            <a:r>
              <a:rPr lang="en-GB" dirty="0"/>
              <a:t>Senior Lecturer in Science Education</a:t>
            </a:r>
          </a:p>
          <a:p>
            <a:r>
              <a:rPr lang="en-GB" dirty="0"/>
              <a:t>Nottingham Trent University</a:t>
            </a:r>
          </a:p>
          <a:p>
            <a:endParaRPr lang="en-GB" dirty="0"/>
          </a:p>
          <a:p>
            <a:r>
              <a:rPr lang="en-GB" dirty="0"/>
              <a:t>mark.crowley@ntu.ac.uk</a:t>
            </a:r>
          </a:p>
          <a:p>
            <a:r>
              <a:rPr lang="en-GB" dirty="0"/>
              <a:t>+(44) 115 848 8064</a:t>
            </a:r>
          </a:p>
        </p:txBody>
      </p:sp>
      <p:sp>
        <p:nvSpPr>
          <p:cNvPr id="8" name="Title 7"/>
          <p:cNvSpPr>
            <a:spLocks noGrp="1"/>
          </p:cNvSpPr>
          <p:nvPr>
            <p:ph type="title"/>
          </p:nvPr>
        </p:nvSpPr>
        <p:spPr/>
        <p:txBody>
          <a:bodyPr/>
          <a:lstStyle/>
          <a:p>
            <a:r>
              <a:rPr lang="en-GB" dirty="0"/>
              <a:t>Any questions?</a:t>
            </a:r>
          </a:p>
        </p:txBody>
      </p:sp>
      <p:sp>
        <p:nvSpPr>
          <p:cNvPr id="3" name="Rectangle 2">
            <a:extLst>
              <a:ext uri="{FF2B5EF4-FFF2-40B4-BE49-F238E27FC236}">
                <a16:creationId xmlns:a16="http://schemas.microsoft.com/office/drawing/2014/main" xmlns="" id="{57590E6B-1BD9-4063-BDA0-20D86587AC3D}"/>
              </a:ext>
            </a:extLst>
          </p:cNvPr>
          <p:cNvSpPr/>
          <p:nvPr/>
        </p:nvSpPr>
        <p:spPr>
          <a:xfrm>
            <a:off x="3471887" y="5117703"/>
            <a:ext cx="6944593" cy="615553"/>
          </a:xfrm>
          <a:prstGeom prst="rect">
            <a:avLst/>
          </a:prstGeom>
        </p:spPr>
        <p:txBody>
          <a:bodyPr wrap="none">
            <a:spAutoFit/>
          </a:bodyPr>
          <a:lstStyle/>
          <a:p>
            <a:r>
              <a:rPr lang="en-GB" sz="1700" dirty="0"/>
              <a:t>Remember to register with the Free National Vacancy Service</a:t>
            </a:r>
          </a:p>
          <a:p>
            <a:r>
              <a:rPr lang="en-GB" sz="1700" dirty="0"/>
              <a:t>for teachers and schools: www.teachvac.co.uk</a:t>
            </a:r>
          </a:p>
        </p:txBody>
      </p:sp>
      <p:pic>
        <p:nvPicPr>
          <p:cNvPr id="13" name="Picture 12">
            <a:extLst>
              <a:ext uri="{FF2B5EF4-FFF2-40B4-BE49-F238E27FC236}">
                <a16:creationId xmlns:a16="http://schemas.microsoft.com/office/drawing/2014/main" xmlns="" id="{E8B2C223-58CF-41FD-A261-21371CA6AEDA}"/>
              </a:ext>
            </a:extLst>
          </p:cNvPr>
          <p:cNvPicPr>
            <a:picLocks noChangeAspect="1"/>
          </p:cNvPicPr>
          <p:nvPr/>
        </p:nvPicPr>
        <p:blipFill>
          <a:blip r:embed="rId4"/>
          <a:stretch>
            <a:fillRect/>
          </a:stretch>
        </p:blipFill>
        <p:spPr>
          <a:xfrm>
            <a:off x="1786933" y="5127294"/>
            <a:ext cx="1656184" cy="623665"/>
          </a:xfrm>
          <a:prstGeom prst="rect">
            <a:avLst/>
          </a:prstGeom>
        </p:spPr>
      </p:pic>
      <p:sp>
        <p:nvSpPr>
          <p:cNvPr id="14" name="Rectangle 13">
            <a:extLst>
              <a:ext uri="{FF2B5EF4-FFF2-40B4-BE49-F238E27FC236}">
                <a16:creationId xmlns:a16="http://schemas.microsoft.com/office/drawing/2014/main" xmlns="" id="{43E0E49F-5873-40DE-B122-7225B60AC955}"/>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http://www4.ntu.ac.uk/edu/teacher_training/</a:t>
            </a:r>
          </a:p>
        </p:txBody>
      </p:sp>
    </p:spTree>
    <p:custDataLst>
      <p:tags r:id="rId1"/>
    </p:custDataLst>
    <p:extLst>
      <p:ext uri="{BB962C8B-B14F-4D97-AF65-F5344CB8AC3E}">
        <p14:creationId xmlns:p14="http://schemas.microsoft.com/office/powerpoint/2010/main" val="246673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
            <a:extLst>
              <a:ext uri="{FF2B5EF4-FFF2-40B4-BE49-F238E27FC236}">
                <a16:creationId xmlns:a16="http://schemas.microsoft.com/office/drawing/2014/main" xmlns="" id="{C23D35D7-3EE3-4082-9511-294829E501F5}"/>
              </a:ext>
            </a:extLst>
          </p:cNvPr>
          <p:cNvSpPr>
            <a:spLocks noChangeArrowheads="1"/>
          </p:cNvSpPr>
          <p:nvPr/>
        </p:nvSpPr>
        <p:spPr bwMode="auto">
          <a:xfrm>
            <a:off x="2170899" y="1997971"/>
            <a:ext cx="7453205" cy="642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sp>
        <p:nvSpPr>
          <p:cNvPr id="48" name="Line 53">
            <a:extLst>
              <a:ext uri="{FF2B5EF4-FFF2-40B4-BE49-F238E27FC236}">
                <a16:creationId xmlns:a16="http://schemas.microsoft.com/office/drawing/2014/main" xmlns="" id="{4E21C8A2-C261-4005-94A3-1A3D7FCE1533}"/>
              </a:ext>
            </a:extLst>
          </p:cNvPr>
          <p:cNvSpPr>
            <a:spLocks noChangeShapeType="1"/>
          </p:cNvSpPr>
          <p:nvPr/>
        </p:nvSpPr>
        <p:spPr bwMode="auto">
          <a:xfrm>
            <a:off x="2351007" y="2179882"/>
            <a:ext cx="6696744"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9" name="Rectangle 55">
            <a:extLst>
              <a:ext uri="{FF2B5EF4-FFF2-40B4-BE49-F238E27FC236}">
                <a16:creationId xmlns:a16="http://schemas.microsoft.com/office/drawing/2014/main" xmlns="" id="{7A65D333-9FD5-483F-820A-3963EBD3F6A0}"/>
              </a:ext>
            </a:extLst>
          </p:cNvPr>
          <p:cNvSpPr>
            <a:spLocks noChangeArrowheads="1"/>
          </p:cNvSpPr>
          <p:nvPr/>
        </p:nvSpPr>
        <p:spPr bwMode="auto">
          <a:xfrm>
            <a:off x="2507626" y="2179882"/>
            <a:ext cx="8768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effectLst/>
                <a:latin typeface="Verdana" panose="020B0604030504040204" pitchFamily="34" charset="0"/>
              </a:rPr>
              <a:t>Subject</a:t>
            </a:r>
            <a:endParaRPr kumimoji="0" lang="en-US" altLang="en-US" sz="1800" i="0" u="none" strike="noStrike" cap="none" normalizeH="0" baseline="0" dirty="0">
              <a:ln>
                <a:noFill/>
              </a:ln>
              <a:effectLst/>
            </a:endParaRPr>
          </a:p>
        </p:txBody>
      </p:sp>
      <p:sp>
        <p:nvSpPr>
          <p:cNvPr id="51" name="Rectangle 57">
            <a:extLst>
              <a:ext uri="{FF2B5EF4-FFF2-40B4-BE49-F238E27FC236}">
                <a16:creationId xmlns:a16="http://schemas.microsoft.com/office/drawing/2014/main" xmlns="" id="{B33DDFFC-8BD5-4351-B09F-200E7767E342}"/>
              </a:ext>
            </a:extLst>
          </p:cNvPr>
          <p:cNvSpPr>
            <a:spLocks noChangeArrowheads="1"/>
          </p:cNvSpPr>
          <p:nvPr/>
        </p:nvSpPr>
        <p:spPr bwMode="auto">
          <a:xfrm>
            <a:off x="5303335" y="2179882"/>
            <a:ext cx="1603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Verdana" panose="020B0604030504040204" pitchFamily="34" charset="0"/>
              </a:rPr>
              <a:t>Attrition rates</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53" name="Rectangle 9">
            <a:extLst>
              <a:ext uri="{FF2B5EF4-FFF2-40B4-BE49-F238E27FC236}">
                <a16:creationId xmlns:a16="http://schemas.microsoft.com/office/drawing/2014/main" xmlns="" id="{ED48431C-06B3-413A-907E-CB528351597D}"/>
              </a:ext>
            </a:extLst>
          </p:cNvPr>
          <p:cNvSpPr>
            <a:spLocks noChangeArrowheads="1"/>
          </p:cNvSpPr>
          <p:nvPr/>
        </p:nvSpPr>
        <p:spPr bwMode="auto">
          <a:xfrm>
            <a:off x="2161210" y="2640869"/>
            <a:ext cx="7462605" cy="642898"/>
          </a:xfrm>
          <a:prstGeom prst="rect">
            <a:avLst/>
          </a:prstGeom>
          <a:solidFill>
            <a:srgbClr val="BACC67">
              <a:alpha val="28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54" name="Rectangle 21">
            <a:extLst>
              <a:ext uri="{FF2B5EF4-FFF2-40B4-BE49-F238E27FC236}">
                <a16:creationId xmlns:a16="http://schemas.microsoft.com/office/drawing/2014/main" xmlns="" id="{D54BD2A2-7A5E-41BC-9611-52104E0DA558}"/>
              </a:ext>
            </a:extLst>
          </p:cNvPr>
          <p:cNvSpPr>
            <a:spLocks noChangeArrowheads="1"/>
          </p:cNvSpPr>
          <p:nvPr/>
        </p:nvSpPr>
        <p:spPr bwMode="auto">
          <a:xfrm>
            <a:off x="2161210" y="3317183"/>
            <a:ext cx="7462605" cy="645019"/>
          </a:xfrm>
          <a:prstGeom prst="rect">
            <a:avLst/>
          </a:prstGeom>
          <a:solidFill>
            <a:srgbClr val="6BA5D9">
              <a:alpha val="3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55" name="Rectangle 33">
            <a:extLst>
              <a:ext uri="{FF2B5EF4-FFF2-40B4-BE49-F238E27FC236}">
                <a16:creationId xmlns:a16="http://schemas.microsoft.com/office/drawing/2014/main" xmlns="" id="{69B53523-EAC1-44DA-B639-049706FC19AE}"/>
              </a:ext>
            </a:extLst>
          </p:cNvPr>
          <p:cNvSpPr>
            <a:spLocks noChangeArrowheads="1"/>
          </p:cNvSpPr>
          <p:nvPr/>
        </p:nvSpPr>
        <p:spPr bwMode="auto">
          <a:xfrm>
            <a:off x="2161210" y="3995617"/>
            <a:ext cx="7462605" cy="642898"/>
          </a:xfrm>
          <a:prstGeom prst="rect">
            <a:avLst/>
          </a:prstGeom>
          <a:solidFill>
            <a:srgbClr val="9362B6">
              <a:alpha val="3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2" name="Content Placeholder 1">
            <a:extLst>
              <a:ext uri="{FF2B5EF4-FFF2-40B4-BE49-F238E27FC236}">
                <a16:creationId xmlns:a16="http://schemas.microsoft.com/office/drawing/2014/main" xmlns="" id="{C233CBFF-9234-44A9-93C5-A5370109AF5E}"/>
              </a:ext>
            </a:extLst>
          </p:cNvPr>
          <p:cNvSpPr>
            <a:spLocks noGrp="1"/>
          </p:cNvSpPr>
          <p:nvPr>
            <p:ph idx="1"/>
          </p:nvPr>
        </p:nvSpPr>
        <p:spPr>
          <a:xfrm>
            <a:off x="335359" y="908050"/>
            <a:ext cx="11396912" cy="541478"/>
          </a:xfrm>
        </p:spPr>
        <p:txBody>
          <a:bodyPr/>
          <a:lstStyle/>
          <a:p>
            <a:r>
              <a:rPr lang="en-GB" dirty="0"/>
              <a:t>Historic </a:t>
            </a:r>
            <a:r>
              <a:rPr lang="en-GB" dirty="0">
                <a:solidFill>
                  <a:srgbClr val="FF6600"/>
                </a:solidFill>
              </a:rPr>
              <a:t>completion</a:t>
            </a:r>
            <a:r>
              <a:rPr lang="en-GB" dirty="0"/>
              <a:t> and </a:t>
            </a:r>
            <a:r>
              <a:rPr lang="en-GB" dirty="0">
                <a:solidFill>
                  <a:srgbClr val="00B050"/>
                </a:solidFill>
              </a:rPr>
              <a:t>employment</a:t>
            </a:r>
            <a:r>
              <a:rPr lang="en-GB" dirty="0"/>
              <a:t> rates are applied to the NQT need in order back-calculate the ITT target:</a:t>
            </a:r>
          </a:p>
        </p:txBody>
      </p:sp>
      <p:sp>
        <p:nvSpPr>
          <p:cNvPr id="3" name="Title 2">
            <a:extLst>
              <a:ext uri="{FF2B5EF4-FFF2-40B4-BE49-F238E27FC236}">
                <a16:creationId xmlns:a16="http://schemas.microsoft.com/office/drawing/2014/main" xmlns="" id="{AC8F6004-891A-406A-A737-3B4F940F93B6}"/>
              </a:ext>
            </a:extLst>
          </p:cNvPr>
          <p:cNvSpPr>
            <a:spLocks noGrp="1"/>
          </p:cNvSpPr>
          <p:nvPr>
            <p:ph type="title"/>
          </p:nvPr>
        </p:nvSpPr>
        <p:spPr/>
        <p:txBody>
          <a:bodyPr/>
          <a:lstStyle/>
          <a:p>
            <a:r>
              <a:rPr lang="en-GB" dirty="0"/>
              <a:t>PG Attrition rates</a:t>
            </a:r>
          </a:p>
        </p:txBody>
      </p:sp>
      <p:sp>
        <p:nvSpPr>
          <p:cNvPr id="39" name="Rectangle 59">
            <a:extLst>
              <a:ext uri="{FF2B5EF4-FFF2-40B4-BE49-F238E27FC236}">
                <a16:creationId xmlns:a16="http://schemas.microsoft.com/office/drawing/2014/main" xmlns="" id="{BA83F7A1-7440-4804-BA21-F628C122360C}"/>
              </a:ext>
            </a:extLst>
          </p:cNvPr>
          <p:cNvSpPr>
            <a:spLocks noChangeArrowheads="1"/>
          </p:cNvSpPr>
          <p:nvPr/>
        </p:nvSpPr>
        <p:spPr bwMode="auto">
          <a:xfrm>
            <a:off x="2495023" y="2854290"/>
            <a:ext cx="979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Biology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5" name="Rectangle 63">
            <a:extLst>
              <a:ext uri="{FF2B5EF4-FFF2-40B4-BE49-F238E27FC236}">
                <a16:creationId xmlns:a16="http://schemas.microsoft.com/office/drawing/2014/main" xmlns="" id="{66D4129F-FB4B-4F6F-95CD-2A755E3FA4D6}"/>
              </a:ext>
            </a:extLst>
          </p:cNvPr>
          <p:cNvSpPr>
            <a:spLocks noChangeArrowheads="1"/>
          </p:cNvSpPr>
          <p:nvPr/>
        </p:nvSpPr>
        <p:spPr bwMode="auto">
          <a:xfrm>
            <a:off x="2495023" y="3498246"/>
            <a:ext cx="13320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Chemistry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1" name="Rectangle 67">
            <a:extLst>
              <a:ext uri="{FF2B5EF4-FFF2-40B4-BE49-F238E27FC236}">
                <a16:creationId xmlns:a16="http://schemas.microsoft.com/office/drawing/2014/main" xmlns="" id="{5290E9E2-41A2-4CBA-950D-F41039CA7E3A}"/>
              </a:ext>
            </a:extLst>
          </p:cNvPr>
          <p:cNvSpPr>
            <a:spLocks noChangeArrowheads="1"/>
          </p:cNvSpPr>
          <p:nvPr/>
        </p:nvSpPr>
        <p:spPr bwMode="auto">
          <a:xfrm>
            <a:off x="2495023" y="4142204"/>
            <a:ext cx="989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Physics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0" name="Rectangle 56">
            <a:extLst>
              <a:ext uri="{FF2B5EF4-FFF2-40B4-BE49-F238E27FC236}">
                <a16:creationId xmlns:a16="http://schemas.microsoft.com/office/drawing/2014/main" xmlns="" id="{2CFD474B-BFA4-4452-95F6-843442C948F6}"/>
              </a:ext>
            </a:extLst>
          </p:cNvPr>
          <p:cNvSpPr>
            <a:spLocks noChangeArrowheads="1"/>
          </p:cNvSpPr>
          <p:nvPr/>
        </p:nvSpPr>
        <p:spPr bwMode="auto">
          <a:xfrm>
            <a:off x="4091802" y="2179882"/>
            <a:ext cx="847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Verdana" panose="020B0604030504040204" pitchFamily="34" charset="0"/>
              </a:rPr>
              <a:t>Target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xmlns="" id="{97CBF76B-2FA1-4E6E-B2C8-A655CDF5F6D4}"/>
              </a:ext>
            </a:extLst>
          </p:cNvPr>
          <p:cNvGrpSpPr/>
          <p:nvPr/>
        </p:nvGrpSpPr>
        <p:grpSpPr>
          <a:xfrm>
            <a:off x="5127416" y="2744490"/>
            <a:ext cx="934719" cy="1769125"/>
            <a:chOff x="4872932" y="2659152"/>
            <a:chExt cx="829740" cy="1769125"/>
          </a:xfrm>
        </p:grpSpPr>
        <p:sp>
          <p:nvSpPr>
            <p:cNvPr id="12" name="Arrow: Pentagon 11">
              <a:extLst>
                <a:ext uri="{FF2B5EF4-FFF2-40B4-BE49-F238E27FC236}">
                  <a16:creationId xmlns:a16="http://schemas.microsoft.com/office/drawing/2014/main" xmlns="" id="{4F27C79F-FAE0-4EC7-9F18-B4BFE8EDEF5C}"/>
                </a:ext>
              </a:extLst>
            </p:cNvPr>
            <p:cNvSpPr/>
            <p:nvPr/>
          </p:nvSpPr>
          <p:spPr bwMode="auto">
            <a:xfrm>
              <a:off x="4872932" y="2659152"/>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86%</a:t>
              </a:r>
              <a:endParaRPr kumimoji="0" lang="en-GB" sz="2000" i="0" u="none" strike="noStrike" cap="none" normalizeH="0" baseline="0" dirty="0">
                <a:ln>
                  <a:noFill/>
                </a:ln>
                <a:solidFill>
                  <a:srgbClr val="FF6600"/>
                </a:solidFill>
                <a:effectLst/>
              </a:endParaRPr>
            </a:p>
          </p:txBody>
        </p:sp>
        <p:sp>
          <p:nvSpPr>
            <p:cNvPr id="13" name="Arrow: Pentagon 12">
              <a:extLst>
                <a:ext uri="{FF2B5EF4-FFF2-40B4-BE49-F238E27FC236}">
                  <a16:creationId xmlns:a16="http://schemas.microsoft.com/office/drawing/2014/main" xmlns="" id="{E0EDFBA5-F6B1-4186-B95E-F62AFEA0B2BB}"/>
                </a:ext>
              </a:extLst>
            </p:cNvPr>
            <p:cNvSpPr/>
            <p:nvPr/>
          </p:nvSpPr>
          <p:spPr bwMode="auto">
            <a:xfrm>
              <a:off x="4872932" y="3303108"/>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sp>
          <p:nvSpPr>
            <p:cNvPr id="14" name="Arrow: Pentagon 13">
              <a:extLst>
                <a:ext uri="{FF2B5EF4-FFF2-40B4-BE49-F238E27FC236}">
                  <a16:creationId xmlns:a16="http://schemas.microsoft.com/office/drawing/2014/main" xmlns="" id="{FA47F53F-A0E1-4C24-BD57-AE50003A821D}"/>
                </a:ext>
              </a:extLst>
            </p:cNvPr>
            <p:cNvSpPr/>
            <p:nvPr/>
          </p:nvSpPr>
          <p:spPr bwMode="auto">
            <a:xfrm>
              <a:off x="4872932" y="3947066"/>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grpSp>
      <p:grpSp>
        <p:nvGrpSpPr>
          <p:cNvPr id="65" name="Group 64">
            <a:extLst>
              <a:ext uri="{FF2B5EF4-FFF2-40B4-BE49-F238E27FC236}">
                <a16:creationId xmlns:a16="http://schemas.microsoft.com/office/drawing/2014/main" xmlns="" id="{D944374F-CF7D-4C72-9886-5D768081AF27}"/>
              </a:ext>
            </a:extLst>
          </p:cNvPr>
          <p:cNvGrpSpPr/>
          <p:nvPr/>
        </p:nvGrpSpPr>
        <p:grpSpPr>
          <a:xfrm>
            <a:off x="6299725" y="2744490"/>
            <a:ext cx="995768" cy="1769125"/>
            <a:chOff x="6827941" y="2659152"/>
            <a:chExt cx="840029" cy="1769125"/>
          </a:xfrm>
        </p:grpSpPr>
        <p:sp>
          <p:nvSpPr>
            <p:cNvPr id="15" name="Arrow: Pentagon 14">
              <a:extLst>
                <a:ext uri="{FF2B5EF4-FFF2-40B4-BE49-F238E27FC236}">
                  <a16:creationId xmlns:a16="http://schemas.microsoft.com/office/drawing/2014/main" xmlns="" id="{C495C7B9-33DE-4B47-B411-208615A77D13}"/>
                </a:ext>
              </a:extLst>
            </p:cNvPr>
            <p:cNvSpPr/>
            <p:nvPr/>
          </p:nvSpPr>
          <p:spPr bwMode="auto">
            <a:xfrm>
              <a:off x="6827941" y="2659152"/>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78%</a:t>
              </a:r>
              <a:endParaRPr kumimoji="0" lang="en-GB" sz="2000" b="0" i="0" u="none" strike="noStrike" cap="none" normalizeH="0" baseline="0" dirty="0">
                <a:ln>
                  <a:noFill/>
                </a:ln>
                <a:solidFill>
                  <a:srgbClr val="00B050"/>
                </a:solidFill>
                <a:effectLst/>
              </a:endParaRPr>
            </a:p>
          </p:txBody>
        </p:sp>
        <p:sp>
          <p:nvSpPr>
            <p:cNvPr id="16" name="Arrow: Pentagon 15">
              <a:extLst>
                <a:ext uri="{FF2B5EF4-FFF2-40B4-BE49-F238E27FC236}">
                  <a16:creationId xmlns:a16="http://schemas.microsoft.com/office/drawing/2014/main" xmlns="" id="{9C6987D9-2665-411D-A66A-21041B888CC6}"/>
                </a:ext>
              </a:extLst>
            </p:cNvPr>
            <p:cNvSpPr/>
            <p:nvPr/>
          </p:nvSpPr>
          <p:spPr bwMode="auto">
            <a:xfrm>
              <a:off x="6827941" y="3303108"/>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82%</a:t>
              </a:r>
              <a:endParaRPr kumimoji="0" lang="en-GB" sz="2000" b="0" i="0" u="none" strike="noStrike" cap="none" normalizeH="0" baseline="0" dirty="0">
                <a:ln>
                  <a:noFill/>
                </a:ln>
                <a:solidFill>
                  <a:srgbClr val="00B050"/>
                </a:solidFill>
                <a:effectLst/>
              </a:endParaRPr>
            </a:p>
          </p:txBody>
        </p:sp>
        <p:sp>
          <p:nvSpPr>
            <p:cNvPr id="17" name="Arrow: Pentagon 16">
              <a:extLst>
                <a:ext uri="{FF2B5EF4-FFF2-40B4-BE49-F238E27FC236}">
                  <a16:creationId xmlns:a16="http://schemas.microsoft.com/office/drawing/2014/main" xmlns="" id="{8E240D00-1F35-4581-9C5E-53BA4D5050C5}"/>
                </a:ext>
              </a:extLst>
            </p:cNvPr>
            <p:cNvSpPr/>
            <p:nvPr/>
          </p:nvSpPr>
          <p:spPr bwMode="auto">
            <a:xfrm>
              <a:off x="6838231" y="3947066"/>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81%</a:t>
              </a:r>
              <a:endParaRPr kumimoji="0" lang="en-GB" sz="2000" b="0" i="0" u="none" strike="noStrike" cap="none" normalizeH="0" baseline="0" dirty="0">
                <a:ln>
                  <a:noFill/>
                </a:ln>
                <a:solidFill>
                  <a:srgbClr val="00B050"/>
                </a:solidFill>
                <a:effectLst/>
              </a:endParaRPr>
            </a:p>
          </p:txBody>
        </p:sp>
      </p:grpSp>
      <p:grpSp>
        <p:nvGrpSpPr>
          <p:cNvPr id="10" name="Group 9">
            <a:extLst>
              <a:ext uri="{FF2B5EF4-FFF2-40B4-BE49-F238E27FC236}">
                <a16:creationId xmlns:a16="http://schemas.microsoft.com/office/drawing/2014/main" xmlns="" id="{F6696127-A741-47EA-87F8-1921461EE60F}"/>
              </a:ext>
            </a:extLst>
          </p:cNvPr>
          <p:cNvGrpSpPr/>
          <p:nvPr/>
        </p:nvGrpSpPr>
        <p:grpSpPr>
          <a:xfrm>
            <a:off x="7535583" y="2831207"/>
            <a:ext cx="490519" cy="1595691"/>
            <a:chOff x="8312578" y="2745869"/>
            <a:chExt cx="490519" cy="1595691"/>
          </a:xfrm>
        </p:grpSpPr>
        <p:sp>
          <p:nvSpPr>
            <p:cNvPr id="42" name="Rectangle 62">
              <a:extLst>
                <a:ext uri="{FF2B5EF4-FFF2-40B4-BE49-F238E27FC236}">
                  <a16:creationId xmlns:a16="http://schemas.microsoft.com/office/drawing/2014/main" xmlns="" id="{C64245B6-81A5-4862-8598-825E898565AD}"/>
                </a:ext>
              </a:extLst>
            </p:cNvPr>
            <p:cNvSpPr>
              <a:spLocks noChangeArrowheads="1"/>
            </p:cNvSpPr>
            <p:nvPr/>
          </p:nvSpPr>
          <p:spPr bwMode="auto">
            <a:xfrm>
              <a:off x="8312578" y="2745869"/>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803</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8" name="Rectangle 66">
              <a:extLst>
                <a:ext uri="{FF2B5EF4-FFF2-40B4-BE49-F238E27FC236}">
                  <a16:creationId xmlns:a16="http://schemas.microsoft.com/office/drawing/2014/main" xmlns="" id="{DB408894-6E4C-4BB0-8230-71BAA9EB7FC1}"/>
                </a:ext>
              </a:extLst>
            </p:cNvPr>
            <p:cNvSpPr>
              <a:spLocks noChangeArrowheads="1"/>
            </p:cNvSpPr>
            <p:nvPr/>
          </p:nvSpPr>
          <p:spPr bwMode="auto">
            <a:xfrm>
              <a:off x="8312578" y="3389825"/>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678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4" name="Rectangle 70">
              <a:extLst>
                <a:ext uri="{FF2B5EF4-FFF2-40B4-BE49-F238E27FC236}">
                  <a16:creationId xmlns:a16="http://schemas.microsoft.com/office/drawing/2014/main" xmlns="" id="{66CC46F9-C1C7-4705-9135-B2E435BAF276}"/>
                </a:ext>
              </a:extLst>
            </p:cNvPr>
            <p:cNvSpPr>
              <a:spLocks noChangeArrowheads="1"/>
            </p:cNvSpPr>
            <p:nvPr/>
          </p:nvSpPr>
          <p:spPr bwMode="auto">
            <a:xfrm>
              <a:off x="8312578" y="4033783"/>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671</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sp>
        <p:nvSpPr>
          <p:cNvPr id="63" name="Rectangle 62">
            <a:extLst>
              <a:ext uri="{FF2B5EF4-FFF2-40B4-BE49-F238E27FC236}">
                <a16:creationId xmlns:a16="http://schemas.microsoft.com/office/drawing/2014/main" xmlns="" id="{31C73C83-6358-4392-9D3F-10A0BB3C1234}"/>
              </a:ext>
            </a:extLst>
          </p:cNvPr>
          <p:cNvSpPr>
            <a:spLocks noChangeArrowheads="1"/>
          </p:cNvSpPr>
          <p:nvPr/>
        </p:nvSpPr>
        <p:spPr bwMode="auto">
          <a:xfrm>
            <a:off x="7391567" y="2179882"/>
            <a:ext cx="684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Verdana" panose="020B0604030504040204" pitchFamily="34" charset="0"/>
              </a:rPr>
              <a:t>NQTs</a:t>
            </a:r>
          </a:p>
        </p:txBody>
      </p:sp>
      <p:sp>
        <p:nvSpPr>
          <p:cNvPr id="45" name="Rectangle 44">
            <a:extLst>
              <a:ext uri="{FF2B5EF4-FFF2-40B4-BE49-F238E27FC236}">
                <a16:creationId xmlns:a16="http://schemas.microsoft.com/office/drawing/2014/main" xmlns="" id="{402DC126-2B56-4A5D-9D47-6ACB97F1F98C}"/>
              </a:ext>
            </a:extLst>
          </p:cNvPr>
          <p:cNvSpPr/>
          <p:nvPr/>
        </p:nvSpPr>
        <p:spPr>
          <a:xfrm>
            <a:off x="9696400" y="117793"/>
            <a:ext cx="2090572" cy="430887"/>
          </a:xfrm>
          <a:prstGeom prst="rect">
            <a:avLst/>
          </a:prstGeom>
        </p:spPr>
        <p:txBody>
          <a:bodyPr wrap="none">
            <a:spAutoFit/>
          </a:bodyPr>
          <a:lstStyle/>
          <a:p>
            <a:r>
              <a:rPr lang="en-US" sz="2200" dirty="0">
                <a:solidFill>
                  <a:srgbClr val="FDE5C7"/>
                </a:solidFill>
              </a:rPr>
              <a:t>TSM 2017-18</a:t>
            </a:r>
            <a:endParaRPr lang="en-GB" sz="2200" dirty="0">
              <a:solidFill>
                <a:srgbClr val="FDE5C7"/>
              </a:solidFill>
            </a:endParaRPr>
          </a:p>
        </p:txBody>
      </p:sp>
      <p:sp>
        <p:nvSpPr>
          <p:cNvPr id="47" name="Rectangle 46">
            <a:extLst>
              <a:ext uri="{FF2B5EF4-FFF2-40B4-BE49-F238E27FC236}">
                <a16:creationId xmlns:a16="http://schemas.microsoft.com/office/drawing/2014/main" xmlns="" id="{2DFE576F-DD56-47CE-984D-2BE290F1FEAE}"/>
              </a:ext>
            </a:extLst>
          </p:cNvPr>
          <p:cNvSpPr>
            <a:spLocks noChangeArrowheads="1"/>
          </p:cNvSpPr>
          <p:nvPr/>
        </p:nvSpPr>
        <p:spPr bwMode="auto">
          <a:xfrm>
            <a:off x="8327671" y="2179882"/>
            <a:ext cx="1104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030A0"/>
                </a:solidFill>
                <a:effectLst/>
                <a:latin typeface="Verdana" panose="020B0604030504040204" pitchFamily="34" charset="0"/>
              </a:rPr>
              <a:t>Entrants</a:t>
            </a:r>
          </a:p>
        </p:txBody>
      </p:sp>
      <p:grpSp>
        <p:nvGrpSpPr>
          <p:cNvPr id="37" name="Group 36">
            <a:extLst>
              <a:ext uri="{FF2B5EF4-FFF2-40B4-BE49-F238E27FC236}">
                <a16:creationId xmlns:a16="http://schemas.microsoft.com/office/drawing/2014/main" xmlns="" id="{2481F6DA-298D-48DD-8216-4B6918474077}"/>
              </a:ext>
            </a:extLst>
          </p:cNvPr>
          <p:cNvGrpSpPr/>
          <p:nvPr/>
        </p:nvGrpSpPr>
        <p:grpSpPr>
          <a:xfrm>
            <a:off x="8496318" y="2843183"/>
            <a:ext cx="730969" cy="1595691"/>
            <a:chOff x="8174720" y="2745869"/>
            <a:chExt cx="730969" cy="1595691"/>
          </a:xfrm>
        </p:grpSpPr>
        <p:sp>
          <p:nvSpPr>
            <p:cNvPr id="41" name="Rectangle 62">
              <a:extLst>
                <a:ext uri="{FF2B5EF4-FFF2-40B4-BE49-F238E27FC236}">
                  <a16:creationId xmlns:a16="http://schemas.microsoft.com/office/drawing/2014/main" xmlns="" id="{EAEAEF4E-0ED1-4B08-A60C-45FF8A420E37}"/>
                </a:ext>
              </a:extLst>
            </p:cNvPr>
            <p:cNvSpPr>
              <a:spLocks noChangeArrowheads="1"/>
            </p:cNvSpPr>
            <p:nvPr/>
          </p:nvSpPr>
          <p:spPr bwMode="auto">
            <a:xfrm>
              <a:off x="8174720" y="2745869"/>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latin typeface="Verdana" panose="020B0604030504040204" pitchFamily="34" charset="0"/>
                </a:rPr>
                <a:t>1599</a:t>
              </a:r>
              <a:endParaRPr kumimoji="0" lang="en-US" altLang="en-US" sz="2000" b="1" i="0" u="none" strike="noStrike" cap="none" normalizeH="0" baseline="0" dirty="0">
                <a:ln>
                  <a:noFill/>
                </a:ln>
                <a:solidFill>
                  <a:srgbClr val="7030A0"/>
                </a:solidFill>
                <a:effectLst/>
              </a:endParaRPr>
            </a:p>
          </p:txBody>
        </p:sp>
        <p:sp>
          <p:nvSpPr>
            <p:cNvPr id="43" name="Rectangle 66">
              <a:extLst>
                <a:ext uri="{FF2B5EF4-FFF2-40B4-BE49-F238E27FC236}">
                  <a16:creationId xmlns:a16="http://schemas.microsoft.com/office/drawing/2014/main" xmlns="" id="{4CC3C67D-2B8B-4C3F-8143-820D749EF898}"/>
                </a:ext>
              </a:extLst>
            </p:cNvPr>
            <p:cNvSpPr>
              <a:spLocks noChangeArrowheads="1"/>
            </p:cNvSpPr>
            <p:nvPr/>
          </p:nvSpPr>
          <p:spPr bwMode="auto">
            <a:xfrm>
              <a:off x="8174720" y="3389825"/>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latin typeface="Verdana" panose="020B0604030504040204" pitchFamily="34" charset="0"/>
                </a:rPr>
                <a:t>1349</a:t>
              </a:r>
              <a:endParaRPr kumimoji="0" lang="en-US" altLang="en-US" sz="2000" b="1" i="0" u="none" strike="noStrike" cap="none" normalizeH="0" baseline="0" dirty="0">
                <a:ln>
                  <a:noFill/>
                </a:ln>
                <a:solidFill>
                  <a:srgbClr val="7030A0"/>
                </a:solidFill>
                <a:effectLst/>
              </a:endParaRPr>
            </a:p>
          </p:txBody>
        </p:sp>
        <p:sp>
          <p:nvSpPr>
            <p:cNvPr id="44" name="Rectangle 70">
              <a:extLst>
                <a:ext uri="{FF2B5EF4-FFF2-40B4-BE49-F238E27FC236}">
                  <a16:creationId xmlns:a16="http://schemas.microsoft.com/office/drawing/2014/main" xmlns="" id="{905ED0F7-0F35-4F54-B273-55FF00E06B23}"/>
                </a:ext>
              </a:extLst>
            </p:cNvPr>
            <p:cNvSpPr>
              <a:spLocks noChangeArrowheads="1"/>
            </p:cNvSpPr>
            <p:nvPr/>
          </p:nvSpPr>
          <p:spPr bwMode="auto">
            <a:xfrm>
              <a:off x="8174720" y="4033783"/>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latin typeface="Verdana" panose="020B0604030504040204" pitchFamily="34" charset="0"/>
                </a:rPr>
                <a:t>1336</a:t>
              </a:r>
              <a:endParaRPr kumimoji="0" lang="en-US" altLang="en-US" sz="2000" b="1" i="0" u="none" strike="noStrike" cap="none" normalizeH="0" baseline="0" dirty="0">
                <a:ln>
                  <a:noFill/>
                </a:ln>
                <a:solidFill>
                  <a:srgbClr val="7030A0"/>
                </a:solidFill>
                <a:effectLst/>
              </a:endParaRPr>
            </a:p>
          </p:txBody>
        </p:sp>
      </p:grpSp>
      <p:grpSp>
        <p:nvGrpSpPr>
          <p:cNvPr id="4" name="Group 3">
            <a:extLst>
              <a:ext uri="{FF2B5EF4-FFF2-40B4-BE49-F238E27FC236}">
                <a16:creationId xmlns:a16="http://schemas.microsoft.com/office/drawing/2014/main" xmlns="" id="{C6BF7D81-A497-4D72-AA65-9E03A29E237E}"/>
              </a:ext>
            </a:extLst>
          </p:cNvPr>
          <p:cNvGrpSpPr/>
          <p:nvPr/>
        </p:nvGrpSpPr>
        <p:grpSpPr>
          <a:xfrm>
            <a:off x="4163810" y="2854290"/>
            <a:ext cx="731703" cy="1595691"/>
            <a:chOff x="4079776" y="2768952"/>
            <a:chExt cx="731703" cy="1595691"/>
          </a:xfrm>
        </p:grpSpPr>
        <p:sp>
          <p:nvSpPr>
            <p:cNvPr id="52" name="Rectangle 60">
              <a:extLst>
                <a:ext uri="{FF2B5EF4-FFF2-40B4-BE49-F238E27FC236}">
                  <a16:creationId xmlns:a16="http://schemas.microsoft.com/office/drawing/2014/main" xmlns="" id="{9D57CD91-1770-43F7-826A-0C223B4417D6}"/>
                </a:ext>
              </a:extLst>
            </p:cNvPr>
            <p:cNvSpPr>
              <a:spLocks noChangeArrowheads="1"/>
            </p:cNvSpPr>
            <p:nvPr/>
          </p:nvSpPr>
          <p:spPr bwMode="auto">
            <a:xfrm>
              <a:off x="4079776" y="2768952"/>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1188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6" name="Rectangle 64">
              <a:extLst>
                <a:ext uri="{FF2B5EF4-FFF2-40B4-BE49-F238E27FC236}">
                  <a16:creationId xmlns:a16="http://schemas.microsoft.com/office/drawing/2014/main" xmlns="" id="{431DF13D-E635-4B05-8428-1683B78F4864}"/>
                </a:ext>
              </a:extLst>
            </p:cNvPr>
            <p:cNvSpPr>
              <a:spLocks noChangeArrowheads="1"/>
            </p:cNvSpPr>
            <p:nvPr/>
          </p:nvSpPr>
          <p:spPr bwMode="auto">
            <a:xfrm>
              <a:off x="4079776" y="3412908"/>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Verdana" panose="020B0604030504040204" pitchFamily="34" charset="0"/>
                </a:rPr>
                <a:t>1053</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57" name="Rectangle 68">
              <a:extLst>
                <a:ext uri="{FF2B5EF4-FFF2-40B4-BE49-F238E27FC236}">
                  <a16:creationId xmlns:a16="http://schemas.microsoft.com/office/drawing/2014/main" xmlns="" id="{A6CF0AAA-D6E0-41BC-BF7B-3207FBF18BB4}"/>
                </a:ext>
              </a:extLst>
            </p:cNvPr>
            <p:cNvSpPr>
              <a:spLocks noChangeArrowheads="1"/>
            </p:cNvSpPr>
            <p:nvPr/>
          </p:nvSpPr>
          <p:spPr bwMode="auto">
            <a:xfrm>
              <a:off x="4079776" y="4056866"/>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1055</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sp>
        <p:nvSpPr>
          <p:cNvPr id="40" name="Rectangle 39">
            <a:extLst>
              <a:ext uri="{FF2B5EF4-FFF2-40B4-BE49-F238E27FC236}">
                <a16:creationId xmlns:a16="http://schemas.microsoft.com/office/drawing/2014/main" xmlns="" id="{B72FBA06-7863-4948-B446-011999F68D44}"/>
              </a:ext>
            </a:extLst>
          </p:cNvPr>
          <p:cNvSpPr/>
          <p:nvPr/>
        </p:nvSpPr>
        <p:spPr>
          <a:xfrm>
            <a:off x="4787348" y="4762019"/>
            <a:ext cx="2980496" cy="323165"/>
          </a:xfrm>
          <a:prstGeom prst="rect">
            <a:avLst/>
          </a:prstGeom>
        </p:spPr>
        <p:txBody>
          <a:bodyPr wrap="none">
            <a:spAutoFit/>
          </a:bodyPr>
          <a:lstStyle/>
          <a:p>
            <a:r>
              <a:rPr lang="en-GB" sz="1500" dirty="0">
                <a:solidFill>
                  <a:srgbClr val="FF6600"/>
                </a:solidFill>
              </a:rPr>
              <a:t>Completion </a:t>
            </a:r>
            <a:r>
              <a:rPr lang="en-GB" sz="1500" dirty="0">
                <a:solidFill>
                  <a:schemeClr val="tx1"/>
                </a:solidFill>
              </a:rPr>
              <a:t>and</a:t>
            </a:r>
            <a:r>
              <a:rPr lang="en-GB" sz="1500" dirty="0">
                <a:solidFill>
                  <a:srgbClr val="00B050"/>
                </a:solidFill>
              </a:rPr>
              <a:t> Employment</a:t>
            </a:r>
          </a:p>
        </p:txBody>
      </p:sp>
      <p:sp>
        <p:nvSpPr>
          <p:cNvPr id="58" name="Rectangle 57">
            <a:extLst>
              <a:ext uri="{FF2B5EF4-FFF2-40B4-BE49-F238E27FC236}">
                <a16:creationId xmlns:a16="http://schemas.microsoft.com/office/drawing/2014/main" xmlns="" id="{9D8D48DE-8869-4961-9B8C-B7C2E9777B2D}"/>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https://www.gov.uk/government/statistics/teacher-supply-model-2017-to-2018</a:t>
            </a:r>
          </a:p>
        </p:txBody>
      </p:sp>
      <p:cxnSp>
        <p:nvCxnSpPr>
          <p:cNvPr id="6" name="Straight Connector 5">
            <a:extLst>
              <a:ext uri="{FF2B5EF4-FFF2-40B4-BE49-F238E27FC236}">
                <a16:creationId xmlns:a16="http://schemas.microsoft.com/office/drawing/2014/main" xmlns="" id="{513F7D15-582C-4F03-8173-191FA76EFC83}"/>
              </a:ext>
            </a:extLst>
          </p:cNvPr>
          <p:cNvCxnSpPr/>
          <p:nvPr/>
        </p:nvCxnSpPr>
        <p:spPr bwMode="auto">
          <a:xfrm>
            <a:off x="2134895" y="2640869"/>
            <a:ext cx="752521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A881DEF6-065D-4E50-9F82-1015587093E9}"/>
              </a:ext>
            </a:extLst>
          </p:cNvPr>
          <p:cNvCxnSpPr/>
          <p:nvPr/>
        </p:nvCxnSpPr>
        <p:spPr bwMode="auto">
          <a:xfrm>
            <a:off x="2134895" y="1997971"/>
            <a:ext cx="752521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0" name="Speech Bubble: Rectangle 59">
            <a:extLst>
              <a:ext uri="{FF2B5EF4-FFF2-40B4-BE49-F238E27FC236}">
                <a16:creationId xmlns:a16="http://schemas.microsoft.com/office/drawing/2014/main" xmlns="" id="{9169EADF-1DE0-4E06-A31F-073961DC2B7B}"/>
              </a:ext>
            </a:extLst>
          </p:cNvPr>
          <p:cNvSpPr/>
          <p:nvPr/>
        </p:nvSpPr>
        <p:spPr bwMode="auto">
          <a:xfrm>
            <a:off x="2684644" y="4869160"/>
            <a:ext cx="6507700" cy="763939"/>
          </a:xfrm>
          <a:prstGeom prst="wedgeRectCallout">
            <a:avLst>
              <a:gd name="adj1" fmla="val 763"/>
              <a:gd name="adj2" fmla="val -100830"/>
            </a:avLst>
          </a:prstGeom>
          <a:solidFill>
            <a:srgbClr val="FFFFCC"/>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dirty="0">
                <a:solidFill>
                  <a:schemeClr val="tx1"/>
                </a:solidFill>
              </a:rPr>
              <a:t>These are based on an average of four years up to 2013-14 when bursaries were significantly lower</a:t>
            </a:r>
            <a:endParaRPr kumimoji="0" lang="en-GB" sz="1800" b="0" i="0" u="none" strike="noStrike" cap="none" normalizeH="0" baseline="0" dirty="0">
              <a:ln>
                <a:noFill/>
              </a:ln>
              <a:solidFill>
                <a:schemeClr val="tx1"/>
              </a:solidFill>
              <a:effectLst/>
              <a:latin typeface="Verdana" pitchFamily="34" charset="0"/>
              <a:cs typeface="Arial" charset="0"/>
            </a:endParaRPr>
          </a:p>
        </p:txBody>
      </p:sp>
    </p:spTree>
    <p:custDataLst>
      <p:tags r:id="rId1"/>
    </p:custDataLst>
    <p:extLst>
      <p:ext uri="{BB962C8B-B14F-4D97-AF65-F5344CB8AC3E}">
        <p14:creationId xmlns:p14="http://schemas.microsoft.com/office/powerpoint/2010/main" val="20106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0" grpId="0"/>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1">
            <a:extLst>
              <a:ext uri="{FF2B5EF4-FFF2-40B4-BE49-F238E27FC236}">
                <a16:creationId xmlns:a16="http://schemas.microsoft.com/office/drawing/2014/main" xmlns="" id="{1AD32E9C-95AB-49C2-80E6-AB7494163786}"/>
              </a:ext>
            </a:extLst>
          </p:cNvPr>
          <p:cNvSpPr>
            <a:spLocks noGrp="1"/>
          </p:cNvSpPr>
          <p:nvPr>
            <p:ph idx="1"/>
          </p:nvPr>
        </p:nvSpPr>
        <p:spPr>
          <a:xfrm>
            <a:off x="315712" y="908050"/>
            <a:ext cx="11396912" cy="5041230"/>
          </a:xfrm>
        </p:spPr>
        <p:txBody>
          <a:bodyPr/>
          <a:lstStyle/>
          <a:p>
            <a:r>
              <a:rPr lang="en-GB" sz="2800" b="1" dirty="0">
                <a:solidFill>
                  <a:srgbClr val="91CF50"/>
                </a:solidFill>
              </a:rPr>
              <a:t>Biology</a:t>
            </a:r>
          </a:p>
        </p:txBody>
      </p:sp>
      <p:sp>
        <p:nvSpPr>
          <p:cNvPr id="99" name="Freeform 6">
            <a:extLst>
              <a:ext uri="{FF2B5EF4-FFF2-40B4-BE49-F238E27FC236}">
                <a16:creationId xmlns:a16="http://schemas.microsoft.com/office/drawing/2014/main" xmlns="" id="{C6A4CC3E-CB9D-4042-9F11-ED7769F8E1F6}"/>
              </a:ext>
            </a:extLst>
          </p:cNvPr>
          <p:cNvSpPr>
            <a:spLocks noEditPoints="1"/>
          </p:cNvSpPr>
          <p:nvPr/>
        </p:nvSpPr>
        <p:spPr bwMode="auto">
          <a:xfrm>
            <a:off x="5356142" y="2187198"/>
            <a:ext cx="5322887" cy="3105150"/>
          </a:xfrm>
          <a:custGeom>
            <a:avLst/>
            <a:gdLst>
              <a:gd name="T0" fmla="*/ 0 w 3353"/>
              <a:gd name="T1" fmla="*/ 570 h 1956"/>
              <a:gd name="T2" fmla="*/ 206 w 3353"/>
              <a:gd name="T3" fmla="*/ 570 h 1956"/>
              <a:gd name="T4" fmla="*/ 206 w 3353"/>
              <a:gd name="T5" fmla="*/ 1956 h 1956"/>
              <a:gd name="T6" fmla="*/ 0 w 3353"/>
              <a:gd name="T7" fmla="*/ 1956 h 1956"/>
              <a:gd name="T8" fmla="*/ 0 w 3353"/>
              <a:gd name="T9" fmla="*/ 570 h 1956"/>
              <a:gd name="T10" fmla="*/ 523 w 3353"/>
              <a:gd name="T11" fmla="*/ 737 h 1956"/>
              <a:gd name="T12" fmla="*/ 729 w 3353"/>
              <a:gd name="T13" fmla="*/ 737 h 1956"/>
              <a:gd name="T14" fmla="*/ 729 w 3353"/>
              <a:gd name="T15" fmla="*/ 1956 h 1956"/>
              <a:gd name="T16" fmla="*/ 523 w 3353"/>
              <a:gd name="T17" fmla="*/ 1956 h 1956"/>
              <a:gd name="T18" fmla="*/ 523 w 3353"/>
              <a:gd name="T19" fmla="*/ 737 h 1956"/>
              <a:gd name="T20" fmla="*/ 1046 w 3353"/>
              <a:gd name="T21" fmla="*/ 460 h 1956"/>
              <a:gd name="T22" fmla="*/ 1252 w 3353"/>
              <a:gd name="T23" fmla="*/ 460 h 1956"/>
              <a:gd name="T24" fmla="*/ 1252 w 3353"/>
              <a:gd name="T25" fmla="*/ 1956 h 1956"/>
              <a:gd name="T26" fmla="*/ 1046 w 3353"/>
              <a:gd name="T27" fmla="*/ 1956 h 1956"/>
              <a:gd name="T28" fmla="*/ 1046 w 3353"/>
              <a:gd name="T29" fmla="*/ 460 h 1956"/>
              <a:gd name="T30" fmla="*/ 1569 w 3353"/>
              <a:gd name="T31" fmla="*/ 16 h 1956"/>
              <a:gd name="T32" fmla="*/ 1775 w 3353"/>
              <a:gd name="T33" fmla="*/ 16 h 1956"/>
              <a:gd name="T34" fmla="*/ 1775 w 3353"/>
              <a:gd name="T35" fmla="*/ 1956 h 1956"/>
              <a:gd name="T36" fmla="*/ 1569 w 3353"/>
              <a:gd name="T37" fmla="*/ 1956 h 1956"/>
              <a:gd name="T38" fmla="*/ 1569 w 3353"/>
              <a:gd name="T39" fmla="*/ 16 h 1956"/>
              <a:gd name="T40" fmla="*/ 2092 w 3353"/>
              <a:gd name="T41" fmla="*/ 16 h 1956"/>
              <a:gd name="T42" fmla="*/ 2298 w 3353"/>
              <a:gd name="T43" fmla="*/ 16 h 1956"/>
              <a:gd name="T44" fmla="*/ 2298 w 3353"/>
              <a:gd name="T45" fmla="*/ 1956 h 1956"/>
              <a:gd name="T46" fmla="*/ 2092 w 3353"/>
              <a:gd name="T47" fmla="*/ 1956 h 1956"/>
              <a:gd name="T48" fmla="*/ 2092 w 3353"/>
              <a:gd name="T49" fmla="*/ 16 h 1956"/>
              <a:gd name="T50" fmla="*/ 2615 w 3353"/>
              <a:gd name="T51" fmla="*/ 0 h 1956"/>
              <a:gd name="T52" fmla="*/ 2829 w 3353"/>
              <a:gd name="T53" fmla="*/ 0 h 1956"/>
              <a:gd name="T54" fmla="*/ 2829 w 3353"/>
              <a:gd name="T55" fmla="*/ 1956 h 1956"/>
              <a:gd name="T56" fmla="*/ 2615 w 3353"/>
              <a:gd name="T57" fmla="*/ 1956 h 1956"/>
              <a:gd name="T58" fmla="*/ 2615 w 3353"/>
              <a:gd name="T59" fmla="*/ 0 h 1956"/>
              <a:gd name="T60" fmla="*/ 3139 w 3353"/>
              <a:gd name="T61" fmla="*/ 0 h 1956"/>
              <a:gd name="T62" fmla="*/ 3353 w 3353"/>
              <a:gd name="T63" fmla="*/ 0 h 1956"/>
              <a:gd name="T64" fmla="*/ 3353 w 3353"/>
              <a:gd name="T65" fmla="*/ 1956 h 1956"/>
              <a:gd name="T66" fmla="*/ 3139 w 3353"/>
              <a:gd name="T67" fmla="*/ 1956 h 1956"/>
              <a:gd name="T68" fmla="*/ 3139 w 3353"/>
              <a:gd name="T6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53" h="1956">
                <a:moveTo>
                  <a:pt x="0" y="570"/>
                </a:moveTo>
                <a:lnTo>
                  <a:pt x="206" y="570"/>
                </a:lnTo>
                <a:lnTo>
                  <a:pt x="206" y="1956"/>
                </a:lnTo>
                <a:lnTo>
                  <a:pt x="0" y="1956"/>
                </a:lnTo>
                <a:lnTo>
                  <a:pt x="0" y="570"/>
                </a:lnTo>
                <a:close/>
                <a:moveTo>
                  <a:pt x="523" y="737"/>
                </a:moveTo>
                <a:lnTo>
                  <a:pt x="729" y="737"/>
                </a:lnTo>
                <a:lnTo>
                  <a:pt x="729" y="1956"/>
                </a:lnTo>
                <a:lnTo>
                  <a:pt x="523" y="1956"/>
                </a:lnTo>
                <a:lnTo>
                  <a:pt x="523" y="737"/>
                </a:lnTo>
                <a:close/>
                <a:moveTo>
                  <a:pt x="1046" y="460"/>
                </a:moveTo>
                <a:lnTo>
                  <a:pt x="1252" y="460"/>
                </a:lnTo>
                <a:lnTo>
                  <a:pt x="1252" y="1956"/>
                </a:lnTo>
                <a:lnTo>
                  <a:pt x="1046" y="1956"/>
                </a:lnTo>
                <a:lnTo>
                  <a:pt x="1046" y="460"/>
                </a:lnTo>
                <a:close/>
                <a:moveTo>
                  <a:pt x="1569" y="16"/>
                </a:moveTo>
                <a:lnTo>
                  <a:pt x="1775" y="16"/>
                </a:lnTo>
                <a:lnTo>
                  <a:pt x="1775" y="1956"/>
                </a:lnTo>
                <a:lnTo>
                  <a:pt x="1569" y="1956"/>
                </a:lnTo>
                <a:lnTo>
                  <a:pt x="1569" y="16"/>
                </a:lnTo>
                <a:close/>
                <a:moveTo>
                  <a:pt x="2092" y="16"/>
                </a:moveTo>
                <a:lnTo>
                  <a:pt x="2298" y="16"/>
                </a:lnTo>
                <a:lnTo>
                  <a:pt x="2298" y="1956"/>
                </a:lnTo>
                <a:lnTo>
                  <a:pt x="2092" y="1956"/>
                </a:lnTo>
                <a:lnTo>
                  <a:pt x="2092" y="16"/>
                </a:lnTo>
                <a:close/>
                <a:moveTo>
                  <a:pt x="2615" y="0"/>
                </a:moveTo>
                <a:lnTo>
                  <a:pt x="2829" y="0"/>
                </a:lnTo>
                <a:lnTo>
                  <a:pt x="2829" y="1956"/>
                </a:lnTo>
                <a:lnTo>
                  <a:pt x="2615" y="1956"/>
                </a:lnTo>
                <a:lnTo>
                  <a:pt x="2615" y="0"/>
                </a:lnTo>
                <a:close/>
                <a:moveTo>
                  <a:pt x="3139" y="0"/>
                </a:moveTo>
                <a:lnTo>
                  <a:pt x="3353" y="0"/>
                </a:lnTo>
                <a:lnTo>
                  <a:pt x="3353" y="1956"/>
                </a:lnTo>
                <a:lnTo>
                  <a:pt x="3139" y="1956"/>
                </a:lnTo>
                <a:lnTo>
                  <a:pt x="3139" y="0"/>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7" name="Freeform 64">
            <a:extLst>
              <a:ext uri="{FF2B5EF4-FFF2-40B4-BE49-F238E27FC236}">
                <a16:creationId xmlns:a16="http://schemas.microsoft.com/office/drawing/2014/main" xmlns="" id="{6FDD17FC-5AB0-47A8-BC61-5C92DE09ACD4}"/>
              </a:ext>
            </a:extLst>
          </p:cNvPr>
          <p:cNvSpPr>
            <a:spLocks noEditPoints="1"/>
          </p:cNvSpPr>
          <p:nvPr/>
        </p:nvSpPr>
        <p:spPr bwMode="auto">
          <a:xfrm>
            <a:off x="2545871" y="1628030"/>
            <a:ext cx="8302625" cy="3130550"/>
          </a:xfrm>
          <a:custGeom>
            <a:avLst/>
            <a:gdLst>
              <a:gd name="T0" fmla="*/ 0 w 5230"/>
              <a:gd name="T1" fmla="*/ 1972 h 1972"/>
              <a:gd name="T2" fmla="*/ 5230 w 5230"/>
              <a:gd name="T3" fmla="*/ 1972 h 1972"/>
              <a:gd name="T4" fmla="*/ 0 w 5230"/>
              <a:gd name="T5" fmla="*/ 1647 h 1972"/>
              <a:gd name="T6" fmla="*/ 5230 w 5230"/>
              <a:gd name="T7" fmla="*/ 1647 h 1972"/>
              <a:gd name="T8" fmla="*/ 0 w 5230"/>
              <a:gd name="T9" fmla="*/ 1314 h 1972"/>
              <a:gd name="T10" fmla="*/ 5230 w 5230"/>
              <a:gd name="T11" fmla="*/ 1314 h 1972"/>
              <a:gd name="T12" fmla="*/ 0 w 5230"/>
              <a:gd name="T13" fmla="*/ 990 h 1972"/>
              <a:gd name="T14" fmla="*/ 5230 w 5230"/>
              <a:gd name="T15" fmla="*/ 990 h 1972"/>
              <a:gd name="T16" fmla="*/ 0 w 5230"/>
              <a:gd name="T17" fmla="*/ 657 h 1972"/>
              <a:gd name="T18" fmla="*/ 5230 w 5230"/>
              <a:gd name="T19" fmla="*/ 657 h 1972"/>
              <a:gd name="T20" fmla="*/ 0 w 5230"/>
              <a:gd name="T21" fmla="*/ 333 h 1972"/>
              <a:gd name="T22" fmla="*/ 5230 w 5230"/>
              <a:gd name="T23" fmla="*/ 333 h 1972"/>
              <a:gd name="T24" fmla="*/ 0 w 5230"/>
              <a:gd name="T25" fmla="*/ 0 h 1972"/>
              <a:gd name="T26" fmla="*/ 5230 w 5230"/>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0" h="1972">
                <a:moveTo>
                  <a:pt x="0" y="1972"/>
                </a:moveTo>
                <a:lnTo>
                  <a:pt x="5230" y="1972"/>
                </a:lnTo>
                <a:moveTo>
                  <a:pt x="0" y="1647"/>
                </a:moveTo>
                <a:lnTo>
                  <a:pt x="5230" y="1647"/>
                </a:lnTo>
                <a:moveTo>
                  <a:pt x="0" y="1314"/>
                </a:moveTo>
                <a:lnTo>
                  <a:pt x="5230" y="1314"/>
                </a:lnTo>
                <a:moveTo>
                  <a:pt x="0" y="990"/>
                </a:moveTo>
                <a:lnTo>
                  <a:pt x="5230" y="990"/>
                </a:lnTo>
                <a:moveTo>
                  <a:pt x="0" y="657"/>
                </a:moveTo>
                <a:lnTo>
                  <a:pt x="5230" y="657"/>
                </a:lnTo>
                <a:moveTo>
                  <a:pt x="0" y="333"/>
                </a:moveTo>
                <a:lnTo>
                  <a:pt x="5230" y="333"/>
                </a:lnTo>
                <a:moveTo>
                  <a:pt x="0" y="0"/>
                </a:moveTo>
                <a:lnTo>
                  <a:pt x="5230"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Title 2">
            <a:extLst>
              <a:ext uri="{FF2B5EF4-FFF2-40B4-BE49-F238E27FC236}">
                <a16:creationId xmlns:a16="http://schemas.microsoft.com/office/drawing/2014/main" xmlns="" id="{68947299-ABB6-4585-8DF3-2C7EA5CA7659}"/>
              </a:ext>
            </a:extLst>
          </p:cNvPr>
          <p:cNvSpPr>
            <a:spLocks noGrp="1"/>
          </p:cNvSpPr>
          <p:nvPr>
            <p:ph type="title"/>
          </p:nvPr>
        </p:nvSpPr>
        <p:spPr/>
        <p:txBody>
          <a:bodyPr/>
          <a:lstStyle/>
          <a:p>
            <a:r>
              <a:rPr lang="en-GB" dirty="0"/>
              <a:t>Recruitment vs Targets						</a:t>
            </a:r>
          </a:p>
        </p:txBody>
      </p:sp>
      <p:sp>
        <p:nvSpPr>
          <p:cNvPr id="71" name="Line 68">
            <a:extLst>
              <a:ext uri="{FF2B5EF4-FFF2-40B4-BE49-F238E27FC236}">
                <a16:creationId xmlns:a16="http://schemas.microsoft.com/office/drawing/2014/main" xmlns="" id="{D7DFD077-40D0-4305-9AC6-F66B0A2CE3B2}"/>
              </a:ext>
            </a:extLst>
          </p:cNvPr>
          <p:cNvSpPr>
            <a:spLocks noChangeShapeType="1"/>
          </p:cNvSpPr>
          <p:nvPr/>
        </p:nvSpPr>
        <p:spPr bwMode="auto">
          <a:xfrm>
            <a:off x="2545871" y="5285998"/>
            <a:ext cx="8302625"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8" name="Group 97">
            <a:extLst>
              <a:ext uri="{FF2B5EF4-FFF2-40B4-BE49-F238E27FC236}">
                <a16:creationId xmlns:a16="http://schemas.microsoft.com/office/drawing/2014/main" xmlns="" id="{5B2256B4-1C3F-4445-9FF9-83E27AF69BA1}"/>
              </a:ext>
            </a:extLst>
          </p:cNvPr>
          <p:cNvGrpSpPr/>
          <p:nvPr/>
        </p:nvGrpSpPr>
        <p:grpSpPr>
          <a:xfrm>
            <a:off x="1971766" y="1531560"/>
            <a:ext cx="455253" cy="3874632"/>
            <a:chOff x="1689101" y="1428750"/>
            <a:chExt cx="455253" cy="3874632"/>
          </a:xfrm>
        </p:grpSpPr>
        <p:sp>
          <p:nvSpPr>
            <p:cNvPr id="72" name="Rectangle 69">
              <a:extLst>
                <a:ext uri="{FF2B5EF4-FFF2-40B4-BE49-F238E27FC236}">
                  <a16:creationId xmlns:a16="http://schemas.microsoft.com/office/drawing/2014/main" xmlns="" id="{16F5CD5D-D6CC-4C17-837D-C737BDCC7075}"/>
                </a:ext>
              </a:extLst>
            </p:cNvPr>
            <p:cNvSpPr>
              <a:spLocks noChangeArrowheads="1"/>
            </p:cNvSpPr>
            <p:nvPr/>
          </p:nvSpPr>
          <p:spPr bwMode="auto">
            <a:xfrm>
              <a:off x="2030540" y="5087938"/>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3" name="Rectangle 70">
              <a:extLst>
                <a:ext uri="{FF2B5EF4-FFF2-40B4-BE49-F238E27FC236}">
                  <a16:creationId xmlns:a16="http://schemas.microsoft.com/office/drawing/2014/main" xmlns="" id="{C5D5578E-6709-4C39-A950-15ADF8C4F08D}"/>
                </a:ext>
              </a:extLst>
            </p:cNvPr>
            <p:cNvSpPr>
              <a:spLocks noChangeArrowheads="1"/>
            </p:cNvSpPr>
            <p:nvPr/>
          </p:nvSpPr>
          <p:spPr bwMode="auto">
            <a:xfrm>
              <a:off x="1802914" y="456723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4" name="Rectangle 71">
              <a:extLst>
                <a:ext uri="{FF2B5EF4-FFF2-40B4-BE49-F238E27FC236}">
                  <a16:creationId xmlns:a16="http://schemas.microsoft.com/office/drawing/2014/main" xmlns="" id="{DE7E8CBD-E772-4069-8C60-65A404447EA5}"/>
                </a:ext>
              </a:extLst>
            </p:cNvPr>
            <p:cNvSpPr>
              <a:spLocks noChangeArrowheads="1"/>
            </p:cNvSpPr>
            <p:nvPr/>
          </p:nvSpPr>
          <p:spPr bwMode="auto">
            <a:xfrm>
              <a:off x="1802914" y="4044950"/>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400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5" name="Rectangle 72">
              <a:extLst>
                <a:ext uri="{FF2B5EF4-FFF2-40B4-BE49-F238E27FC236}">
                  <a16:creationId xmlns:a16="http://schemas.microsoft.com/office/drawing/2014/main" xmlns="" id="{380E255B-66D3-43AF-8114-C550C712445D}"/>
                </a:ext>
              </a:extLst>
            </p:cNvPr>
            <p:cNvSpPr>
              <a:spLocks noChangeArrowheads="1"/>
            </p:cNvSpPr>
            <p:nvPr/>
          </p:nvSpPr>
          <p:spPr bwMode="auto">
            <a:xfrm>
              <a:off x="1802914" y="3522663"/>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600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6" name="Rectangle 73">
              <a:extLst>
                <a:ext uri="{FF2B5EF4-FFF2-40B4-BE49-F238E27FC236}">
                  <a16:creationId xmlns:a16="http://schemas.microsoft.com/office/drawing/2014/main" xmlns="" id="{7D4A470E-8945-4B05-922C-5BBB19E77F3B}"/>
                </a:ext>
              </a:extLst>
            </p:cNvPr>
            <p:cNvSpPr>
              <a:spLocks noChangeArrowheads="1"/>
            </p:cNvSpPr>
            <p:nvPr/>
          </p:nvSpPr>
          <p:spPr bwMode="auto">
            <a:xfrm>
              <a:off x="1802914" y="299878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800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7" name="Rectangle 74">
              <a:extLst>
                <a:ext uri="{FF2B5EF4-FFF2-40B4-BE49-F238E27FC236}">
                  <a16:creationId xmlns:a16="http://schemas.microsoft.com/office/drawing/2014/main" xmlns="" id="{D00531BD-CC65-42F6-BA93-F9E51A5EE4F3}"/>
                </a:ext>
              </a:extLst>
            </p:cNvPr>
            <p:cNvSpPr>
              <a:spLocks noChangeArrowheads="1"/>
            </p:cNvSpPr>
            <p:nvPr/>
          </p:nvSpPr>
          <p:spPr bwMode="auto">
            <a:xfrm>
              <a:off x="1689101" y="247650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1000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8" name="Rectangle 75">
              <a:extLst>
                <a:ext uri="{FF2B5EF4-FFF2-40B4-BE49-F238E27FC236}">
                  <a16:creationId xmlns:a16="http://schemas.microsoft.com/office/drawing/2014/main" xmlns="" id="{7F5862FB-900A-4FFB-A36F-9E9B843B8619}"/>
                </a:ext>
              </a:extLst>
            </p:cNvPr>
            <p:cNvSpPr>
              <a:spLocks noChangeArrowheads="1"/>
            </p:cNvSpPr>
            <p:nvPr/>
          </p:nvSpPr>
          <p:spPr bwMode="auto">
            <a:xfrm>
              <a:off x="1689101" y="1954213"/>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9" name="Rectangle 76">
              <a:extLst>
                <a:ext uri="{FF2B5EF4-FFF2-40B4-BE49-F238E27FC236}">
                  <a16:creationId xmlns:a16="http://schemas.microsoft.com/office/drawing/2014/main" xmlns="" id="{35E2A49A-09E7-4B76-A5CB-D5F30BD6D022}"/>
                </a:ext>
              </a:extLst>
            </p:cNvPr>
            <p:cNvSpPr>
              <a:spLocks noChangeArrowheads="1"/>
            </p:cNvSpPr>
            <p:nvPr/>
          </p:nvSpPr>
          <p:spPr bwMode="auto">
            <a:xfrm>
              <a:off x="1689101" y="142875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1400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22" name="Group 121">
            <a:extLst>
              <a:ext uri="{FF2B5EF4-FFF2-40B4-BE49-F238E27FC236}">
                <a16:creationId xmlns:a16="http://schemas.microsoft.com/office/drawing/2014/main" xmlns="" id="{69FC70FB-58A9-4D76-A784-A34A6566278D}"/>
              </a:ext>
            </a:extLst>
          </p:cNvPr>
          <p:cNvGrpSpPr/>
          <p:nvPr/>
        </p:nvGrpSpPr>
        <p:grpSpPr>
          <a:xfrm>
            <a:off x="2619838" y="5389185"/>
            <a:ext cx="8185669" cy="200055"/>
            <a:chOff x="2207568" y="5286375"/>
            <a:chExt cx="8185669" cy="200055"/>
          </a:xfrm>
        </p:grpSpPr>
        <p:sp>
          <p:nvSpPr>
            <p:cNvPr id="80" name="Rectangle 77">
              <a:extLst>
                <a:ext uri="{FF2B5EF4-FFF2-40B4-BE49-F238E27FC236}">
                  <a16:creationId xmlns:a16="http://schemas.microsoft.com/office/drawing/2014/main" xmlns="" id="{0EF43FC4-C36E-43B2-97F9-A874DB61DE20}"/>
                </a:ext>
              </a:extLst>
            </p:cNvPr>
            <p:cNvSpPr>
              <a:spLocks noChangeArrowheads="1"/>
            </p:cNvSpPr>
            <p:nvPr/>
          </p:nvSpPr>
          <p:spPr bwMode="auto">
            <a:xfrm>
              <a:off x="22075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2009-10</a:t>
              </a:r>
            </a:p>
          </p:txBody>
        </p:sp>
        <p:sp>
          <p:nvSpPr>
            <p:cNvPr id="81" name="Rectangle 78">
              <a:extLst>
                <a:ext uri="{FF2B5EF4-FFF2-40B4-BE49-F238E27FC236}">
                  <a16:creationId xmlns:a16="http://schemas.microsoft.com/office/drawing/2014/main" xmlns="" id="{5D56AD02-CFDF-4A4D-84CD-CB2FC17EEA0A}"/>
                </a:ext>
              </a:extLst>
            </p:cNvPr>
            <p:cNvSpPr>
              <a:spLocks noChangeArrowheads="1"/>
            </p:cNvSpPr>
            <p:nvPr/>
          </p:nvSpPr>
          <p:spPr bwMode="auto">
            <a:xfrm>
              <a:off x="30378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2010-11</a:t>
              </a:r>
            </a:p>
          </p:txBody>
        </p:sp>
        <p:sp>
          <p:nvSpPr>
            <p:cNvPr id="82" name="Rectangle 79">
              <a:extLst>
                <a:ext uri="{FF2B5EF4-FFF2-40B4-BE49-F238E27FC236}">
                  <a16:creationId xmlns:a16="http://schemas.microsoft.com/office/drawing/2014/main" xmlns="" id="{76453925-B1E0-4AB3-8C77-CC3480E63D7A}"/>
                </a:ext>
              </a:extLst>
            </p:cNvPr>
            <p:cNvSpPr>
              <a:spLocks noChangeArrowheads="1"/>
            </p:cNvSpPr>
            <p:nvPr/>
          </p:nvSpPr>
          <p:spPr bwMode="auto">
            <a:xfrm>
              <a:off x="38696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2011-12</a:t>
              </a:r>
            </a:p>
          </p:txBody>
        </p:sp>
        <p:sp>
          <p:nvSpPr>
            <p:cNvPr id="83" name="Rectangle 80">
              <a:extLst>
                <a:ext uri="{FF2B5EF4-FFF2-40B4-BE49-F238E27FC236}">
                  <a16:creationId xmlns:a16="http://schemas.microsoft.com/office/drawing/2014/main" xmlns="" id="{2EF683E9-3EF3-47EF-A2C5-9752DB3B5252}"/>
                </a:ext>
              </a:extLst>
            </p:cNvPr>
            <p:cNvSpPr>
              <a:spLocks noChangeArrowheads="1"/>
            </p:cNvSpPr>
            <p:nvPr/>
          </p:nvSpPr>
          <p:spPr bwMode="auto">
            <a:xfrm>
              <a:off x="46999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2012-13</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4" name="Rectangle 81">
              <a:extLst>
                <a:ext uri="{FF2B5EF4-FFF2-40B4-BE49-F238E27FC236}">
                  <a16:creationId xmlns:a16="http://schemas.microsoft.com/office/drawing/2014/main" xmlns="" id="{B15D6A78-2B91-41FF-8227-E74613FBE5E6}"/>
                </a:ext>
              </a:extLst>
            </p:cNvPr>
            <p:cNvSpPr>
              <a:spLocks noChangeArrowheads="1"/>
            </p:cNvSpPr>
            <p:nvPr/>
          </p:nvSpPr>
          <p:spPr bwMode="auto">
            <a:xfrm>
              <a:off x="55302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2013-14</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5" name="Rectangle 82">
              <a:extLst>
                <a:ext uri="{FF2B5EF4-FFF2-40B4-BE49-F238E27FC236}">
                  <a16:creationId xmlns:a16="http://schemas.microsoft.com/office/drawing/2014/main" xmlns="" id="{BB1129D8-3B6A-48E6-90C7-488B1078A1D1}"/>
                </a:ext>
              </a:extLst>
            </p:cNvPr>
            <p:cNvSpPr>
              <a:spLocks noChangeArrowheads="1"/>
            </p:cNvSpPr>
            <p:nvPr/>
          </p:nvSpPr>
          <p:spPr bwMode="auto">
            <a:xfrm>
              <a:off x="63604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2014-15</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6" name="Rectangle 83">
              <a:extLst>
                <a:ext uri="{FF2B5EF4-FFF2-40B4-BE49-F238E27FC236}">
                  <a16:creationId xmlns:a16="http://schemas.microsoft.com/office/drawing/2014/main" xmlns="" id="{9D97A73F-9593-4869-B90C-F4B57694A7BA}"/>
                </a:ext>
              </a:extLst>
            </p:cNvPr>
            <p:cNvSpPr>
              <a:spLocks noChangeArrowheads="1"/>
            </p:cNvSpPr>
            <p:nvPr/>
          </p:nvSpPr>
          <p:spPr bwMode="auto">
            <a:xfrm>
              <a:off x="71907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2015-16</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7" name="Rectangle 84">
              <a:extLst>
                <a:ext uri="{FF2B5EF4-FFF2-40B4-BE49-F238E27FC236}">
                  <a16:creationId xmlns:a16="http://schemas.microsoft.com/office/drawing/2014/main" xmlns="" id="{051A26AE-06C1-47E0-A5B2-A76588CBC2E3}"/>
                </a:ext>
              </a:extLst>
            </p:cNvPr>
            <p:cNvSpPr>
              <a:spLocks noChangeArrowheads="1"/>
            </p:cNvSpPr>
            <p:nvPr/>
          </p:nvSpPr>
          <p:spPr bwMode="auto">
            <a:xfrm>
              <a:off x="80225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2016-17</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8" name="Rectangle 85">
              <a:extLst>
                <a:ext uri="{FF2B5EF4-FFF2-40B4-BE49-F238E27FC236}">
                  <a16:creationId xmlns:a16="http://schemas.microsoft.com/office/drawing/2014/main" xmlns="" id="{4FF82578-C45E-4386-BB4C-79F91D71E8A3}"/>
                </a:ext>
              </a:extLst>
            </p:cNvPr>
            <p:cNvSpPr>
              <a:spLocks noChangeArrowheads="1"/>
            </p:cNvSpPr>
            <p:nvPr/>
          </p:nvSpPr>
          <p:spPr bwMode="auto">
            <a:xfrm>
              <a:off x="88528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2017-18</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9" name="Rectangle 86">
              <a:extLst>
                <a:ext uri="{FF2B5EF4-FFF2-40B4-BE49-F238E27FC236}">
                  <a16:creationId xmlns:a16="http://schemas.microsoft.com/office/drawing/2014/main" xmlns="" id="{CE801210-DD1C-4871-99FA-5E0542135867}"/>
                </a:ext>
              </a:extLst>
            </p:cNvPr>
            <p:cNvSpPr>
              <a:spLocks noChangeArrowheads="1"/>
            </p:cNvSpPr>
            <p:nvPr/>
          </p:nvSpPr>
          <p:spPr bwMode="auto">
            <a:xfrm>
              <a:off x="96831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2018-19</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101" name="Group 100">
            <a:extLst>
              <a:ext uri="{FF2B5EF4-FFF2-40B4-BE49-F238E27FC236}">
                <a16:creationId xmlns:a16="http://schemas.microsoft.com/office/drawing/2014/main" xmlns="" id="{7B46DC4D-20B2-440B-812A-A30D7562B4C3}"/>
              </a:ext>
            </a:extLst>
          </p:cNvPr>
          <p:cNvGrpSpPr/>
          <p:nvPr/>
        </p:nvGrpSpPr>
        <p:grpSpPr>
          <a:xfrm>
            <a:off x="2790346" y="1999873"/>
            <a:ext cx="6983413" cy="3292475"/>
            <a:chOff x="2378076" y="1897063"/>
            <a:chExt cx="6983413" cy="3292475"/>
          </a:xfrm>
          <a:pattFill prst="pct30">
            <a:fgClr>
              <a:srgbClr val="92D050"/>
            </a:fgClr>
            <a:bgClr>
              <a:srgbClr val="FFFF00"/>
            </a:bgClr>
          </a:pattFill>
        </p:grpSpPr>
        <p:sp>
          <p:nvSpPr>
            <p:cNvPr id="102" name="Freeform 65">
              <a:extLst>
                <a:ext uri="{FF2B5EF4-FFF2-40B4-BE49-F238E27FC236}">
                  <a16:creationId xmlns:a16="http://schemas.microsoft.com/office/drawing/2014/main" xmlns="" id="{869E2458-33F5-49E0-A05E-7C04594F937D}"/>
                </a:ext>
              </a:extLst>
            </p:cNvPr>
            <p:cNvSpPr>
              <a:spLocks noEditPoints="1"/>
            </p:cNvSpPr>
            <p:nvPr/>
          </p:nvSpPr>
          <p:spPr bwMode="auto">
            <a:xfrm>
              <a:off x="2378076" y="2173288"/>
              <a:ext cx="6983413" cy="3016250"/>
            </a:xfrm>
            <a:custGeom>
              <a:avLst/>
              <a:gdLst>
                <a:gd name="T0" fmla="*/ 0 w 4399"/>
                <a:gd name="T1" fmla="*/ 0 h 1900"/>
                <a:gd name="T2" fmla="*/ 206 w 4399"/>
                <a:gd name="T3" fmla="*/ 0 h 1900"/>
                <a:gd name="T4" fmla="*/ 206 w 4399"/>
                <a:gd name="T5" fmla="*/ 1900 h 1900"/>
                <a:gd name="T6" fmla="*/ 0 w 4399"/>
                <a:gd name="T7" fmla="*/ 1900 h 1900"/>
                <a:gd name="T8" fmla="*/ 0 w 4399"/>
                <a:gd name="T9" fmla="*/ 0 h 1900"/>
                <a:gd name="T10" fmla="*/ 523 w 4399"/>
                <a:gd name="T11" fmla="*/ 237 h 1900"/>
                <a:gd name="T12" fmla="*/ 729 w 4399"/>
                <a:gd name="T13" fmla="*/ 237 h 1900"/>
                <a:gd name="T14" fmla="*/ 729 w 4399"/>
                <a:gd name="T15" fmla="*/ 1900 h 1900"/>
                <a:gd name="T16" fmla="*/ 523 w 4399"/>
                <a:gd name="T17" fmla="*/ 1900 h 1900"/>
                <a:gd name="T18" fmla="*/ 523 w 4399"/>
                <a:gd name="T19" fmla="*/ 237 h 1900"/>
                <a:gd name="T20" fmla="*/ 1046 w 4399"/>
                <a:gd name="T21" fmla="*/ 887 h 1900"/>
                <a:gd name="T22" fmla="*/ 1252 w 4399"/>
                <a:gd name="T23" fmla="*/ 887 h 1900"/>
                <a:gd name="T24" fmla="*/ 1252 w 4399"/>
                <a:gd name="T25" fmla="*/ 1900 h 1900"/>
                <a:gd name="T26" fmla="*/ 1046 w 4399"/>
                <a:gd name="T27" fmla="*/ 1900 h 1900"/>
                <a:gd name="T28" fmla="*/ 1046 w 4399"/>
                <a:gd name="T29" fmla="*/ 887 h 1900"/>
                <a:gd name="T30" fmla="*/ 1569 w 4399"/>
                <a:gd name="T31" fmla="*/ 760 h 1900"/>
                <a:gd name="T32" fmla="*/ 1775 w 4399"/>
                <a:gd name="T33" fmla="*/ 760 h 1900"/>
                <a:gd name="T34" fmla="*/ 1775 w 4399"/>
                <a:gd name="T35" fmla="*/ 1900 h 1900"/>
                <a:gd name="T36" fmla="*/ 1569 w 4399"/>
                <a:gd name="T37" fmla="*/ 1900 h 1900"/>
                <a:gd name="T38" fmla="*/ 1569 w 4399"/>
                <a:gd name="T39" fmla="*/ 760 h 1900"/>
                <a:gd name="T40" fmla="*/ 2092 w 4399"/>
                <a:gd name="T41" fmla="*/ 1005 h 1900"/>
                <a:gd name="T42" fmla="*/ 2298 w 4399"/>
                <a:gd name="T43" fmla="*/ 1005 h 1900"/>
                <a:gd name="T44" fmla="*/ 2298 w 4399"/>
                <a:gd name="T45" fmla="*/ 1900 h 1900"/>
                <a:gd name="T46" fmla="*/ 2092 w 4399"/>
                <a:gd name="T47" fmla="*/ 1900 h 1900"/>
                <a:gd name="T48" fmla="*/ 2092 w 4399"/>
                <a:gd name="T49" fmla="*/ 1005 h 1900"/>
                <a:gd name="T50" fmla="*/ 2615 w 4399"/>
                <a:gd name="T51" fmla="*/ 982 h 1900"/>
                <a:gd name="T52" fmla="*/ 2822 w 4399"/>
                <a:gd name="T53" fmla="*/ 982 h 1900"/>
                <a:gd name="T54" fmla="*/ 2822 w 4399"/>
                <a:gd name="T55" fmla="*/ 1900 h 1900"/>
                <a:gd name="T56" fmla="*/ 2615 w 4399"/>
                <a:gd name="T57" fmla="*/ 1900 h 1900"/>
                <a:gd name="T58" fmla="*/ 2615 w 4399"/>
                <a:gd name="T59" fmla="*/ 982 h 1900"/>
                <a:gd name="T60" fmla="*/ 3139 w 4399"/>
                <a:gd name="T61" fmla="*/ 839 h 1900"/>
                <a:gd name="T62" fmla="*/ 3345 w 4399"/>
                <a:gd name="T63" fmla="*/ 839 h 1900"/>
                <a:gd name="T64" fmla="*/ 3345 w 4399"/>
                <a:gd name="T65" fmla="*/ 1900 h 1900"/>
                <a:gd name="T66" fmla="*/ 3139 w 4399"/>
                <a:gd name="T67" fmla="*/ 1900 h 1900"/>
                <a:gd name="T68" fmla="*/ 3139 w 4399"/>
                <a:gd name="T69" fmla="*/ 839 h 1900"/>
                <a:gd name="T70" fmla="*/ 3662 w 4399"/>
                <a:gd name="T71" fmla="*/ 483 h 1900"/>
                <a:gd name="T72" fmla="*/ 3868 w 4399"/>
                <a:gd name="T73" fmla="*/ 483 h 1900"/>
                <a:gd name="T74" fmla="*/ 3868 w 4399"/>
                <a:gd name="T75" fmla="*/ 1900 h 1900"/>
                <a:gd name="T76" fmla="*/ 3662 w 4399"/>
                <a:gd name="T77" fmla="*/ 1900 h 1900"/>
                <a:gd name="T78" fmla="*/ 3662 w 4399"/>
                <a:gd name="T79" fmla="*/ 483 h 1900"/>
                <a:gd name="T80" fmla="*/ 4185 w 4399"/>
                <a:gd name="T81" fmla="*/ 879 h 1900"/>
                <a:gd name="T82" fmla="*/ 4399 w 4399"/>
                <a:gd name="T83" fmla="*/ 879 h 1900"/>
                <a:gd name="T84" fmla="*/ 4399 w 4399"/>
                <a:gd name="T85" fmla="*/ 1900 h 1900"/>
                <a:gd name="T86" fmla="*/ 4185 w 4399"/>
                <a:gd name="T87" fmla="*/ 1900 h 1900"/>
                <a:gd name="T88" fmla="*/ 4185 w 4399"/>
                <a:gd name="T89" fmla="*/ 879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900">
                  <a:moveTo>
                    <a:pt x="0" y="0"/>
                  </a:moveTo>
                  <a:lnTo>
                    <a:pt x="206" y="0"/>
                  </a:lnTo>
                  <a:lnTo>
                    <a:pt x="206" y="1900"/>
                  </a:lnTo>
                  <a:lnTo>
                    <a:pt x="0" y="1900"/>
                  </a:lnTo>
                  <a:lnTo>
                    <a:pt x="0" y="0"/>
                  </a:lnTo>
                  <a:close/>
                  <a:moveTo>
                    <a:pt x="523" y="237"/>
                  </a:moveTo>
                  <a:lnTo>
                    <a:pt x="729" y="237"/>
                  </a:lnTo>
                  <a:lnTo>
                    <a:pt x="729" y="1900"/>
                  </a:lnTo>
                  <a:lnTo>
                    <a:pt x="523" y="1900"/>
                  </a:lnTo>
                  <a:lnTo>
                    <a:pt x="523" y="237"/>
                  </a:lnTo>
                  <a:close/>
                  <a:moveTo>
                    <a:pt x="1046" y="887"/>
                  </a:moveTo>
                  <a:lnTo>
                    <a:pt x="1252" y="887"/>
                  </a:lnTo>
                  <a:lnTo>
                    <a:pt x="1252" y="1900"/>
                  </a:lnTo>
                  <a:lnTo>
                    <a:pt x="1046" y="1900"/>
                  </a:lnTo>
                  <a:lnTo>
                    <a:pt x="1046" y="887"/>
                  </a:lnTo>
                  <a:close/>
                  <a:moveTo>
                    <a:pt x="1569" y="760"/>
                  </a:moveTo>
                  <a:lnTo>
                    <a:pt x="1775" y="760"/>
                  </a:lnTo>
                  <a:lnTo>
                    <a:pt x="1775" y="1900"/>
                  </a:lnTo>
                  <a:lnTo>
                    <a:pt x="1569" y="1900"/>
                  </a:lnTo>
                  <a:lnTo>
                    <a:pt x="1569" y="760"/>
                  </a:lnTo>
                  <a:close/>
                  <a:moveTo>
                    <a:pt x="2092" y="1005"/>
                  </a:moveTo>
                  <a:lnTo>
                    <a:pt x="2298" y="1005"/>
                  </a:lnTo>
                  <a:lnTo>
                    <a:pt x="2298" y="1900"/>
                  </a:lnTo>
                  <a:lnTo>
                    <a:pt x="2092" y="1900"/>
                  </a:lnTo>
                  <a:lnTo>
                    <a:pt x="2092" y="1005"/>
                  </a:lnTo>
                  <a:close/>
                  <a:moveTo>
                    <a:pt x="2615" y="982"/>
                  </a:moveTo>
                  <a:lnTo>
                    <a:pt x="2822" y="982"/>
                  </a:lnTo>
                  <a:lnTo>
                    <a:pt x="2822" y="1900"/>
                  </a:lnTo>
                  <a:lnTo>
                    <a:pt x="2615" y="1900"/>
                  </a:lnTo>
                  <a:lnTo>
                    <a:pt x="2615" y="982"/>
                  </a:lnTo>
                  <a:close/>
                  <a:moveTo>
                    <a:pt x="3139" y="839"/>
                  </a:moveTo>
                  <a:lnTo>
                    <a:pt x="3345" y="839"/>
                  </a:lnTo>
                  <a:lnTo>
                    <a:pt x="3345" y="1900"/>
                  </a:lnTo>
                  <a:lnTo>
                    <a:pt x="3139" y="1900"/>
                  </a:lnTo>
                  <a:lnTo>
                    <a:pt x="3139" y="839"/>
                  </a:lnTo>
                  <a:close/>
                  <a:moveTo>
                    <a:pt x="3662" y="483"/>
                  </a:moveTo>
                  <a:lnTo>
                    <a:pt x="3868" y="483"/>
                  </a:lnTo>
                  <a:lnTo>
                    <a:pt x="3868" y="1900"/>
                  </a:lnTo>
                  <a:lnTo>
                    <a:pt x="3662" y="1900"/>
                  </a:lnTo>
                  <a:lnTo>
                    <a:pt x="3662" y="483"/>
                  </a:lnTo>
                  <a:close/>
                  <a:moveTo>
                    <a:pt x="4185" y="879"/>
                  </a:moveTo>
                  <a:lnTo>
                    <a:pt x="4399" y="879"/>
                  </a:lnTo>
                  <a:lnTo>
                    <a:pt x="4399" y="1900"/>
                  </a:lnTo>
                  <a:lnTo>
                    <a:pt x="4185" y="1900"/>
                  </a:lnTo>
                  <a:lnTo>
                    <a:pt x="4185" y="87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66">
              <a:extLst>
                <a:ext uri="{FF2B5EF4-FFF2-40B4-BE49-F238E27FC236}">
                  <a16:creationId xmlns:a16="http://schemas.microsoft.com/office/drawing/2014/main" xmlns="" id="{49FA6242-A4E0-44DD-8711-D17B2FDCE736}"/>
                </a:ext>
              </a:extLst>
            </p:cNvPr>
            <p:cNvSpPr>
              <a:spLocks noEditPoints="1"/>
            </p:cNvSpPr>
            <p:nvPr/>
          </p:nvSpPr>
          <p:spPr bwMode="auto">
            <a:xfrm>
              <a:off x="2378076" y="1897063"/>
              <a:ext cx="6983413" cy="1871662"/>
            </a:xfrm>
            <a:custGeom>
              <a:avLst/>
              <a:gdLst>
                <a:gd name="T0" fmla="*/ 0 w 4399"/>
                <a:gd name="T1" fmla="*/ 55 h 1179"/>
                <a:gd name="T2" fmla="*/ 206 w 4399"/>
                <a:gd name="T3" fmla="*/ 55 h 1179"/>
                <a:gd name="T4" fmla="*/ 206 w 4399"/>
                <a:gd name="T5" fmla="*/ 174 h 1179"/>
                <a:gd name="T6" fmla="*/ 0 w 4399"/>
                <a:gd name="T7" fmla="*/ 174 h 1179"/>
                <a:gd name="T8" fmla="*/ 0 w 4399"/>
                <a:gd name="T9" fmla="*/ 55 h 1179"/>
                <a:gd name="T10" fmla="*/ 523 w 4399"/>
                <a:gd name="T11" fmla="*/ 269 h 1179"/>
                <a:gd name="T12" fmla="*/ 729 w 4399"/>
                <a:gd name="T13" fmla="*/ 269 h 1179"/>
                <a:gd name="T14" fmla="*/ 729 w 4399"/>
                <a:gd name="T15" fmla="*/ 411 h 1179"/>
                <a:gd name="T16" fmla="*/ 523 w 4399"/>
                <a:gd name="T17" fmla="*/ 411 h 1179"/>
                <a:gd name="T18" fmla="*/ 523 w 4399"/>
                <a:gd name="T19" fmla="*/ 269 h 1179"/>
                <a:gd name="T20" fmla="*/ 1046 w 4399"/>
                <a:gd name="T21" fmla="*/ 918 h 1179"/>
                <a:gd name="T22" fmla="*/ 1252 w 4399"/>
                <a:gd name="T23" fmla="*/ 918 h 1179"/>
                <a:gd name="T24" fmla="*/ 1252 w 4399"/>
                <a:gd name="T25" fmla="*/ 1061 h 1179"/>
                <a:gd name="T26" fmla="*/ 1046 w 4399"/>
                <a:gd name="T27" fmla="*/ 1061 h 1179"/>
                <a:gd name="T28" fmla="*/ 1046 w 4399"/>
                <a:gd name="T29" fmla="*/ 918 h 1179"/>
                <a:gd name="T30" fmla="*/ 1569 w 4399"/>
                <a:gd name="T31" fmla="*/ 752 h 1179"/>
                <a:gd name="T32" fmla="*/ 1775 w 4399"/>
                <a:gd name="T33" fmla="*/ 752 h 1179"/>
                <a:gd name="T34" fmla="*/ 1775 w 4399"/>
                <a:gd name="T35" fmla="*/ 934 h 1179"/>
                <a:gd name="T36" fmla="*/ 1569 w 4399"/>
                <a:gd name="T37" fmla="*/ 934 h 1179"/>
                <a:gd name="T38" fmla="*/ 1569 w 4399"/>
                <a:gd name="T39" fmla="*/ 752 h 1179"/>
                <a:gd name="T40" fmla="*/ 2092 w 4399"/>
                <a:gd name="T41" fmla="*/ 902 h 1179"/>
                <a:gd name="T42" fmla="*/ 2298 w 4399"/>
                <a:gd name="T43" fmla="*/ 902 h 1179"/>
                <a:gd name="T44" fmla="*/ 2298 w 4399"/>
                <a:gd name="T45" fmla="*/ 1179 h 1179"/>
                <a:gd name="T46" fmla="*/ 2092 w 4399"/>
                <a:gd name="T47" fmla="*/ 1179 h 1179"/>
                <a:gd name="T48" fmla="*/ 2092 w 4399"/>
                <a:gd name="T49" fmla="*/ 902 h 1179"/>
                <a:gd name="T50" fmla="*/ 2615 w 4399"/>
                <a:gd name="T51" fmla="*/ 823 h 1179"/>
                <a:gd name="T52" fmla="*/ 2822 w 4399"/>
                <a:gd name="T53" fmla="*/ 823 h 1179"/>
                <a:gd name="T54" fmla="*/ 2822 w 4399"/>
                <a:gd name="T55" fmla="*/ 1156 h 1179"/>
                <a:gd name="T56" fmla="*/ 2615 w 4399"/>
                <a:gd name="T57" fmla="*/ 1156 h 1179"/>
                <a:gd name="T58" fmla="*/ 2615 w 4399"/>
                <a:gd name="T59" fmla="*/ 823 h 1179"/>
                <a:gd name="T60" fmla="*/ 3139 w 4399"/>
                <a:gd name="T61" fmla="*/ 578 h 1179"/>
                <a:gd name="T62" fmla="*/ 3345 w 4399"/>
                <a:gd name="T63" fmla="*/ 578 h 1179"/>
                <a:gd name="T64" fmla="*/ 3345 w 4399"/>
                <a:gd name="T65" fmla="*/ 1013 h 1179"/>
                <a:gd name="T66" fmla="*/ 3139 w 4399"/>
                <a:gd name="T67" fmla="*/ 1013 h 1179"/>
                <a:gd name="T68" fmla="*/ 3139 w 4399"/>
                <a:gd name="T69" fmla="*/ 578 h 1179"/>
                <a:gd name="T70" fmla="*/ 3662 w 4399"/>
                <a:gd name="T71" fmla="*/ 0 h 1179"/>
                <a:gd name="T72" fmla="*/ 3868 w 4399"/>
                <a:gd name="T73" fmla="*/ 0 h 1179"/>
                <a:gd name="T74" fmla="*/ 3868 w 4399"/>
                <a:gd name="T75" fmla="*/ 657 h 1179"/>
                <a:gd name="T76" fmla="*/ 3662 w 4399"/>
                <a:gd name="T77" fmla="*/ 657 h 1179"/>
                <a:gd name="T78" fmla="*/ 3662 w 4399"/>
                <a:gd name="T79" fmla="*/ 0 h 1179"/>
                <a:gd name="T80" fmla="*/ 4185 w 4399"/>
                <a:gd name="T81" fmla="*/ 546 h 1179"/>
                <a:gd name="T82" fmla="*/ 4399 w 4399"/>
                <a:gd name="T83" fmla="*/ 546 h 1179"/>
                <a:gd name="T84" fmla="*/ 4399 w 4399"/>
                <a:gd name="T85" fmla="*/ 1053 h 1179"/>
                <a:gd name="T86" fmla="*/ 4185 w 4399"/>
                <a:gd name="T87" fmla="*/ 1053 h 1179"/>
                <a:gd name="T88" fmla="*/ 4185 w 4399"/>
                <a:gd name="T89" fmla="*/ 54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179">
                  <a:moveTo>
                    <a:pt x="0" y="55"/>
                  </a:moveTo>
                  <a:lnTo>
                    <a:pt x="206" y="55"/>
                  </a:lnTo>
                  <a:lnTo>
                    <a:pt x="206" y="174"/>
                  </a:lnTo>
                  <a:lnTo>
                    <a:pt x="0" y="174"/>
                  </a:lnTo>
                  <a:lnTo>
                    <a:pt x="0" y="55"/>
                  </a:lnTo>
                  <a:close/>
                  <a:moveTo>
                    <a:pt x="523" y="269"/>
                  </a:moveTo>
                  <a:lnTo>
                    <a:pt x="729" y="269"/>
                  </a:lnTo>
                  <a:lnTo>
                    <a:pt x="729" y="411"/>
                  </a:lnTo>
                  <a:lnTo>
                    <a:pt x="523" y="411"/>
                  </a:lnTo>
                  <a:lnTo>
                    <a:pt x="523" y="269"/>
                  </a:lnTo>
                  <a:close/>
                  <a:moveTo>
                    <a:pt x="1046" y="918"/>
                  </a:moveTo>
                  <a:lnTo>
                    <a:pt x="1252" y="918"/>
                  </a:lnTo>
                  <a:lnTo>
                    <a:pt x="1252" y="1061"/>
                  </a:lnTo>
                  <a:lnTo>
                    <a:pt x="1046" y="1061"/>
                  </a:lnTo>
                  <a:lnTo>
                    <a:pt x="1046" y="918"/>
                  </a:lnTo>
                  <a:close/>
                  <a:moveTo>
                    <a:pt x="1569" y="752"/>
                  </a:moveTo>
                  <a:lnTo>
                    <a:pt x="1775" y="752"/>
                  </a:lnTo>
                  <a:lnTo>
                    <a:pt x="1775" y="934"/>
                  </a:lnTo>
                  <a:lnTo>
                    <a:pt x="1569" y="934"/>
                  </a:lnTo>
                  <a:lnTo>
                    <a:pt x="1569" y="752"/>
                  </a:lnTo>
                  <a:close/>
                  <a:moveTo>
                    <a:pt x="2092" y="902"/>
                  </a:moveTo>
                  <a:lnTo>
                    <a:pt x="2298" y="902"/>
                  </a:lnTo>
                  <a:lnTo>
                    <a:pt x="2298" y="1179"/>
                  </a:lnTo>
                  <a:lnTo>
                    <a:pt x="2092" y="1179"/>
                  </a:lnTo>
                  <a:lnTo>
                    <a:pt x="2092" y="902"/>
                  </a:lnTo>
                  <a:close/>
                  <a:moveTo>
                    <a:pt x="2615" y="823"/>
                  </a:moveTo>
                  <a:lnTo>
                    <a:pt x="2822" y="823"/>
                  </a:lnTo>
                  <a:lnTo>
                    <a:pt x="2822" y="1156"/>
                  </a:lnTo>
                  <a:lnTo>
                    <a:pt x="2615" y="1156"/>
                  </a:lnTo>
                  <a:lnTo>
                    <a:pt x="2615" y="823"/>
                  </a:lnTo>
                  <a:close/>
                  <a:moveTo>
                    <a:pt x="3139" y="578"/>
                  </a:moveTo>
                  <a:lnTo>
                    <a:pt x="3345" y="578"/>
                  </a:lnTo>
                  <a:lnTo>
                    <a:pt x="3345" y="1013"/>
                  </a:lnTo>
                  <a:lnTo>
                    <a:pt x="3139" y="1013"/>
                  </a:lnTo>
                  <a:lnTo>
                    <a:pt x="3139" y="578"/>
                  </a:lnTo>
                  <a:close/>
                  <a:moveTo>
                    <a:pt x="3662" y="0"/>
                  </a:moveTo>
                  <a:lnTo>
                    <a:pt x="3868" y="0"/>
                  </a:lnTo>
                  <a:lnTo>
                    <a:pt x="3868" y="657"/>
                  </a:lnTo>
                  <a:lnTo>
                    <a:pt x="3662" y="657"/>
                  </a:lnTo>
                  <a:lnTo>
                    <a:pt x="3662" y="0"/>
                  </a:lnTo>
                  <a:close/>
                  <a:moveTo>
                    <a:pt x="4185" y="546"/>
                  </a:moveTo>
                  <a:lnTo>
                    <a:pt x="4399" y="546"/>
                  </a:lnTo>
                  <a:lnTo>
                    <a:pt x="4399" y="1053"/>
                  </a:lnTo>
                  <a:lnTo>
                    <a:pt x="4185" y="1053"/>
                  </a:lnTo>
                  <a:lnTo>
                    <a:pt x="4185" y="546"/>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00" name="Group 99">
            <a:extLst>
              <a:ext uri="{FF2B5EF4-FFF2-40B4-BE49-F238E27FC236}">
                <a16:creationId xmlns:a16="http://schemas.microsoft.com/office/drawing/2014/main" xmlns="" id="{0D5E375F-3FBF-4F83-9F24-A37C7426DE25}"/>
              </a:ext>
            </a:extLst>
          </p:cNvPr>
          <p:cNvGrpSpPr/>
          <p:nvPr/>
        </p:nvGrpSpPr>
        <p:grpSpPr>
          <a:xfrm>
            <a:off x="2800031" y="2004305"/>
            <a:ext cx="6983413" cy="3292475"/>
            <a:chOff x="2378076" y="1897063"/>
            <a:chExt cx="6983413" cy="3292475"/>
          </a:xfrm>
        </p:grpSpPr>
        <p:sp>
          <p:nvSpPr>
            <p:cNvPr id="68" name="Freeform 65">
              <a:extLst>
                <a:ext uri="{FF2B5EF4-FFF2-40B4-BE49-F238E27FC236}">
                  <a16:creationId xmlns:a16="http://schemas.microsoft.com/office/drawing/2014/main" xmlns="" id="{2E46E7CB-43B4-43B2-BA69-593D852F0B01}"/>
                </a:ext>
              </a:extLst>
            </p:cNvPr>
            <p:cNvSpPr>
              <a:spLocks noEditPoints="1"/>
            </p:cNvSpPr>
            <p:nvPr/>
          </p:nvSpPr>
          <p:spPr bwMode="auto">
            <a:xfrm>
              <a:off x="2378076" y="2173288"/>
              <a:ext cx="6983413" cy="3016250"/>
            </a:xfrm>
            <a:custGeom>
              <a:avLst/>
              <a:gdLst>
                <a:gd name="T0" fmla="*/ 0 w 4399"/>
                <a:gd name="T1" fmla="*/ 0 h 1900"/>
                <a:gd name="T2" fmla="*/ 206 w 4399"/>
                <a:gd name="T3" fmla="*/ 0 h 1900"/>
                <a:gd name="T4" fmla="*/ 206 w 4399"/>
                <a:gd name="T5" fmla="*/ 1900 h 1900"/>
                <a:gd name="T6" fmla="*/ 0 w 4399"/>
                <a:gd name="T7" fmla="*/ 1900 h 1900"/>
                <a:gd name="T8" fmla="*/ 0 w 4399"/>
                <a:gd name="T9" fmla="*/ 0 h 1900"/>
                <a:gd name="T10" fmla="*/ 523 w 4399"/>
                <a:gd name="T11" fmla="*/ 237 h 1900"/>
                <a:gd name="T12" fmla="*/ 729 w 4399"/>
                <a:gd name="T13" fmla="*/ 237 h 1900"/>
                <a:gd name="T14" fmla="*/ 729 w 4399"/>
                <a:gd name="T15" fmla="*/ 1900 h 1900"/>
                <a:gd name="T16" fmla="*/ 523 w 4399"/>
                <a:gd name="T17" fmla="*/ 1900 h 1900"/>
                <a:gd name="T18" fmla="*/ 523 w 4399"/>
                <a:gd name="T19" fmla="*/ 237 h 1900"/>
                <a:gd name="T20" fmla="*/ 1046 w 4399"/>
                <a:gd name="T21" fmla="*/ 887 h 1900"/>
                <a:gd name="T22" fmla="*/ 1252 w 4399"/>
                <a:gd name="T23" fmla="*/ 887 h 1900"/>
                <a:gd name="T24" fmla="*/ 1252 w 4399"/>
                <a:gd name="T25" fmla="*/ 1900 h 1900"/>
                <a:gd name="T26" fmla="*/ 1046 w 4399"/>
                <a:gd name="T27" fmla="*/ 1900 h 1900"/>
                <a:gd name="T28" fmla="*/ 1046 w 4399"/>
                <a:gd name="T29" fmla="*/ 887 h 1900"/>
                <a:gd name="T30" fmla="*/ 1569 w 4399"/>
                <a:gd name="T31" fmla="*/ 760 h 1900"/>
                <a:gd name="T32" fmla="*/ 1775 w 4399"/>
                <a:gd name="T33" fmla="*/ 760 h 1900"/>
                <a:gd name="T34" fmla="*/ 1775 w 4399"/>
                <a:gd name="T35" fmla="*/ 1900 h 1900"/>
                <a:gd name="T36" fmla="*/ 1569 w 4399"/>
                <a:gd name="T37" fmla="*/ 1900 h 1900"/>
                <a:gd name="T38" fmla="*/ 1569 w 4399"/>
                <a:gd name="T39" fmla="*/ 760 h 1900"/>
                <a:gd name="T40" fmla="*/ 2092 w 4399"/>
                <a:gd name="T41" fmla="*/ 1005 h 1900"/>
                <a:gd name="T42" fmla="*/ 2298 w 4399"/>
                <a:gd name="T43" fmla="*/ 1005 h 1900"/>
                <a:gd name="T44" fmla="*/ 2298 w 4399"/>
                <a:gd name="T45" fmla="*/ 1900 h 1900"/>
                <a:gd name="T46" fmla="*/ 2092 w 4399"/>
                <a:gd name="T47" fmla="*/ 1900 h 1900"/>
                <a:gd name="T48" fmla="*/ 2092 w 4399"/>
                <a:gd name="T49" fmla="*/ 1005 h 1900"/>
                <a:gd name="T50" fmla="*/ 2615 w 4399"/>
                <a:gd name="T51" fmla="*/ 982 h 1900"/>
                <a:gd name="T52" fmla="*/ 2822 w 4399"/>
                <a:gd name="T53" fmla="*/ 982 h 1900"/>
                <a:gd name="T54" fmla="*/ 2822 w 4399"/>
                <a:gd name="T55" fmla="*/ 1900 h 1900"/>
                <a:gd name="T56" fmla="*/ 2615 w 4399"/>
                <a:gd name="T57" fmla="*/ 1900 h 1900"/>
                <a:gd name="T58" fmla="*/ 2615 w 4399"/>
                <a:gd name="T59" fmla="*/ 982 h 1900"/>
                <a:gd name="T60" fmla="*/ 3139 w 4399"/>
                <a:gd name="T61" fmla="*/ 839 h 1900"/>
                <a:gd name="T62" fmla="*/ 3345 w 4399"/>
                <a:gd name="T63" fmla="*/ 839 h 1900"/>
                <a:gd name="T64" fmla="*/ 3345 w 4399"/>
                <a:gd name="T65" fmla="*/ 1900 h 1900"/>
                <a:gd name="T66" fmla="*/ 3139 w 4399"/>
                <a:gd name="T67" fmla="*/ 1900 h 1900"/>
                <a:gd name="T68" fmla="*/ 3139 w 4399"/>
                <a:gd name="T69" fmla="*/ 839 h 1900"/>
                <a:gd name="T70" fmla="*/ 3662 w 4399"/>
                <a:gd name="T71" fmla="*/ 483 h 1900"/>
                <a:gd name="T72" fmla="*/ 3868 w 4399"/>
                <a:gd name="T73" fmla="*/ 483 h 1900"/>
                <a:gd name="T74" fmla="*/ 3868 w 4399"/>
                <a:gd name="T75" fmla="*/ 1900 h 1900"/>
                <a:gd name="T76" fmla="*/ 3662 w 4399"/>
                <a:gd name="T77" fmla="*/ 1900 h 1900"/>
                <a:gd name="T78" fmla="*/ 3662 w 4399"/>
                <a:gd name="T79" fmla="*/ 483 h 1900"/>
                <a:gd name="T80" fmla="*/ 4185 w 4399"/>
                <a:gd name="T81" fmla="*/ 879 h 1900"/>
                <a:gd name="T82" fmla="*/ 4399 w 4399"/>
                <a:gd name="T83" fmla="*/ 879 h 1900"/>
                <a:gd name="T84" fmla="*/ 4399 w 4399"/>
                <a:gd name="T85" fmla="*/ 1900 h 1900"/>
                <a:gd name="T86" fmla="*/ 4185 w 4399"/>
                <a:gd name="T87" fmla="*/ 1900 h 1900"/>
                <a:gd name="T88" fmla="*/ 4185 w 4399"/>
                <a:gd name="T89" fmla="*/ 879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900">
                  <a:moveTo>
                    <a:pt x="0" y="0"/>
                  </a:moveTo>
                  <a:lnTo>
                    <a:pt x="206" y="0"/>
                  </a:lnTo>
                  <a:lnTo>
                    <a:pt x="206" y="1900"/>
                  </a:lnTo>
                  <a:lnTo>
                    <a:pt x="0" y="1900"/>
                  </a:lnTo>
                  <a:lnTo>
                    <a:pt x="0" y="0"/>
                  </a:lnTo>
                  <a:close/>
                  <a:moveTo>
                    <a:pt x="523" y="237"/>
                  </a:moveTo>
                  <a:lnTo>
                    <a:pt x="729" y="237"/>
                  </a:lnTo>
                  <a:lnTo>
                    <a:pt x="729" y="1900"/>
                  </a:lnTo>
                  <a:lnTo>
                    <a:pt x="523" y="1900"/>
                  </a:lnTo>
                  <a:lnTo>
                    <a:pt x="523" y="237"/>
                  </a:lnTo>
                  <a:close/>
                  <a:moveTo>
                    <a:pt x="1046" y="887"/>
                  </a:moveTo>
                  <a:lnTo>
                    <a:pt x="1252" y="887"/>
                  </a:lnTo>
                  <a:lnTo>
                    <a:pt x="1252" y="1900"/>
                  </a:lnTo>
                  <a:lnTo>
                    <a:pt x="1046" y="1900"/>
                  </a:lnTo>
                  <a:lnTo>
                    <a:pt x="1046" y="887"/>
                  </a:lnTo>
                  <a:close/>
                  <a:moveTo>
                    <a:pt x="1569" y="760"/>
                  </a:moveTo>
                  <a:lnTo>
                    <a:pt x="1775" y="760"/>
                  </a:lnTo>
                  <a:lnTo>
                    <a:pt x="1775" y="1900"/>
                  </a:lnTo>
                  <a:lnTo>
                    <a:pt x="1569" y="1900"/>
                  </a:lnTo>
                  <a:lnTo>
                    <a:pt x="1569" y="760"/>
                  </a:lnTo>
                  <a:close/>
                  <a:moveTo>
                    <a:pt x="2092" y="1005"/>
                  </a:moveTo>
                  <a:lnTo>
                    <a:pt x="2298" y="1005"/>
                  </a:lnTo>
                  <a:lnTo>
                    <a:pt x="2298" y="1900"/>
                  </a:lnTo>
                  <a:lnTo>
                    <a:pt x="2092" y="1900"/>
                  </a:lnTo>
                  <a:lnTo>
                    <a:pt x="2092" y="1005"/>
                  </a:lnTo>
                  <a:close/>
                  <a:moveTo>
                    <a:pt x="2615" y="982"/>
                  </a:moveTo>
                  <a:lnTo>
                    <a:pt x="2822" y="982"/>
                  </a:lnTo>
                  <a:lnTo>
                    <a:pt x="2822" y="1900"/>
                  </a:lnTo>
                  <a:lnTo>
                    <a:pt x="2615" y="1900"/>
                  </a:lnTo>
                  <a:lnTo>
                    <a:pt x="2615" y="982"/>
                  </a:lnTo>
                  <a:close/>
                  <a:moveTo>
                    <a:pt x="3139" y="839"/>
                  </a:moveTo>
                  <a:lnTo>
                    <a:pt x="3345" y="839"/>
                  </a:lnTo>
                  <a:lnTo>
                    <a:pt x="3345" y="1900"/>
                  </a:lnTo>
                  <a:lnTo>
                    <a:pt x="3139" y="1900"/>
                  </a:lnTo>
                  <a:lnTo>
                    <a:pt x="3139" y="839"/>
                  </a:lnTo>
                  <a:close/>
                  <a:moveTo>
                    <a:pt x="3662" y="483"/>
                  </a:moveTo>
                  <a:lnTo>
                    <a:pt x="3868" y="483"/>
                  </a:lnTo>
                  <a:lnTo>
                    <a:pt x="3868" y="1900"/>
                  </a:lnTo>
                  <a:lnTo>
                    <a:pt x="3662" y="1900"/>
                  </a:lnTo>
                  <a:lnTo>
                    <a:pt x="3662" y="483"/>
                  </a:lnTo>
                  <a:close/>
                  <a:moveTo>
                    <a:pt x="4185" y="879"/>
                  </a:moveTo>
                  <a:lnTo>
                    <a:pt x="4399" y="879"/>
                  </a:lnTo>
                  <a:lnTo>
                    <a:pt x="4399" y="1900"/>
                  </a:lnTo>
                  <a:lnTo>
                    <a:pt x="4185" y="1900"/>
                  </a:lnTo>
                  <a:lnTo>
                    <a:pt x="4185" y="879"/>
                  </a:lnTo>
                  <a:close/>
                </a:path>
              </a:pathLst>
            </a:custGeom>
            <a:pattFill prst="ltHorz">
              <a:fgClr>
                <a:srgbClr val="FFC000"/>
              </a:fgClr>
              <a:bgClr>
                <a:srgbClr val="CC99FF"/>
              </a:bgClr>
            </a:patt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sp>
          <p:nvSpPr>
            <p:cNvPr id="69" name="Freeform 66">
              <a:extLst>
                <a:ext uri="{FF2B5EF4-FFF2-40B4-BE49-F238E27FC236}">
                  <a16:creationId xmlns:a16="http://schemas.microsoft.com/office/drawing/2014/main" xmlns="" id="{6269DD50-411B-4619-AD5D-584729BEFBF1}"/>
                </a:ext>
              </a:extLst>
            </p:cNvPr>
            <p:cNvSpPr>
              <a:spLocks noEditPoints="1"/>
            </p:cNvSpPr>
            <p:nvPr/>
          </p:nvSpPr>
          <p:spPr bwMode="auto">
            <a:xfrm>
              <a:off x="2378076" y="1897063"/>
              <a:ext cx="6983413" cy="1871662"/>
            </a:xfrm>
            <a:custGeom>
              <a:avLst/>
              <a:gdLst>
                <a:gd name="T0" fmla="*/ 0 w 4399"/>
                <a:gd name="T1" fmla="*/ 55 h 1179"/>
                <a:gd name="T2" fmla="*/ 206 w 4399"/>
                <a:gd name="T3" fmla="*/ 55 h 1179"/>
                <a:gd name="T4" fmla="*/ 206 w 4399"/>
                <a:gd name="T5" fmla="*/ 174 h 1179"/>
                <a:gd name="T6" fmla="*/ 0 w 4399"/>
                <a:gd name="T7" fmla="*/ 174 h 1179"/>
                <a:gd name="T8" fmla="*/ 0 w 4399"/>
                <a:gd name="T9" fmla="*/ 55 h 1179"/>
                <a:gd name="T10" fmla="*/ 523 w 4399"/>
                <a:gd name="T11" fmla="*/ 269 h 1179"/>
                <a:gd name="T12" fmla="*/ 729 w 4399"/>
                <a:gd name="T13" fmla="*/ 269 h 1179"/>
                <a:gd name="T14" fmla="*/ 729 w 4399"/>
                <a:gd name="T15" fmla="*/ 411 h 1179"/>
                <a:gd name="T16" fmla="*/ 523 w 4399"/>
                <a:gd name="T17" fmla="*/ 411 h 1179"/>
                <a:gd name="T18" fmla="*/ 523 w 4399"/>
                <a:gd name="T19" fmla="*/ 269 h 1179"/>
                <a:gd name="T20" fmla="*/ 1046 w 4399"/>
                <a:gd name="T21" fmla="*/ 918 h 1179"/>
                <a:gd name="T22" fmla="*/ 1252 w 4399"/>
                <a:gd name="T23" fmla="*/ 918 h 1179"/>
                <a:gd name="T24" fmla="*/ 1252 w 4399"/>
                <a:gd name="T25" fmla="*/ 1061 h 1179"/>
                <a:gd name="T26" fmla="*/ 1046 w 4399"/>
                <a:gd name="T27" fmla="*/ 1061 h 1179"/>
                <a:gd name="T28" fmla="*/ 1046 w 4399"/>
                <a:gd name="T29" fmla="*/ 918 h 1179"/>
                <a:gd name="T30" fmla="*/ 1569 w 4399"/>
                <a:gd name="T31" fmla="*/ 752 h 1179"/>
                <a:gd name="T32" fmla="*/ 1775 w 4399"/>
                <a:gd name="T33" fmla="*/ 752 h 1179"/>
                <a:gd name="T34" fmla="*/ 1775 w 4399"/>
                <a:gd name="T35" fmla="*/ 934 h 1179"/>
                <a:gd name="T36" fmla="*/ 1569 w 4399"/>
                <a:gd name="T37" fmla="*/ 934 h 1179"/>
                <a:gd name="T38" fmla="*/ 1569 w 4399"/>
                <a:gd name="T39" fmla="*/ 752 h 1179"/>
                <a:gd name="T40" fmla="*/ 2092 w 4399"/>
                <a:gd name="T41" fmla="*/ 902 h 1179"/>
                <a:gd name="T42" fmla="*/ 2298 w 4399"/>
                <a:gd name="T43" fmla="*/ 902 h 1179"/>
                <a:gd name="T44" fmla="*/ 2298 w 4399"/>
                <a:gd name="T45" fmla="*/ 1179 h 1179"/>
                <a:gd name="T46" fmla="*/ 2092 w 4399"/>
                <a:gd name="T47" fmla="*/ 1179 h 1179"/>
                <a:gd name="T48" fmla="*/ 2092 w 4399"/>
                <a:gd name="T49" fmla="*/ 902 h 1179"/>
                <a:gd name="T50" fmla="*/ 2615 w 4399"/>
                <a:gd name="T51" fmla="*/ 823 h 1179"/>
                <a:gd name="T52" fmla="*/ 2822 w 4399"/>
                <a:gd name="T53" fmla="*/ 823 h 1179"/>
                <a:gd name="T54" fmla="*/ 2822 w 4399"/>
                <a:gd name="T55" fmla="*/ 1156 h 1179"/>
                <a:gd name="T56" fmla="*/ 2615 w 4399"/>
                <a:gd name="T57" fmla="*/ 1156 h 1179"/>
                <a:gd name="T58" fmla="*/ 2615 w 4399"/>
                <a:gd name="T59" fmla="*/ 823 h 1179"/>
                <a:gd name="T60" fmla="*/ 3139 w 4399"/>
                <a:gd name="T61" fmla="*/ 578 h 1179"/>
                <a:gd name="T62" fmla="*/ 3345 w 4399"/>
                <a:gd name="T63" fmla="*/ 578 h 1179"/>
                <a:gd name="T64" fmla="*/ 3345 w 4399"/>
                <a:gd name="T65" fmla="*/ 1013 h 1179"/>
                <a:gd name="T66" fmla="*/ 3139 w 4399"/>
                <a:gd name="T67" fmla="*/ 1013 h 1179"/>
                <a:gd name="T68" fmla="*/ 3139 w 4399"/>
                <a:gd name="T69" fmla="*/ 578 h 1179"/>
                <a:gd name="T70" fmla="*/ 3662 w 4399"/>
                <a:gd name="T71" fmla="*/ 0 h 1179"/>
                <a:gd name="T72" fmla="*/ 3868 w 4399"/>
                <a:gd name="T73" fmla="*/ 0 h 1179"/>
                <a:gd name="T74" fmla="*/ 3868 w 4399"/>
                <a:gd name="T75" fmla="*/ 657 h 1179"/>
                <a:gd name="T76" fmla="*/ 3662 w 4399"/>
                <a:gd name="T77" fmla="*/ 657 h 1179"/>
                <a:gd name="T78" fmla="*/ 3662 w 4399"/>
                <a:gd name="T79" fmla="*/ 0 h 1179"/>
                <a:gd name="T80" fmla="*/ 4185 w 4399"/>
                <a:gd name="T81" fmla="*/ 546 h 1179"/>
                <a:gd name="T82" fmla="*/ 4399 w 4399"/>
                <a:gd name="T83" fmla="*/ 546 h 1179"/>
                <a:gd name="T84" fmla="*/ 4399 w 4399"/>
                <a:gd name="T85" fmla="*/ 1053 h 1179"/>
                <a:gd name="T86" fmla="*/ 4185 w 4399"/>
                <a:gd name="T87" fmla="*/ 1053 h 1179"/>
                <a:gd name="T88" fmla="*/ 4185 w 4399"/>
                <a:gd name="T89" fmla="*/ 54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179">
                  <a:moveTo>
                    <a:pt x="0" y="55"/>
                  </a:moveTo>
                  <a:lnTo>
                    <a:pt x="206" y="55"/>
                  </a:lnTo>
                  <a:lnTo>
                    <a:pt x="206" y="174"/>
                  </a:lnTo>
                  <a:lnTo>
                    <a:pt x="0" y="174"/>
                  </a:lnTo>
                  <a:lnTo>
                    <a:pt x="0" y="55"/>
                  </a:lnTo>
                  <a:close/>
                  <a:moveTo>
                    <a:pt x="523" y="269"/>
                  </a:moveTo>
                  <a:lnTo>
                    <a:pt x="729" y="269"/>
                  </a:lnTo>
                  <a:lnTo>
                    <a:pt x="729" y="411"/>
                  </a:lnTo>
                  <a:lnTo>
                    <a:pt x="523" y="411"/>
                  </a:lnTo>
                  <a:lnTo>
                    <a:pt x="523" y="269"/>
                  </a:lnTo>
                  <a:close/>
                  <a:moveTo>
                    <a:pt x="1046" y="918"/>
                  </a:moveTo>
                  <a:lnTo>
                    <a:pt x="1252" y="918"/>
                  </a:lnTo>
                  <a:lnTo>
                    <a:pt x="1252" y="1061"/>
                  </a:lnTo>
                  <a:lnTo>
                    <a:pt x="1046" y="1061"/>
                  </a:lnTo>
                  <a:lnTo>
                    <a:pt x="1046" y="918"/>
                  </a:lnTo>
                  <a:close/>
                  <a:moveTo>
                    <a:pt x="1569" y="752"/>
                  </a:moveTo>
                  <a:lnTo>
                    <a:pt x="1775" y="752"/>
                  </a:lnTo>
                  <a:lnTo>
                    <a:pt x="1775" y="934"/>
                  </a:lnTo>
                  <a:lnTo>
                    <a:pt x="1569" y="934"/>
                  </a:lnTo>
                  <a:lnTo>
                    <a:pt x="1569" y="752"/>
                  </a:lnTo>
                  <a:close/>
                  <a:moveTo>
                    <a:pt x="2092" y="902"/>
                  </a:moveTo>
                  <a:lnTo>
                    <a:pt x="2298" y="902"/>
                  </a:lnTo>
                  <a:lnTo>
                    <a:pt x="2298" y="1179"/>
                  </a:lnTo>
                  <a:lnTo>
                    <a:pt x="2092" y="1179"/>
                  </a:lnTo>
                  <a:lnTo>
                    <a:pt x="2092" y="902"/>
                  </a:lnTo>
                  <a:close/>
                  <a:moveTo>
                    <a:pt x="2615" y="823"/>
                  </a:moveTo>
                  <a:lnTo>
                    <a:pt x="2822" y="823"/>
                  </a:lnTo>
                  <a:lnTo>
                    <a:pt x="2822" y="1156"/>
                  </a:lnTo>
                  <a:lnTo>
                    <a:pt x="2615" y="1156"/>
                  </a:lnTo>
                  <a:lnTo>
                    <a:pt x="2615" y="823"/>
                  </a:lnTo>
                  <a:close/>
                  <a:moveTo>
                    <a:pt x="3139" y="578"/>
                  </a:moveTo>
                  <a:lnTo>
                    <a:pt x="3345" y="578"/>
                  </a:lnTo>
                  <a:lnTo>
                    <a:pt x="3345" y="1013"/>
                  </a:lnTo>
                  <a:lnTo>
                    <a:pt x="3139" y="1013"/>
                  </a:lnTo>
                  <a:lnTo>
                    <a:pt x="3139" y="578"/>
                  </a:lnTo>
                  <a:close/>
                  <a:moveTo>
                    <a:pt x="3662" y="0"/>
                  </a:moveTo>
                  <a:lnTo>
                    <a:pt x="3868" y="0"/>
                  </a:lnTo>
                  <a:lnTo>
                    <a:pt x="3868" y="657"/>
                  </a:lnTo>
                  <a:lnTo>
                    <a:pt x="3662" y="657"/>
                  </a:lnTo>
                  <a:lnTo>
                    <a:pt x="3662" y="0"/>
                  </a:lnTo>
                  <a:close/>
                  <a:moveTo>
                    <a:pt x="4185" y="546"/>
                  </a:moveTo>
                  <a:lnTo>
                    <a:pt x="4399" y="546"/>
                  </a:lnTo>
                  <a:lnTo>
                    <a:pt x="4399" y="1053"/>
                  </a:lnTo>
                  <a:lnTo>
                    <a:pt x="4185" y="1053"/>
                  </a:lnTo>
                  <a:lnTo>
                    <a:pt x="4185" y="546"/>
                  </a:lnTo>
                  <a:close/>
                </a:path>
              </a:pathLst>
            </a:custGeom>
            <a:solidFill>
              <a:srgbClr val="FFC000"/>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grpSp>
      <p:sp>
        <p:nvSpPr>
          <p:cNvPr id="117" name="Speech Bubble: Rectangle 116">
            <a:extLst>
              <a:ext uri="{FF2B5EF4-FFF2-40B4-BE49-F238E27FC236}">
                <a16:creationId xmlns:a16="http://schemas.microsoft.com/office/drawing/2014/main" xmlns="" id="{81305DF1-5C86-4E94-A07A-ED490CCA09CA}"/>
              </a:ext>
            </a:extLst>
          </p:cNvPr>
          <p:cNvSpPr/>
          <p:nvPr/>
        </p:nvSpPr>
        <p:spPr bwMode="auto">
          <a:xfrm>
            <a:off x="3264560" y="1198790"/>
            <a:ext cx="2154126" cy="921653"/>
          </a:xfrm>
          <a:prstGeom prst="wedgeRectCallout">
            <a:avLst>
              <a:gd name="adj1" fmla="val 42074"/>
              <a:gd name="adj2" fmla="val 164203"/>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rgbClr val="FF9900"/>
                </a:solidFill>
                <a:effectLst/>
                <a:latin typeface="Verdana" pitchFamily="34" charset="0"/>
                <a:cs typeface="Arial" charset="0"/>
              </a:rPr>
              <a:t>EBITT/SD</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rgbClr val="9362B6"/>
                </a:solidFill>
                <a:effectLst/>
                <a:latin typeface="Verdana" pitchFamily="34" charset="0"/>
                <a:cs typeface="Arial" charset="0"/>
              </a:rPr>
              <a:t>HEI/SCITT</a:t>
            </a:r>
          </a:p>
        </p:txBody>
      </p:sp>
      <p:grpSp>
        <p:nvGrpSpPr>
          <p:cNvPr id="120" name="Group 119">
            <a:extLst>
              <a:ext uri="{FF2B5EF4-FFF2-40B4-BE49-F238E27FC236}">
                <a16:creationId xmlns:a16="http://schemas.microsoft.com/office/drawing/2014/main" xmlns="" id="{5979DDEB-1B8B-4DFE-AC00-E3B215BC81AF}"/>
              </a:ext>
            </a:extLst>
          </p:cNvPr>
          <p:cNvGrpSpPr/>
          <p:nvPr/>
        </p:nvGrpSpPr>
        <p:grpSpPr>
          <a:xfrm>
            <a:off x="5918609" y="1618501"/>
            <a:ext cx="1724376" cy="565386"/>
            <a:chOff x="4423829" y="3510042"/>
            <a:chExt cx="1724376" cy="565386"/>
          </a:xfrm>
          <a:solidFill>
            <a:schemeClr val="bg1"/>
          </a:solidFill>
        </p:grpSpPr>
        <p:sp>
          <p:nvSpPr>
            <p:cNvPr id="118" name="Speech Bubble: Rectangle 117">
              <a:extLst>
                <a:ext uri="{FF2B5EF4-FFF2-40B4-BE49-F238E27FC236}">
                  <a16:creationId xmlns:a16="http://schemas.microsoft.com/office/drawing/2014/main" xmlns="" id="{76D4D4DE-5C77-418B-951D-4A757E6B9FDA}"/>
                </a:ext>
              </a:extLst>
            </p:cNvPr>
            <p:cNvSpPr/>
            <p:nvPr/>
          </p:nvSpPr>
          <p:spPr bwMode="auto">
            <a:xfrm>
              <a:off x="4423829" y="3510042"/>
              <a:ext cx="1724376" cy="565386"/>
            </a:xfrm>
            <a:prstGeom prst="wedgeRectCallout">
              <a:avLst>
                <a:gd name="adj1" fmla="val 62702"/>
                <a:gd name="adj2" fmla="val 142457"/>
              </a:avLst>
            </a:prstGeom>
            <a:grp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i="0" u="none" strike="noStrike" cap="none" normalizeH="0" baseline="0" dirty="0">
                <a:ln>
                  <a:noFill/>
                </a:ln>
                <a:solidFill>
                  <a:srgbClr val="FFC000"/>
                </a:solidFill>
                <a:effectLst/>
                <a:latin typeface="Verdana" pitchFamily="34" charset="0"/>
                <a:cs typeface="Arial" charset="0"/>
              </a:endParaRPr>
            </a:p>
          </p:txBody>
        </p:sp>
        <p:pic>
          <p:nvPicPr>
            <p:cNvPr id="119" name="Picture 118">
              <a:extLst>
                <a:ext uri="{FF2B5EF4-FFF2-40B4-BE49-F238E27FC236}">
                  <a16:creationId xmlns:a16="http://schemas.microsoft.com/office/drawing/2014/main" xmlns="" id="{5AB726D1-976E-4317-BE5A-D7F9085ED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666" y="3679796"/>
              <a:ext cx="1359520" cy="228658"/>
            </a:xfrm>
            <a:prstGeom prst="rect">
              <a:avLst/>
            </a:prstGeom>
            <a:grpFill/>
          </p:spPr>
        </p:pic>
      </p:grpSp>
      <p:sp>
        <p:nvSpPr>
          <p:cNvPr id="123" name="Freeform 67">
            <a:extLst>
              <a:ext uri="{FF2B5EF4-FFF2-40B4-BE49-F238E27FC236}">
                <a16:creationId xmlns:a16="http://schemas.microsoft.com/office/drawing/2014/main" xmlns="" id="{7E2952C5-10C2-4241-9614-9AE4455EC198}"/>
              </a:ext>
            </a:extLst>
          </p:cNvPr>
          <p:cNvSpPr>
            <a:spLocks noEditPoints="1"/>
          </p:cNvSpPr>
          <p:nvPr/>
        </p:nvSpPr>
        <p:spPr bwMode="auto">
          <a:xfrm>
            <a:off x="4450871" y="1747460"/>
            <a:ext cx="5322888" cy="1709737"/>
          </a:xfrm>
          <a:custGeom>
            <a:avLst/>
            <a:gdLst>
              <a:gd name="T0" fmla="*/ 0 w 3353"/>
              <a:gd name="T1" fmla="*/ 1069 h 1077"/>
              <a:gd name="T2" fmla="*/ 206 w 3353"/>
              <a:gd name="T3" fmla="*/ 1069 h 1077"/>
              <a:gd name="T4" fmla="*/ 206 w 3353"/>
              <a:gd name="T5" fmla="*/ 1077 h 1077"/>
              <a:gd name="T6" fmla="*/ 0 w 3353"/>
              <a:gd name="T7" fmla="*/ 1077 h 1077"/>
              <a:gd name="T8" fmla="*/ 0 w 3353"/>
              <a:gd name="T9" fmla="*/ 1069 h 1077"/>
              <a:gd name="T10" fmla="*/ 2093 w 3353"/>
              <a:gd name="T11" fmla="*/ 523 h 1077"/>
              <a:gd name="T12" fmla="*/ 2299 w 3353"/>
              <a:gd name="T13" fmla="*/ 523 h 1077"/>
              <a:gd name="T14" fmla="*/ 2299 w 3353"/>
              <a:gd name="T15" fmla="*/ 737 h 1077"/>
              <a:gd name="T16" fmla="*/ 2093 w 3353"/>
              <a:gd name="T17" fmla="*/ 737 h 1077"/>
              <a:gd name="T18" fmla="*/ 2093 w 3353"/>
              <a:gd name="T19" fmla="*/ 523 h 1077"/>
              <a:gd name="T20" fmla="*/ 2616 w 3353"/>
              <a:gd name="T21" fmla="*/ 0 h 1077"/>
              <a:gd name="T22" fmla="*/ 2822 w 3353"/>
              <a:gd name="T23" fmla="*/ 0 h 1077"/>
              <a:gd name="T24" fmla="*/ 2822 w 3353"/>
              <a:gd name="T25" fmla="*/ 159 h 1077"/>
              <a:gd name="T26" fmla="*/ 2616 w 3353"/>
              <a:gd name="T27" fmla="*/ 159 h 1077"/>
              <a:gd name="T28" fmla="*/ 2616 w 3353"/>
              <a:gd name="T29" fmla="*/ 0 h 1077"/>
              <a:gd name="T30" fmla="*/ 3139 w 3353"/>
              <a:gd name="T31" fmla="*/ 562 h 1077"/>
              <a:gd name="T32" fmla="*/ 3353 w 3353"/>
              <a:gd name="T33" fmla="*/ 562 h 1077"/>
              <a:gd name="T34" fmla="*/ 3353 w 3353"/>
              <a:gd name="T35" fmla="*/ 705 h 1077"/>
              <a:gd name="T36" fmla="*/ 3139 w 3353"/>
              <a:gd name="T37" fmla="*/ 705 h 1077"/>
              <a:gd name="T38" fmla="*/ 3139 w 3353"/>
              <a:gd name="T39" fmla="*/ 56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3" h="1077">
                <a:moveTo>
                  <a:pt x="0" y="1069"/>
                </a:moveTo>
                <a:lnTo>
                  <a:pt x="206" y="1069"/>
                </a:lnTo>
                <a:lnTo>
                  <a:pt x="206" y="1077"/>
                </a:lnTo>
                <a:lnTo>
                  <a:pt x="0" y="1077"/>
                </a:lnTo>
                <a:lnTo>
                  <a:pt x="0" y="1069"/>
                </a:lnTo>
                <a:close/>
                <a:moveTo>
                  <a:pt x="2093" y="523"/>
                </a:moveTo>
                <a:lnTo>
                  <a:pt x="2299" y="523"/>
                </a:lnTo>
                <a:lnTo>
                  <a:pt x="2299" y="737"/>
                </a:lnTo>
                <a:lnTo>
                  <a:pt x="2093" y="737"/>
                </a:lnTo>
                <a:lnTo>
                  <a:pt x="2093" y="523"/>
                </a:lnTo>
                <a:close/>
                <a:moveTo>
                  <a:pt x="2616" y="0"/>
                </a:moveTo>
                <a:lnTo>
                  <a:pt x="2822" y="0"/>
                </a:lnTo>
                <a:lnTo>
                  <a:pt x="2822" y="159"/>
                </a:lnTo>
                <a:lnTo>
                  <a:pt x="2616" y="159"/>
                </a:lnTo>
                <a:lnTo>
                  <a:pt x="2616" y="0"/>
                </a:lnTo>
                <a:close/>
                <a:moveTo>
                  <a:pt x="3139" y="562"/>
                </a:moveTo>
                <a:lnTo>
                  <a:pt x="3353" y="562"/>
                </a:lnTo>
                <a:lnTo>
                  <a:pt x="3353" y="705"/>
                </a:lnTo>
                <a:lnTo>
                  <a:pt x="3139" y="705"/>
                </a:lnTo>
                <a:lnTo>
                  <a:pt x="3139" y="562"/>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4" name="Group 123">
            <a:extLst>
              <a:ext uri="{FF2B5EF4-FFF2-40B4-BE49-F238E27FC236}">
                <a16:creationId xmlns:a16="http://schemas.microsoft.com/office/drawing/2014/main" xmlns="" id="{3100106E-7B20-40D7-8C2E-EB6DF969BEED}"/>
              </a:ext>
            </a:extLst>
          </p:cNvPr>
          <p:cNvGrpSpPr/>
          <p:nvPr/>
        </p:nvGrpSpPr>
        <p:grpSpPr>
          <a:xfrm>
            <a:off x="7769166" y="1731242"/>
            <a:ext cx="1979464" cy="3564284"/>
            <a:chOff x="7361236" y="1625254"/>
            <a:chExt cx="1979464" cy="3564284"/>
          </a:xfrm>
          <a:effectLst>
            <a:glow rad="139700">
              <a:schemeClr val="accent2">
                <a:satMod val="175000"/>
                <a:alpha val="40000"/>
              </a:schemeClr>
            </a:glow>
          </a:effectLst>
        </p:grpSpPr>
        <p:grpSp>
          <p:nvGrpSpPr>
            <p:cNvPr id="125" name="Group 124">
              <a:extLst>
                <a:ext uri="{FF2B5EF4-FFF2-40B4-BE49-F238E27FC236}">
                  <a16:creationId xmlns:a16="http://schemas.microsoft.com/office/drawing/2014/main" xmlns="" id="{A15DA0CD-218E-420C-84EB-EFF238C1259A}"/>
                </a:ext>
              </a:extLst>
            </p:cNvPr>
            <p:cNvGrpSpPr/>
            <p:nvPr/>
          </p:nvGrpSpPr>
          <p:grpSpPr>
            <a:xfrm>
              <a:off x="7361236" y="1625254"/>
              <a:ext cx="1979464" cy="3564284"/>
              <a:chOff x="7698913" y="1625254"/>
              <a:chExt cx="1979464" cy="3564284"/>
            </a:xfrm>
            <a:solidFill>
              <a:srgbClr val="00B050"/>
            </a:solidFill>
          </p:grpSpPr>
          <p:sp>
            <p:nvSpPr>
              <p:cNvPr id="129" name="Rectangle 128">
                <a:extLst>
                  <a:ext uri="{FF2B5EF4-FFF2-40B4-BE49-F238E27FC236}">
                    <a16:creationId xmlns:a16="http://schemas.microsoft.com/office/drawing/2014/main" xmlns="" id="{B9C4D91D-6EBF-41F6-8D6F-407024CDB195}"/>
                  </a:ext>
                </a:extLst>
              </p:cNvPr>
              <p:cNvSpPr/>
              <p:nvPr/>
            </p:nvSpPr>
            <p:spPr bwMode="auto">
              <a:xfrm>
                <a:off x="7698913" y="2476500"/>
                <a:ext cx="318939" cy="2700066"/>
              </a:xfrm>
              <a:prstGeom prst="rect">
                <a:avLst/>
              </a:prstGeom>
              <a:pattFill prst="ltHorz">
                <a:fgClr>
                  <a:srgbClr val="FF9900"/>
                </a:fgClr>
                <a:bgClr>
                  <a:srgbClr val="FFFF0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30" name="Rectangle 129">
                <a:extLst>
                  <a:ext uri="{FF2B5EF4-FFF2-40B4-BE49-F238E27FC236}">
                    <a16:creationId xmlns:a16="http://schemas.microsoft.com/office/drawing/2014/main" xmlns="" id="{4FDC969B-0A34-4682-8F59-D74232D22D71}"/>
                  </a:ext>
                </a:extLst>
              </p:cNvPr>
              <p:cNvSpPr/>
              <p:nvPr/>
            </p:nvSpPr>
            <p:spPr bwMode="auto">
              <a:xfrm>
                <a:off x="8521909" y="1625254"/>
                <a:ext cx="318939" cy="3564284"/>
              </a:xfrm>
              <a:prstGeom prst="rect">
                <a:avLst/>
              </a:prstGeom>
              <a:pattFill prst="ltHorz">
                <a:fgClr>
                  <a:srgbClr val="FF9900"/>
                </a:fgClr>
                <a:bgClr>
                  <a:srgbClr val="FFFF0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31" name="Rectangle 130">
                <a:extLst>
                  <a:ext uri="{FF2B5EF4-FFF2-40B4-BE49-F238E27FC236}">
                    <a16:creationId xmlns:a16="http://schemas.microsoft.com/office/drawing/2014/main" xmlns="" id="{12791386-1F59-4B55-A596-BC59A99FAA6B}"/>
                  </a:ext>
                </a:extLst>
              </p:cNvPr>
              <p:cNvSpPr/>
              <p:nvPr/>
            </p:nvSpPr>
            <p:spPr bwMode="auto">
              <a:xfrm>
                <a:off x="9359438" y="2529134"/>
                <a:ext cx="318939" cy="2647432"/>
              </a:xfrm>
              <a:prstGeom prst="rect">
                <a:avLst/>
              </a:prstGeom>
              <a:pattFill prst="ltHorz">
                <a:fgClr>
                  <a:srgbClr val="FF9900"/>
                </a:fgClr>
                <a:bgClr>
                  <a:srgbClr val="FFFF0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
          <p:nvSpPr>
            <p:cNvPr id="126" name="Rectangle 125">
              <a:extLst>
                <a:ext uri="{FF2B5EF4-FFF2-40B4-BE49-F238E27FC236}">
                  <a16:creationId xmlns:a16="http://schemas.microsoft.com/office/drawing/2014/main" xmlns="" id="{4A09E16B-2F47-44E5-97D4-D19A5037617A}"/>
                </a:ext>
              </a:extLst>
            </p:cNvPr>
            <p:cNvSpPr/>
            <p:nvPr/>
          </p:nvSpPr>
          <p:spPr bwMode="auto">
            <a:xfrm>
              <a:off x="7361236" y="3695963"/>
              <a:ext cx="318939" cy="1490400"/>
            </a:xfrm>
            <a:prstGeom prst="rect">
              <a:avLst/>
            </a:prstGeom>
            <a:solidFill>
              <a:srgbClr val="CC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27" name="Rectangle 126">
              <a:extLst>
                <a:ext uri="{FF2B5EF4-FFF2-40B4-BE49-F238E27FC236}">
                  <a16:creationId xmlns:a16="http://schemas.microsoft.com/office/drawing/2014/main" xmlns="" id="{3DBA09CB-F2E2-42B6-AB9D-A6C7712D802D}"/>
                </a:ext>
              </a:extLst>
            </p:cNvPr>
            <p:cNvSpPr/>
            <p:nvPr/>
          </p:nvSpPr>
          <p:spPr bwMode="auto">
            <a:xfrm>
              <a:off x="8184232" y="3361163"/>
              <a:ext cx="318939" cy="1825200"/>
            </a:xfrm>
            <a:prstGeom prst="rect">
              <a:avLst/>
            </a:prstGeom>
            <a:solidFill>
              <a:srgbClr val="CC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28" name="Rectangle 127">
              <a:extLst>
                <a:ext uri="{FF2B5EF4-FFF2-40B4-BE49-F238E27FC236}">
                  <a16:creationId xmlns:a16="http://schemas.microsoft.com/office/drawing/2014/main" xmlns="" id="{888EAA32-5682-4C18-A96D-9D657C08D500}"/>
                </a:ext>
              </a:extLst>
            </p:cNvPr>
            <p:cNvSpPr/>
            <p:nvPr/>
          </p:nvSpPr>
          <p:spPr bwMode="auto">
            <a:xfrm>
              <a:off x="9021761" y="3868763"/>
              <a:ext cx="318939" cy="1317600"/>
            </a:xfrm>
            <a:prstGeom prst="rect">
              <a:avLst/>
            </a:prstGeom>
            <a:solidFill>
              <a:srgbClr val="CC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grpSp>
        <p:nvGrpSpPr>
          <p:cNvPr id="5" name="Group 3">
            <a:extLst>
              <a:ext uri="{FF2B5EF4-FFF2-40B4-BE49-F238E27FC236}">
                <a16:creationId xmlns:a16="http://schemas.microsoft.com/office/drawing/2014/main" xmlns="" id="{2DFB199E-F123-4B90-B954-ED6D086D7E65}"/>
              </a:ext>
            </a:extLst>
          </p:cNvPr>
          <p:cNvGrpSpPr>
            <a:grpSpLocks noChangeAspect="1"/>
          </p:cNvGrpSpPr>
          <p:nvPr/>
        </p:nvGrpSpPr>
        <p:grpSpPr bwMode="auto">
          <a:xfrm>
            <a:off x="5069698" y="1443678"/>
            <a:ext cx="4859338" cy="1944687"/>
            <a:chOff x="2936" y="852"/>
            <a:chExt cx="3061" cy="1225"/>
          </a:xfrm>
        </p:grpSpPr>
        <p:sp>
          <p:nvSpPr>
            <p:cNvPr id="7" name="Line 4">
              <a:extLst>
                <a:ext uri="{FF2B5EF4-FFF2-40B4-BE49-F238E27FC236}">
                  <a16:creationId xmlns:a16="http://schemas.microsoft.com/office/drawing/2014/main" xmlns="" id="{E984A4B7-8C86-42FD-A853-9A12B319D281}"/>
                </a:ext>
              </a:extLst>
            </p:cNvPr>
            <p:cNvSpPr>
              <a:spLocks noChangeShapeType="1"/>
            </p:cNvSpPr>
            <p:nvPr/>
          </p:nvSpPr>
          <p:spPr bwMode="auto">
            <a:xfrm>
              <a:off x="2939"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5">
              <a:extLst>
                <a:ext uri="{FF2B5EF4-FFF2-40B4-BE49-F238E27FC236}">
                  <a16:creationId xmlns:a16="http://schemas.microsoft.com/office/drawing/2014/main" xmlns="" id="{203A1928-8280-4C01-8C40-D29EE32714AC}"/>
                </a:ext>
              </a:extLst>
            </p:cNvPr>
            <p:cNvSpPr>
              <a:spLocks noChangeShapeType="1"/>
            </p:cNvSpPr>
            <p:nvPr/>
          </p:nvSpPr>
          <p:spPr bwMode="auto">
            <a:xfrm>
              <a:off x="3518"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6">
              <a:extLst>
                <a:ext uri="{FF2B5EF4-FFF2-40B4-BE49-F238E27FC236}">
                  <a16:creationId xmlns:a16="http://schemas.microsoft.com/office/drawing/2014/main" xmlns="" id="{726F6158-739F-4B33-9691-C6615019DEF8}"/>
                </a:ext>
              </a:extLst>
            </p:cNvPr>
            <p:cNvSpPr>
              <a:spLocks noChangeShapeType="1"/>
            </p:cNvSpPr>
            <p:nvPr/>
          </p:nvSpPr>
          <p:spPr bwMode="auto">
            <a:xfrm>
              <a:off x="2936" y="1795"/>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7">
              <a:extLst>
                <a:ext uri="{FF2B5EF4-FFF2-40B4-BE49-F238E27FC236}">
                  <a16:creationId xmlns:a16="http://schemas.microsoft.com/office/drawing/2014/main" xmlns="" id="{F8CAC492-E829-4DD3-ADBD-3BF9316ED306}"/>
                </a:ext>
              </a:extLst>
            </p:cNvPr>
            <p:cNvSpPr>
              <a:spLocks noChangeShapeType="1"/>
            </p:cNvSpPr>
            <p:nvPr/>
          </p:nvSpPr>
          <p:spPr bwMode="auto">
            <a:xfrm>
              <a:off x="2936" y="1948"/>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a:extLst>
                <a:ext uri="{FF2B5EF4-FFF2-40B4-BE49-F238E27FC236}">
                  <a16:creationId xmlns:a16="http://schemas.microsoft.com/office/drawing/2014/main" xmlns="" id="{11A351CC-BBBD-47CF-BD06-59FAA1A70397}"/>
                </a:ext>
              </a:extLst>
            </p:cNvPr>
            <p:cNvSpPr>
              <a:spLocks noChangeArrowheads="1"/>
            </p:cNvSpPr>
            <p:nvPr/>
          </p:nvSpPr>
          <p:spPr bwMode="auto">
            <a:xfrm>
              <a:off x="3051" y="1804"/>
              <a:ext cx="418" cy="1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Verdana" panose="020B0604030504040204" pitchFamily="34" charset="0"/>
                </a:rPr>
                <a:t>101%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9">
              <a:extLst>
                <a:ext uri="{FF2B5EF4-FFF2-40B4-BE49-F238E27FC236}">
                  <a16:creationId xmlns:a16="http://schemas.microsoft.com/office/drawing/2014/main" xmlns="" id="{1A92A909-C1EE-439D-AE0B-306FDCC2BCFD}"/>
                </a:ext>
              </a:extLst>
            </p:cNvPr>
            <p:cNvSpPr>
              <a:spLocks noChangeShapeType="1"/>
            </p:cNvSpPr>
            <p:nvPr/>
          </p:nvSpPr>
          <p:spPr bwMode="auto">
            <a:xfrm>
              <a:off x="3431"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0">
              <a:extLst>
                <a:ext uri="{FF2B5EF4-FFF2-40B4-BE49-F238E27FC236}">
                  <a16:creationId xmlns:a16="http://schemas.microsoft.com/office/drawing/2014/main" xmlns="" id="{689E97D7-822D-47B1-AB3C-DF8147D77061}"/>
                </a:ext>
              </a:extLst>
            </p:cNvPr>
            <p:cNvSpPr>
              <a:spLocks noChangeShapeType="1"/>
            </p:cNvSpPr>
            <p:nvPr/>
          </p:nvSpPr>
          <p:spPr bwMode="auto">
            <a:xfrm>
              <a:off x="4010"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1">
              <a:extLst>
                <a:ext uri="{FF2B5EF4-FFF2-40B4-BE49-F238E27FC236}">
                  <a16:creationId xmlns:a16="http://schemas.microsoft.com/office/drawing/2014/main" xmlns="" id="{63727D17-C5A8-43D9-857D-56EB9F3F8908}"/>
                </a:ext>
              </a:extLst>
            </p:cNvPr>
            <p:cNvSpPr>
              <a:spLocks noChangeShapeType="1"/>
            </p:cNvSpPr>
            <p:nvPr/>
          </p:nvSpPr>
          <p:spPr bwMode="auto">
            <a:xfrm>
              <a:off x="3427" y="190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2">
              <a:extLst>
                <a:ext uri="{FF2B5EF4-FFF2-40B4-BE49-F238E27FC236}">
                  <a16:creationId xmlns:a16="http://schemas.microsoft.com/office/drawing/2014/main" xmlns="" id="{3713FE20-A78C-40D3-AD39-E7888F72F01B}"/>
                </a:ext>
              </a:extLst>
            </p:cNvPr>
            <p:cNvSpPr>
              <a:spLocks noChangeShapeType="1"/>
            </p:cNvSpPr>
            <p:nvPr/>
          </p:nvSpPr>
          <p:spPr bwMode="auto">
            <a:xfrm>
              <a:off x="3427" y="205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a:extLst>
                <a:ext uri="{FF2B5EF4-FFF2-40B4-BE49-F238E27FC236}">
                  <a16:creationId xmlns:a16="http://schemas.microsoft.com/office/drawing/2014/main" xmlns="" id="{6D4615A8-517C-4EC9-B309-38509C03C04F}"/>
                </a:ext>
              </a:extLst>
            </p:cNvPr>
            <p:cNvSpPr>
              <a:spLocks noChangeArrowheads="1"/>
            </p:cNvSpPr>
            <p:nvPr/>
          </p:nvSpPr>
          <p:spPr bwMode="auto">
            <a:xfrm>
              <a:off x="3583" y="1911"/>
              <a:ext cx="343" cy="1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Verdana" panose="020B0604030504040204" pitchFamily="34" charset="0"/>
                </a:rPr>
                <a:t>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4">
              <a:extLst>
                <a:ext uri="{FF2B5EF4-FFF2-40B4-BE49-F238E27FC236}">
                  <a16:creationId xmlns:a16="http://schemas.microsoft.com/office/drawing/2014/main" xmlns="" id="{662CFDD4-F326-489B-95F4-D27A5BD52F5E}"/>
                </a:ext>
              </a:extLst>
            </p:cNvPr>
            <p:cNvSpPr>
              <a:spLocks noChangeShapeType="1"/>
            </p:cNvSpPr>
            <p:nvPr/>
          </p:nvSpPr>
          <p:spPr bwMode="auto">
            <a:xfrm>
              <a:off x="4401"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5">
              <a:extLst>
                <a:ext uri="{FF2B5EF4-FFF2-40B4-BE49-F238E27FC236}">
                  <a16:creationId xmlns:a16="http://schemas.microsoft.com/office/drawing/2014/main" xmlns="" id="{4E00AA51-5F4B-40D6-BF5F-E91471967719}"/>
                </a:ext>
              </a:extLst>
            </p:cNvPr>
            <p:cNvSpPr>
              <a:spLocks noChangeShapeType="1"/>
            </p:cNvSpPr>
            <p:nvPr/>
          </p:nvSpPr>
          <p:spPr bwMode="auto">
            <a:xfrm>
              <a:off x="4979"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6">
              <a:extLst>
                <a:ext uri="{FF2B5EF4-FFF2-40B4-BE49-F238E27FC236}">
                  <a16:creationId xmlns:a16="http://schemas.microsoft.com/office/drawing/2014/main" xmlns="" id="{7882CA3A-965B-4C91-A7F2-E2182CB549B6}"/>
                </a:ext>
              </a:extLst>
            </p:cNvPr>
            <p:cNvSpPr>
              <a:spLocks noChangeShapeType="1"/>
            </p:cNvSpPr>
            <p:nvPr/>
          </p:nvSpPr>
          <p:spPr bwMode="auto">
            <a:xfrm>
              <a:off x="4397" y="143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7">
              <a:extLst>
                <a:ext uri="{FF2B5EF4-FFF2-40B4-BE49-F238E27FC236}">
                  <a16:creationId xmlns:a16="http://schemas.microsoft.com/office/drawing/2014/main" xmlns="" id="{632404D4-6D2E-4105-8313-7FF515306E20}"/>
                </a:ext>
              </a:extLst>
            </p:cNvPr>
            <p:cNvSpPr>
              <a:spLocks noChangeShapeType="1"/>
            </p:cNvSpPr>
            <p:nvPr/>
          </p:nvSpPr>
          <p:spPr bwMode="auto">
            <a:xfrm>
              <a:off x="4397" y="1587"/>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18">
              <a:extLst>
                <a:ext uri="{FF2B5EF4-FFF2-40B4-BE49-F238E27FC236}">
                  <a16:creationId xmlns:a16="http://schemas.microsoft.com/office/drawing/2014/main" xmlns="" id="{1454FA0C-B316-494E-B981-4167E037B7DA}"/>
                </a:ext>
              </a:extLst>
            </p:cNvPr>
            <p:cNvSpPr>
              <a:spLocks noChangeArrowheads="1"/>
            </p:cNvSpPr>
            <p:nvPr/>
          </p:nvSpPr>
          <p:spPr bwMode="auto">
            <a:xfrm>
              <a:off x="4588" y="1412"/>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Verdana" panose="020B0604030504040204" pitchFamily="34" charset="0"/>
                </a:rPr>
                <a:t>88%</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22" name="Line 19">
              <a:extLst>
                <a:ext uri="{FF2B5EF4-FFF2-40B4-BE49-F238E27FC236}">
                  <a16:creationId xmlns:a16="http://schemas.microsoft.com/office/drawing/2014/main" xmlns="" id="{7C8E7D5F-A6D9-49FF-8C57-C5D17B55693A}"/>
                </a:ext>
              </a:extLst>
            </p:cNvPr>
            <p:cNvSpPr>
              <a:spLocks noChangeShapeType="1"/>
            </p:cNvSpPr>
            <p:nvPr/>
          </p:nvSpPr>
          <p:spPr bwMode="auto">
            <a:xfrm>
              <a:off x="3891"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0">
              <a:extLst>
                <a:ext uri="{FF2B5EF4-FFF2-40B4-BE49-F238E27FC236}">
                  <a16:creationId xmlns:a16="http://schemas.microsoft.com/office/drawing/2014/main" xmlns="" id="{B6C8ACC0-B4A8-402F-A8BC-C73758339B38}"/>
                </a:ext>
              </a:extLst>
            </p:cNvPr>
            <p:cNvSpPr>
              <a:spLocks noChangeShapeType="1"/>
            </p:cNvSpPr>
            <p:nvPr/>
          </p:nvSpPr>
          <p:spPr bwMode="auto">
            <a:xfrm>
              <a:off x="4469"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1">
              <a:extLst>
                <a:ext uri="{FF2B5EF4-FFF2-40B4-BE49-F238E27FC236}">
                  <a16:creationId xmlns:a16="http://schemas.microsoft.com/office/drawing/2014/main" xmlns="" id="{756E2A66-7ED7-4488-BC5E-D84245B31F2F}"/>
                </a:ext>
              </a:extLst>
            </p:cNvPr>
            <p:cNvSpPr>
              <a:spLocks noChangeShapeType="1"/>
            </p:cNvSpPr>
            <p:nvPr/>
          </p:nvSpPr>
          <p:spPr bwMode="auto">
            <a:xfrm>
              <a:off x="3887" y="187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
              <a:extLst>
                <a:ext uri="{FF2B5EF4-FFF2-40B4-BE49-F238E27FC236}">
                  <a16:creationId xmlns:a16="http://schemas.microsoft.com/office/drawing/2014/main" xmlns="" id="{FE920DDE-73FB-48C7-945E-439F19AC3E11}"/>
                </a:ext>
              </a:extLst>
            </p:cNvPr>
            <p:cNvSpPr>
              <a:spLocks noChangeShapeType="1"/>
            </p:cNvSpPr>
            <p:nvPr/>
          </p:nvSpPr>
          <p:spPr bwMode="auto">
            <a:xfrm>
              <a:off x="3887" y="202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3">
              <a:extLst>
                <a:ext uri="{FF2B5EF4-FFF2-40B4-BE49-F238E27FC236}">
                  <a16:creationId xmlns:a16="http://schemas.microsoft.com/office/drawing/2014/main" xmlns="" id="{38ACC104-E2A4-4191-AE86-B2C729C739BC}"/>
                </a:ext>
              </a:extLst>
            </p:cNvPr>
            <p:cNvSpPr>
              <a:spLocks noChangeArrowheads="1"/>
            </p:cNvSpPr>
            <p:nvPr/>
          </p:nvSpPr>
          <p:spPr bwMode="auto">
            <a:xfrm>
              <a:off x="4042" y="1881"/>
              <a:ext cx="344" cy="1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Verdana" panose="020B0604030504040204" pitchFamily="34" charset="0"/>
                </a:rPr>
                <a:t>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4">
              <a:extLst>
                <a:ext uri="{FF2B5EF4-FFF2-40B4-BE49-F238E27FC236}">
                  <a16:creationId xmlns:a16="http://schemas.microsoft.com/office/drawing/2014/main" xmlns="" id="{665A247E-A564-41A8-82A4-7B29B4C1A408}"/>
                </a:ext>
              </a:extLst>
            </p:cNvPr>
            <p:cNvSpPr>
              <a:spLocks noChangeShapeType="1"/>
            </p:cNvSpPr>
            <p:nvPr/>
          </p:nvSpPr>
          <p:spPr bwMode="auto">
            <a:xfrm>
              <a:off x="5388"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5">
              <a:extLst>
                <a:ext uri="{FF2B5EF4-FFF2-40B4-BE49-F238E27FC236}">
                  <a16:creationId xmlns:a16="http://schemas.microsoft.com/office/drawing/2014/main" xmlns="" id="{4B744293-A536-4E8A-BFFA-EEB65556B989}"/>
                </a:ext>
              </a:extLst>
            </p:cNvPr>
            <p:cNvSpPr>
              <a:spLocks noChangeShapeType="1"/>
            </p:cNvSpPr>
            <p:nvPr/>
          </p:nvSpPr>
          <p:spPr bwMode="auto">
            <a:xfrm>
              <a:off x="5967"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6">
              <a:extLst>
                <a:ext uri="{FF2B5EF4-FFF2-40B4-BE49-F238E27FC236}">
                  <a16:creationId xmlns:a16="http://schemas.microsoft.com/office/drawing/2014/main" xmlns="" id="{2A397DD1-C4A4-4028-9EF4-A45BBC6C22C2}"/>
                </a:ext>
              </a:extLst>
            </p:cNvPr>
            <p:cNvSpPr>
              <a:spLocks noChangeShapeType="1"/>
            </p:cNvSpPr>
            <p:nvPr/>
          </p:nvSpPr>
          <p:spPr bwMode="auto">
            <a:xfrm>
              <a:off x="5384" y="144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7">
              <a:extLst>
                <a:ext uri="{FF2B5EF4-FFF2-40B4-BE49-F238E27FC236}">
                  <a16:creationId xmlns:a16="http://schemas.microsoft.com/office/drawing/2014/main" xmlns="" id="{25BD1066-8210-413E-AB82-99656E7DE3EC}"/>
                </a:ext>
              </a:extLst>
            </p:cNvPr>
            <p:cNvSpPr>
              <a:spLocks noChangeShapeType="1"/>
            </p:cNvSpPr>
            <p:nvPr/>
          </p:nvSpPr>
          <p:spPr bwMode="auto">
            <a:xfrm>
              <a:off x="5384" y="159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8">
              <a:extLst>
                <a:ext uri="{FF2B5EF4-FFF2-40B4-BE49-F238E27FC236}">
                  <a16:creationId xmlns:a16="http://schemas.microsoft.com/office/drawing/2014/main" xmlns="" id="{6426199C-04FF-4064-85EF-8383FE373D05}"/>
                </a:ext>
              </a:extLst>
            </p:cNvPr>
            <p:cNvSpPr>
              <a:spLocks noChangeArrowheads="1"/>
            </p:cNvSpPr>
            <p:nvPr/>
          </p:nvSpPr>
          <p:spPr bwMode="auto">
            <a:xfrm>
              <a:off x="5671" y="1446"/>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Verdana" panose="020B0604030504040204" pitchFamily="34" charset="0"/>
                </a:rPr>
                <a:t>85%</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32" name="Line 29">
              <a:extLst>
                <a:ext uri="{FF2B5EF4-FFF2-40B4-BE49-F238E27FC236}">
                  <a16:creationId xmlns:a16="http://schemas.microsoft.com/office/drawing/2014/main" xmlns="" id="{5C277B37-CB97-4301-A607-BA2C1AE3EB50}"/>
                </a:ext>
              </a:extLst>
            </p:cNvPr>
            <p:cNvSpPr>
              <a:spLocks noChangeShapeType="1"/>
            </p:cNvSpPr>
            <p:nvPr/>
          </p:nvSpPr>
          <p:spPr bwMode="auto">
            <a:xfrm>
              <a:off x="4910"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30">
              <a:extLst>
                <a:ext uri="{FF2B5EF4-FFF2-40B4-BE49-F238E27FC236}">
                  <a16:creationId xmlns:a16="http://schemas.microsoft.com/office/drawing/2014/main" xmlns="" id="{4C12CF3D-A1A9-4D6B-A884-92F9717F14D3}"/>
                </a:ext>
              </a:extLst>
            </p:cNvPr>
            <p:cNvSpPr>
              <a:spLocks noChangeShapeType="1"/>
            </p:cNvSpPr>
            <p:nvPr/>
          </p:nvSpPr>
          <p:spPr bwMode="auto">
            <a:xfrm>
              <a:off x="5488"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1">
              <a:extLst>
                <a:ext uri="{FF2B5EF4-FFF2-40B4-BE49-F238E27FC236}">
                  <a16:creationId xmlns:a16="http://schemas.microsoft.com/office/drawing/2014/main" xmlns="" id="{A9C744C1-CE4A-419A-8A5F-A1AB6A36E091}"/>
                </a:ext>
              </a:extLst>
            </p:cNvPr>
            <p:cNvSpPr>
              <a:spLocks noChangeShapeType="1"/>
            </p:cNvSpPr>
            <p:nvPr/>
          </p:nvSpPr>
          <p:spPr bwMode="auto">
            <a:xfrm>
              <a:off x="4906" y="916"/>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2">
              <a:extLst>
                <a:ext uri="{FF2B5EF4-FFF2-40B4-BE49-F238E27FC236}">
                  <a16:creationId xmlns:a16="http://schemas.microsoft.com/office/drawing/2014/main" xmlns="" id="{8758FE92-ACB8-4D7E-8E9D-96A8A3EA18FD}"/>
                </a:ext>
              </a:extLst>
            </p:cNvPr>
            <p:cNvSpPr>
              <a:spLocks noChangeShapeType="1"/>
            </p:cNvSpPr>
            <p:nvPr/>
          </p:nvSpPr>
          <p:spPr bwMode="auto">
            <a:xfrm>
              <a:off x="4906" y="1068"/>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3">
              <a:extLst>
                <a:ext uri="{FF2B5EF4-FFF2-40B4-BE49-F238E27FC236}">
                  <a16:creationId xmlns:a16="http://schemas.microsoft.com/office/drawing/2014/main" xmlns="" id="{3186EB1D-B115-4DA9-B55E-3D129F0A7A8A}"/>
                </a:ext>
              </a:extLst>
            </p:cNvPr>
            <p:cNvSpPr>
              <a:spLocks noChangeArrowheads="1"/>
            </p:cNvSpPr>
            <p:nvPr/>
          </p:nvSpPr>
          <p:spPr bwMode="auto">
            <a:xfrm>
              <a:off x="5063" y="852"/>
              <a:ext cx="412"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Verdana" panose="020B0604030504040204" pitchFamily="34" charset="0"/>
                </a:rPr>
                <a:t>115%</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sp>
        <p:nvSpPr>
          <p:cNvPr id="121" name="Speech Bubble: Rectangle 120">
            <a:extLst>
              <a:ext uri="{FF2B5EF4-FFF2-40B4-BE49-F238E27FC236}">
                <a16:creationId xmlns:a16="http://schemas.microsoft.com/office/drawing/2014/main" xmlns="" id="{11D0FEF2-A4FB-4866-B91A-B899C471AF0B}"/>
              </a:ext>
            </a:extLst>
          </p:cNvPr>
          <p:cNvSpPr/>
          <p:nvPr/>
        </p:nvSpPr>
        <p:spPr bwMode="auto">
          <a:xfrm>
            <a:off x="5320173" y="2951655"/>
            <a:ext cx="1724376" cy="921653"/>
          </a:xfrm>
          <a:prstGeom prst="wedgeRectCallout">
            <a:avLst>
              <a:gd name="adj1" fmla="val 87210"/>
              <a:gd name="adj2" fmla="val 4414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FF9900"/>
                </a:solidFill>
                <a:effectLst/>
                <a:latin typeface="Verdana" pitchFamily="34" charset="0"/>
                <a:cs typeface="Arial" charset="0"/>
              </a:rPr>
              <a:t>School-Led</a:t>
            </a:r>
            <a:endParaRPr kumimoji="0" lang="en-GB" sz="2000" b="1" i="0" u="none" strike="noStrike" cap="none" normalizeH="0" baseline="0" dirty="0">
              <a:ln>
                <a:noFill/>
              </a:ln>
              <a:solidFill>
                <a:srgbClr val="9362B6"/>
              </a:solidFill>
              <a:effectLst/>
              <a:latin typeface="Verdana" pitchFamily="34"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GB" sz="2000" b="1" dirty="0">
                <a:solidFill>
                  <a:srgbClr val="9362B6"/>
                </a:solidFill>
              </a:rPr>
              <a:t>HEI</a:t>
            </a:r>
            <a:endParaRPr kumimoji="0" lang="en-GB" sz="2000" b="1" i="0" u="none" strike="noStrike" cap="none" normalizeH="0" baseline="0" dirty="0">
              <a:ln>
                <a:noFill/>
              </a:ln>
              <a:solidFill>
                <a:srgbClr val="9362B6"/>
              </a:solidFill>
              <a:effectLst/>
            </a:endParaRPr>
          </a:p>
        </p:txBody>
      </p:sp>
      <p:sp>
        <p:nvSpPr>
          <p:cNvPr id="2" name="TextBox 1">
            <a:extLst>
              <a:ext uri="{FF2B5EF4-FFF2-40B4-BE49-F238E27FC236}">
                <a16:creationId xmlns:a16="http://schemas.microsoft.com/office/drawing/2014/main" xmlns="" id="{1D8D57C6-2903-4883-B262-A9DB25931B09}"/>
              </a:ext>
            </a:extLst>
          </p:cNvPr>
          <p:cNvSpPr txBox="1"/>
          <p:nvPr/>
        </p:nvSpPr>
        <p:spPr>
          <a:xfrm rot="16200000">
            <a:off x="679383" y="3234477"/>
            <a:ext cx="1923988" cy="307777"/>
          </a:xfrm>
          <a:prstGeom prst="rect">
            <a:avLst/>
          </a:prstGeom>
          <a:noFill/>
        </p:spPr>
        <p:txBody>
          <a:bodyPr wrap="none" rtlCol="0">
            <a:spAutoFit/>
          </a:bodyPr>
          <a:lstStyle/>
          <a:p>
            <a:r>
              <a:rPr lang="en-GB" sz="1400" dirty="0">
                <a:solidFill>
                  <a:schemeClr val="tx1"/>
                </a:solidFill>
              </a:rPr>
              <a:t>Number of trainees</a:t>
            </a:r>
          </a:p>
        </p:txBody>
      </p:sp>
      <p:sp>
        <p:nvSpPr>
          <p:cNvPr id="91" name="Speech Bubble: Rectangle 90">
            <a:extLst>
              <a:ext uri="{FF2B5EF4-FFF2-40B4-BE49-F238E27FC236}">
                <a16:creationId xmlns:a16="http://schemas.microsoft.com/office/drawing/2014/main" xmlns="" id="{D27F562C-6F92-455F-B5AA-1681BA793B80}"/>
              </a:ext>
            </a:extLst>
          </p:cNvPr>
          <p:cNvSpPr/>
          <p:nvPr/>
        </p:nvSpPr>
        <p:spPr bwMode="auto">
          <a:xfrm>
            <a:off x="9969241" y="1393450"/>
            <a:ext cx="1724376" cy="547205"/>
          </a:xfrm>
          <a:prstGeom prst="wedgeRectCallout">
            <a:avLst>
              <a:gd name="adj1" fmla="val 3508"/>
              <a:gd name="adj2" fmla="val 134160"/>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Verdana" pitchFamily="34" charset="0"/>
                <a:cs typeface="Arial" charset="0"/>
              </a:rPr>
              <a:t>Target</a:t>
            </a:r>
          </a:p>
        </p:txBody>
      </p:sp>
      <p:grpSp>
        <p:nvGrpSpPr>
          <p:cNvPr id="39" name="Group 38">
            <a:extLst>
              <a:ext uri="{FF2B5EF4-FFF2-40B4-BE49-F238E27FC236}">
                <a16:creationId xmlns:a16="http://schemas.microsoft.com/office/drawing/2014/main" xmlns="" id="{978F6ED6-8693-495B-ACEE-E711D4B1A1D1}"/>
              </a:ext>
            </a:extLst>
          </p:cNvPr>
          <p:cNvGrpSpPr/>
          <p:nvPr/>
        </p:nvGrpSpPr>
        <p:grpSpPr>
          <a:xfrm>
            <a:off x="3686933" y="1351514"/>
            <a:ext cx="7832135" cy="3732500"/>
            <a:chOff x="3725500" y="1268760"/>
            <a:chExt cx="7832135" cy="3732500"/>
          </a:xfrm>
        </p:grpSpPr>
        <p:grpSp>
          <p:nvGrpSpPr>
            <p:cNvPr id="6" name="Group 5">
              <a:extLst>
                <a:ext uri="{FF2B5EF4-FFF2-40B4-BE49-F238E27FC236}">
                  <a16:creationId xmlns:a16="http://schemas.microsoft.com/office/drawing/2014/main" xmlns="" id="{8820CD4E-BDF0-4ACC-AA5F-149A63E584CA}"/>
                </a:ext>
              </a:extLst>
            </p:cNvPr>
            <p:cNvGrpSpPr/>
            <p:nvPr/>
          </p:nvGrpSpPr>
          <p:grpSpPr>
            <a:xfrm>
              <a:off x="3725500" y="1268760"/>
              <a:ext cx="7832135" cy="3732500"/>
              <a:chOff x="3177624" y="1484784"/>
              <a:chExt cx="7627883" cy="3177843"/>
            </a:xfrm>
          </p:grpSpPr>
          <p:sp>
            <p:nvSpPr>
              <p:cNvPr id="156" name="Speech Bubble: Rectangle 155">
                <a:extLst>
                  <a:ext uri="{FF2B5EF4-FFF2-40B4-BE49-F238E27FC236}">
                    <a16:creationId xmlns:a16="http://schemas.microsoft.com/office/drawing/2014/main" xmlns="" id="{C1CE7C40-1BC2-4E33-824E-27C9100C51FA}"/>
                  </a:ext>
                </a:extLst>
              </p:cNvPr>
              <p:cNvSpPr/>
              <p:nvPr/>
            </p:nvSpPr>
            <p:spPr bwMode="auto">
              <a:xfrm>
                <a:off x="3177624" y="1484784"/>
                <a:ext cx="7627883" cy="3177843"/>
              </a:xfrm>
              <a:prstGeom prst="wedgeRectCallout">
                <a:avLst>
                  <a:gd name="adj1" fmla="val -53129"/>
                  <a:gd name="adj2" fmla="val -41404"/>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Verdana" pitchFamily="34" charset="0"/>
                  <a:cs typeface="Arial" charset="0"/>
                </a:endParaRPr>
              </a:p>
            </p:txBody>
          </p:sp>
          <p:grpSp>
            <p:nvGrpSpPr>
              <p:cNvPr id="157" name="Group 156">
                <a:extLst>
                  <a:ext uri="{FF2B5EF4-FFF2-40B4-BE49-F238E27FC236}">
                    <a16:creationId xmlns:a16="http://schemas.microsoft.com/office/drawing/2014/main" xmlns="" id="{9E8A73A9-49CE-4370-9012-1D9378460799}"/>
                  </a:ext>
                </a:extLst>
              </p:cNvPr>
              <p:cNvGrpSpPr/>
              <p:nvPr/>
            </p:nvGrpSpPr>
            <p:grpSpPr>
              <a:xfrm>
                <a:off x="3408854" y="1628519"/>
                <a:ext cx="7205267" cy="2835622"/>
                <a:chOff x="2216015" y="2132856"/>
                <a:chExt cx="7205267" cy="2835622"/>
              </a:xfrm>
            </p:grpSpPr>
            <p:sp>
              <p:nvSpPr>
                <p:cNvPr id="158" name="Rectangle 5">
                  <a:extLst>
                    <a:ext uri="{FF2B5EF4-FFF2-40B4-BE49-F238E27FC236}">
                      <a16:creationId xmlns:a16="http://schemas.microsoft.com/office/drawing/2014/main" xmlns="" id="{BE7DAE5F-5CBA-4B43-B0ED-8418BA1E1B8B}"/>
                    </a:ext>
                  </a:extLst>
                </p:cNvPr>
                <p:cNvSpPr>
                  <a:spLocks noChangeArrowheads="1"/>
                </p:cNvSpPr>
                <p:nvPr/>
              </p:nvSpPr>
              <p:spPr bwMode="auto">
                <a:xfrm>
                  <a:off x="2225075" y="2132856"/>
                  <a:ext cx="7183293" cy="642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b="1">
                    <a:solidFill>
                      <a:schemeClr val="accent6">
                        <a:lumMod val="60000"/>
                        <a:lumOff val="40000"/>
                      </a:schemeClr>
                    </a:solidFill>
                  </a:endParaRPr>
                </a:p>
              </p:txBody>
            </p:sp>
            <p:sp>
              <p:nvSpPr>
                <p:cNvPr id="159" name="Rectangle 55">
                  <a:extLst>
                    <a:ext uri="{FF2B5EF4-FFF2-40B4-BE49-F238E27FC236}">
                      <a16:creationId xmlns:a16="http://schemas.microsoft.com/office/drawing/2014/main" xmlns="" id="{B4C56085-6820-44D2-896C-049E55C2CB64}"/>
                    </a:ext>
                  </a:extLst>
                </p:cNvPr>
                <p:cNvSpPr>
                  <a:spLocks noChangeArrowheads="1"/>
                </p:cNvSpPr>
                <p:nvPr/>
              </p:nvSpPr>
              <p:spPr bwMode="auto">
                <a:xfrm>
                  <a:off x="2633963" y="2307317"/>
                  <a:ext cx="963260" cy="23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effectLst/>
                      <a:latin typeface="Verdana" panose="020B0604030504040204" pitchFamily="34" charset="0"/>
                    </a:rPr>
                    <a:t>2017-18</a:t>
                  </a:r>
                  <a:endParaRPr kumimoji="0" lang="en-US" altLang="en-US" sz="1800" i="0" u="none" strike="noStrike" cap="none" normalizeH="0" baseline="0" dirty="0">
                    <a:ln>
                      <a:noFill/>
                    </a:ln>
                    <a:effectLst/>
                  </a:endParaRPr>
                </a:p>
              </p:txBody>
            </p:sp>
            <p:sp>
              <p:nvSpPr>
                <p:cNvPr id="160" name="Rectangle 9">
                  <a:extLst>
                    <a:ext uri="{FF2B5EF4-FFF2-40B4-BE49-F238E27FC236}">
                      <a16:creationId xmlns:a16="http://schemas.microsoft.com/office/drawing/2014/main" xmlns="" id="{703E24E4-858F-4194-B907-666C370EB8EC}"/>
                    </a:ext>
                  </a:extLst>
                </p:cNvPr>
                <p:cNvSpPr>
                  <a:spLocks noChangeArrowheads="1"/>
                </p:cNvSpPr>
                <p:nvPr/>
              </p:nvSpPr>
              <p:spPr bwMode="auto">
                <a:xfrm>
                  <a:off x="2228929" y="3635274"/>
                  <a:ext cx="7192353" cy="642898"/>
                </a:xfrm>
                <a:prstGeom prst="rect">
                  <a:avLst/>
                </a:prstGeom>
                <a:solidFill>
                  <a:srgbClr val="CC99FF">
                    <a:alpha val="6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161" name="Rectangle 21">
                  <a:extLst>
                    <a:ext uri="{FF2B5EF4-FFF2-40B4-BE49-F238E27FC236}">
                      <a16:creationId xmlns:a16="http://schemas.microsoft.com/office/drawing/2014/main" xmlns="" id="{2D8834BD-5A31-4CC1-8E65-92DCC315F767}"/>
                    </a:ext>
                  </a:extLst>
                </p:cNvPr>
                <p:cNvSpPr>
                  <a:spLocks noChangeArrowheads="1"/>
                </p:cNvSpPr>
                <p:nvPr/>
              </p:nvSpPr>
              <p:spPr bwMode="auto">
                <a:xfrm>
                  <a:off x="2228929" y="4323459"/>
                  <a:ext cx="7192353" cy="645019"/>
                </a:xfrm>
                <a:prstGeom prst="rect">
                  <a:avLst/>
                </a:prstGeom>
                <a:solidFill>
                  <a:srgbClr val="CC99FF">
                    <a:alpha val="60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162" name="Rectangle 59">
                  <a:extLst>
                    <a:ext uri="{FF2B5EF4-FFF2-40B4-BE49-F238E27FC236}">
                      <a16:creationId xmlns:a16="http://schemas.microsoft.com/office/drawing/2014/main" xmlns="" id="{C52A6C59-EDF0-43FE-98CD-322029859104}"/>
                    </a:ext>
                  </a:extLst>
                </p:cNvPr>
                <p:cNvSpPr>
                  <a:spLocks noChangeArrowheads="1"/>
                </p:cNvSpPr>
                <p:nvPr/>
              </p:nvSpPr>
              <p:spPr bwMode="auto">
                <a:xfrm>
                  <a:off x="2684262" y="4504542"/>
                  <a:ext cx="979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HEI PG</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3" name="Rectangle 63">
                  <a:extLst>
                    <a:ext uri="{FF2B5EF4-FFF2-40B4-BE49-F238E27FC236}">
                      <a16:creationId xmlns:a16="http://schemas.microsoft.com/office/drawing/2014/main" xmlns="" id="{E2B30C9E-B43E-4603-BA8A-73938693682F}"/>
                    </a:ext>
                  </a:extLst>
                </p:cNvPr>
                <p:cNvSpPr>
                  <a:spLocks noChangeArrowheads="1"/>
                </p:cNvSpPr>
                <p:nvPr/>
              </p:nvSpPr>
              <p:spPr bwMode="auto">
                <a:xfrm>
                  <a:off x="2668108" y="3806565"/>
                  <a:ext cx="979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HEI UG</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4" name="Rectangle 21">
                  <a:extLst>
                    <a:ext uri="{FF2B5EF4-FFF2-40B4-BE49-F238E27FC236}">
                      <a16:creationId xmlns:a16="http://schemas.microsoft.com/office/drawing/2014/main" xmlns="" id="{02E4CFCF-C81F-40D1-A307-EA63C4EC55B6}"/>
                    </a:ext>
                  </a:extLst>
                </p:cNvPr>
                <p:cNvSpPr>
                  <a:spLocks noChangeArrowheads="1"/>
                </p:cNvSpPr>
                <p:nvPr/>
              </p:nvSpPr>
              <p:spPr bwMode="auto">
                <a:xfrm>
                  <a:off x="2216015" y="2823104"/>
                  <a:ext cx="7192353" cy="645019"/>
                </a:xfrm>
                <a:prstGeom prst="rect">
                  <a:avLst/>
                </a:prstGeom>
                <a:solidFill>
                  <a:srgbClr val="FFC000">
                    <a:alpha val="25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165" name="Rectangle 63">
                  <a:extLst>
                    <a:ext uri="{FF2B5EF4-FFF2-40B4-BE49-F238E27FC236}">
                      <a16:creationId xmlns:a16="http://schemas.microsoft.com/office/drawing/2014/main" xmlns="" id="{AFBE2B2E-D144-4858-9CB8-EAFD5F0867B4}"/>
                    </a:ext>
                  </a:extLst>
                </p:cNvPr>
                <p:cNvSpPr>
                  <a:spLocks noChangeArrowheads="1"/>
                </p:cNvSpPr>
                <p:nvPr/>
              </p:nvSpPr>
              <p:spPr bwMode="auto">
                <a:xfrm>
                  <a:off x="2639480" y="2981384"/>
                  <a:ext cx="2016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School-led </a:t>
                  </a:r>
                  <a:r>
                    <a:rPr lang="en-US" altLang="en-US" sz="2000" dirty="0">
                      <a:solidFill>
                        <a:srgbClr val="000000"/>
                      </a:solidFill>
                      <a:latin typeface="Verdana" panose="020B0604030504040204" pitchFamily="34" charset="0"/>
                    </a:rPr>
                    <a:t>P</a:t>
                  </a:r>
                  <a:r>
                    <a:rPr kumimoji="0" lang="en-US" altLang="en-US" sz="2000" b="0" i="0" u="none" strike="noStrike" cap="none" normalizeH="0" baseline="0" dirty="0">
                      <a:ln>
                        <a:noFill/>
                      </a:ln>
                      <a:solidFill>
                        <a:srgbClr val="000000"/>
                      </a:solidFill>
                      <a:effectLst/>
                      <a:latin typeface="Verdana" panose="020B0604030504040204" pitchFamily="34" charset="0"/>
                    </a:rPr>
                    <a:t>G</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6" name="Rectangle 59">
                  <a:extLst>
                    <a:ext uri="{FF2B5EF4-FFF2-40B4-BE49-F238E27FC236}">
                      <a16:creationId xmlns:a16="http://schemas.microsoft.com/office/drawing/2014/main" xmlns="" id="{90A6E602-95EC-4FE4-8ADB-164369564239}"/>
                    </a:ext>
                  </a:extLst>
                </p:cNvPr>
                <p:cNvSpPr>
                  <a:spLocks noChangeArrowheads="1"/>
                </p:cNvSpPr>
                <p:nvPr/>
              </p:nvSpPr>
              <p:spPr bwMode="auto">
                <a:xfrm>
                  <a:off x="4656297" y="2307317"/>
                  <a:ext cx="1205423" cy="23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effectLst/>
                      <a:latin typeface="Verdana" panose="020B0604030504040204" pitchFamily="34" charset="0"/>
                    </a:rPr>
                    <a:t>Primary</a:t>
                  </a:r>
                  <a:endParaRPr kumimoji="0" lang="en-US" altLang="en-US" sz="1800" i="0" u="none" strike="noStrike" cap="none" normalizeH="0" baseline="0" dirty="0">
                    <a:ln>
                      <a:noFill/>
                    </a:ln>
                    <a:effectLst/>
                  </a:endParaRPr>
                </a:p>
              </p:txBody>
            </p:sp>
            <p:sp>
              <p:nvSpPr>
                <p:cNvPr id="167" name="Rectangle 63">
                  <a:extLst>
                    <a:ext uri="{FF2B5EF4-FFF2-40B4-BE49-F238E27FC236}">
                      <a16:creationId xmlns:a16="http://schemas.microsoft.com/office/drawing/2014/main" xmlns="" id="{C518F74B-6DBA-4ED4-8CE2-81C92C41AEBD}"/>
                    </a:ext>
                  </a:extLst>
                </p:cNvPr>
                <p:cNvSpPr>
                  <a:spLocks noChangeArrowheads="1"/>
                </p:cNvSpPr>
                <p:nvPr/>
              </p:nvSpPr>
              <p:spPr bwMode="auto">
                <a:xfrm>
                  <a:off x="4499753" y="3680565"/>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26% </a:t>
                  </a:r>
                  <a:r>
                    <a:rPr kumimoji="0" lang="en-US" altLang="en-US" sz="1500" b="0" i="0" u="none" strike="noStrike" cap="none" normalizeH="0" baseline="0" dirty="0">
                      <a:ln>
                        <a:noFill/>
                      </a:ln>
                      <a:effectLst/>
                      <a:latin typeface="Verdana" panose="020B0604030504040204" pitchFamily="34" charset="0"/>
                    </a:rPr>
                    <a:t>(</a:t>
                  </a:r>
                  <a:r>
                    <a:rPr lang="en-US" altLang="en-US" sz="1500" dirty="0">
                      <a:solidFill>
                        <a:srgbClr val="000000"/>
                      </a:solidFill>
                      <a:latin typeface="Verdana" panose="020B0604030504040204" pitchFamily="34" charset="0"/>
                    </a:rPr>
                    <a:t>4615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68" name="Rectangle 59">
                  <a:extLst>
                    <a:ext uri="{FF2B5EF4-FFF2-40B4-BE49-F238E27FC236}">
                      <a16:creationId xmlns:a16="http://schemas.microsoft.com/office/drawing/2014/main" xmlns="" id="{0969CA7A-75A9-403F-8305-7DA4236A3329}"/>
                    </a:ext>
                  </a:extLst>
                </p:cNvPr>
                <p:cNvSpPr>
                  <a:spLocks noChangeArrowheads="1"/>
                </p:cNvSpPr>
                <p:nvPr/>
              </p:nvSpPr>
              <p:spPr bwMode="auto">
                <a:xfrm>
                  <a:off x="5933728" y="2307317"/>
                  <a:ext cx="1423592" cy="23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effectLst/>
                      <a:latin typeface="Verdana" panose="020B0604030504040204" pitchFamily="34" charset="0"/>
                    </a:rPr>
                    <a:t>Secondary</a:t>
                  </a:r>
                  <a:endParaRPr kumimoji="0" lang="en-US" altLang="en-US" sz="1800" i="0" u="none" strike="noStrike" cap="none" normalizeH="0" baseline="0" dirty="0">
                    <a:ln>
                      <a:noFill/>
                    </a:ln>
                    <a:effectLst/>
                  </a:endParaRPr>
                </a:p>
              </p:txBody>
            </p:sp>
            <p:sp>
              <p:nvSpPr>
                <p:cNvPr id="169" name="Rectangle 59">
                  <a:extLst>
                    <a:ext uri="{FF2B5EF4-FFF2-40B4-BE49-F238E27FC236}">
                      <a16:creationId xmlns:a16="http://schemas.microsoft.com/office/drawing/2014/main" xmlns="" id="{BBBCCF9F-3564-44C3-B866-18483D07BB04}"/>
                    </a:ext>
                  </a:extLst>
                </p:cNvPr>
                <p:cNvSpPr>
                  <a:spLocks noChangeArrowheads="1"/>
                </p:cNvSpPr>
                <p:nvPr/>
              </p:nvSpPr>
              <p:spPr bwMode="auto">
                <a:xfrm>
                  <a:off x="7624736" y="2307317"/>
                  <a:ext cx="1423592" cy="23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effectLst/>
                      <a:latin typeface="Verdana" panose="020B0604030504040204" pitchFamily="34" charset="0"/>
                    </a:rPr>
                    <a:t>All phases</a:t>
                  </a:r>
                  <a:endParaRPr kumimoji="0" lang="en-US" altLang="en-US" sz="1800" i="0" u="none" strike="noStrike" cap="none" normalizeH="0" baseline="0" dirty="0">
                    <a:ln>
                      <a:noFill/>
                    </a:ln>
                    <a:effectLst/>
                  </a:endParaRPr>
                </a:p>
              </p:txBody>
            </p:sp>
            <p:sp>
              <p:nvSpPr>
                <p:cNvPr id="170" name="Rectangle 63">
                  <a:extLst>
                    <a:ext uri="{FF2B5EF4-FFF2-40B4-BE49-F238E27FC236}">
                      <a16:creationId xmlns:a16="http://schemas.microsoft.com/office/drawing/2014/main" xmlns="" id="{89B98376-059D-448D-85BE-B3B063DC965C}"/>
                    </a:ext>
                  </a:extLst>
                </p:cNvPr>
                <p:cNvSpPr>
                  <a:spLocks noChangeArrowheads="1"/>
                </p:cNvSpPr>
                <p:nvPr/>
              </p:nvSpPr>
              <p:spPr bwMode="auto">
                <a:xfrm>
                  <a:off x="6114577" y="3673558"/>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1%</a:t>
                  </a:r>
                </a:p>
                <a:p>
                  <a:pPr lvl="0" algn="ctr"/>
                  <a:r>
                    <a:rPr kumimoji="0" lang="en-US" altLang="en-US" sz="1500" b="0" i="0" u="none" strike="noStrike" cap="none" normalizeH="0" baseline="0" dirty="0">
                      <a:ln>
                        <a:noFill/>
                      </a:ln>
                      <a:effectLst/>
                      <a:latin typeface="Verdana" panose="020B0604030504040204" pitchFamily="34" charset="0"/>
                    </a:rPr>
                    <a:t>(</a:t>
                  </a:r>
                  <a:r>
                    <a:rPr lang="en-US" altLang="en-US" sz="1500" dirty="0">
                      <a:solidFill>
                        <a:srgbClr val="000000"/>
                      </a:solidFill>
                      <a:latin typeface="Verdana" panose="020B0604030504040204" pitchFamily="34" charset="0"/>
                    </a:rPr>
                    <a:t>200</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1" name="Rectangle 63">
                  <a:extLst>
                    <a:ext uri="{FF2B5EF4-FFF2-40B4-BE49-F238E27FC236}">
                      <a16:creationId xmlns:a16="http://schemas.microsoft.com/office/drawing/2014/main" xmlns="" id="{D4844D1F-5006-4B62-802A-E3C5C5AB2660}"/>
                    </a:ext>
                  </a:extLst>
                </p:cNvPr>
                <p:cNvSpPr>
                  <a:spLocks noChangeArrowheads="1"/>
                </p:cNvSpPr>
                <p:nvPr/>
              </p:nvSpPr>
              <p:spPr bwMode="auto">
                <a:xfrm>
                  <a:off x="7608032" y="3672268"/>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15%</a:t>
                  </a:r>
                </a:p>
                <a:p>
                  <a:pPr lvl="0" algn="ctr"/>
                  <a:r>
                    <a:rPr kumimoji="0" lang="en-US" altLang="en-US" sz="1500" b="0" i="0" u="none" strike="noStrike" cap="none" normalizeH="0" baseline="0" dirty="0">
                      <a:ln>
                        <a:noFill/>
                      </a:ln>
                      <a:effectLst/>
                      <a:latin typeface="Verdana" panose="020B0604030504040204" pitchFamily="34" charset="0"/>
                    </a:rPr>
                    <a:t>(481</a:t>
                  </a:r>
                  <a:r>
                    <a:rPr lang="en-US" altLang="en-US" sz="1500" dirty="0">
                      <a:solidFill>
                        <a:srgbClr val="000000"/>
                      </a:solidFill>
                      <a:latin typeface="Verdana" panose="020B0604030504040204" pitchFamily="34" charset="0"/>
                    </a:rPr>
                    <a:t>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2" name="Rectangle 63">
                  <a:extLst>
                    <a:ext uri="{FF2B5EF4-FFF2-40B4-BE49-F238E27FC236}">
                      <a16:creationId xmlns:a16="http://schemas.microsoft.com/office/drawing/2014/main" xmlns="" id="{FB83BF8E-28DD-43C4-A49D-834DC38719C4}"/>
                    </a:ext>
                  </a:extLst>
                </p:cNvPr>
                <p:cNvSpPr>
                  <a:spLocks noChangeArrowheads="1"/>
                </p:cNvSpPr>
                <p:nvPr/>
              </p:nvSpPr>
              <p:spPr bwMode="auto">
                <a:xfrm>
                  <a:off x="4499753" y="4397982"/>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34% </a:t>
                  </a:r>
                  <a:r>
                    <a:rPr kumimoji="0" lang="en-US" altLang="en-US" sz="1500" b="0" i="0" u="none" strike="noStrike" cap="none" normalizeH="0" baseline="0" dirty="0">
                      <a:ln>
                        <a:noFill/>
                      </a:ln>
                      <a:effectLst/>
                      <a:latin typeface="Verdana" panose="020B0604030504040204" pitchFamily="34" charset="0"/>
                    </a:rPr>
                    <a:t>(</a:t>
                  </a:r>
                  <a:r>
                    <a:rPr lang="en-US" altLang="en-US" sz="1500" dirty="0">
                      <a:solidFill>
                        <a:srgbClr val="000000"/>
                      </a:solidFill>
                      <a:latin typeface="Verdana" panose="020B0604030504040204" pitchFamily="34" charset="0"/>
                    </a:rPr>
                    <a:t>5840</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3" name="Rectangle 63">
                  <a:extLst>
                    <a:ext uri="{FF2B5EF4-FFF2-40B4-BE49-F238E27FC236}">
                      <a16:creationId xmlns:a16="http://schemas.microsoft.com/office/drawing/2014/main" xmlns="" id="{B6648E88-BA7D-4946-8C6D-0F948CE0E80B}"/>
                    </a:ext>
                  </a:extLst>
                </p:cNvPr>
                <p:cNvSpPr>
                  <a:spLocks noChangeArrowheads="1"/>
                </p:cNvSpPr>
                <p:nvPr/>
              </p:nvSpPr>
              <p:spPr bwMode="auto">
                <a:xfrm>
                  <a:off x="6114577" y="4390974"/>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47%</a:t>
                  </a:r>
                </a:p>
                <a:p>
                  <a:pPr lvl="0" algn="ctr"/>
                  <a:r>
                    <a:rPr kumimoji="0" lang="en-US" altLang="en-US" sz="1500" b="0" i="0" u="none" strike="noStrike" cap="none" normalizeH="0" baseline="0" dirty="0">
                      <a:ln>
                        <a:noFill/>
                      </a:ln>
                      <a:effectLst/>
                      <a:latin typeface="Verdana" panose="020B0604030504040204" pitchFamily="34" charset="0"/>
                    </a:rPr>
                    <a:t>(</a:t>
                  </a:r>
                  <a:r>
                    <a:rPr kumimoji="0" lang="en-US" altLang="en-US" sz="1500" b="0" i="0" u="none" strike="noStrike" cap="none" normalizeH="0" baseline="0" dirty="0">
                      <a:ln>
                        <a:noFill/>
                      </a:ln>
                      <a:solidFill>
                        <a:srgbClr val="000000"/>
                      </a:solidFill>
                      <a:effectLst/>
                      <a:latin typeface="Verdana" panose="020B0604030504040204" pitchFamily="34" charset="0"/>
                    </a:rPr>
                    <a:t>7095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4" name="Rectangle 63">
                  <a:extLst>
                    <a:ext uri="{FF2B5EF4-FFF2-40B4-BE49-F238E27FC236}">
                      <a16:creationId xmlns:a16="http://schemas.microsoft.com/office/drawing/2014/main" xmlns="" id="{3AF1C815-39CA-4D47-BB7D-F9D2C68111DC}"/>
                    </a:ext>
                  </a:extLst>
                </p:cNvPr>
                <p:cNvSpPr>
                  <a:spLocks noChangeArrowheads="1"/>
                </p:cNvSpPr>
                <p:nvPr/>
              </p:nvSpPr>
              <p:spPr bwMode="auto">
                <a:xfrm>
                  <a:off x="7608032" y="4389685"/>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000" dirty="0">
                      <a:solidFill>
                        <a:srgbClr val="FF0000"/>
                      </a:solidFill>
                      <a:latin typeface="Verdana" panose="020B0604030504040204" pitchFamily="34" charset="0"/>
                    </a:rPr>
                    <a:t>4</a:t>
                  </a:r>
                  <a:r>
                    <a:rPr kumimoji="0" lang="en-US" altLang="en-US" sz="2000" b="0" i="0" u="none" strike="noStrike" cap="none" normalizeH="0" baseline="0" dirty="0">
                      <a:ln>
                        <a:noFill/>
                      </a:ln>
                      <a:solidFill>
                        <a:srgbClr val="FF0000"/>
                      </a:solidFill>
                      <a:effectLst/>
                      <a:latin typeface="Verdana" panose="020B0604030504040204" pitchFamily="34" charset="0"/>
                    </a:rPr>
                    <a:t>0%</a:t>
                  </a:r>
                </a:p>
                <a:p>
                  <a:pPr lvl="0" algn="ctr"/>
                  <a:r>
                    <a:rPr kumimoji="0" lang="en-US" altLang="en-US" sz="1500" b="0" i="0" u="none" strike="noStrike" cap="none" normalizeH="0" baseline="0" dirty="0">
                      <a:ln>
                        <a:noFill/>
                      </a:ln>
                      <a:effectLst/>
                      <a:latin typeface="Verdana" panose="020B0604030504040204" pitchFamily="34" charset="0"/>
                    </a:rPr>
                    <a:t>(</a:t>
                  </a:r>
                  <a:r>
                    <a:rPr kumimoji="0" lang="en-US" altLang="en-US" sz="1500" b="0" i="0" u="none" strike="noStrike" cap="none" normalizeH="0" baseline="0" dirty="0">
                      <a:ln>
                        <a:noFill/>
                      </a:ln>
                      <a:solidFill>
                        <a:srgbClr val="000000"/>
                      </a:solidFill>
                      <a:effectLst/>
                      <a:latin typeface="Verdana" panose="020B0604030504040204" pitchFamily="34" charset="0"/>
                    </a:rPr>
                    <a:t>12935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5" name="Rectangle 63">
                  <a:extLst>
                    <a:ext uri="{FF2B5EF4-FFF2-40B4-BE49-F238E27FC236}">
                      <a16:creationId xmlns:a16="http://schemas.microsoft.com/office/drawing/2014/main" xmlns="" id="{93E080B1-CE24-4384-85BD-489BDF8BEC99}"/>
                    </a:ext>
                  </a:extLst>
                </p:cNvPr>
                <p:cNvSpPr>
                  <a:spLocks noChangeArrowheads="1"/>
                </p:cNvSpPr>
                <p:nvPr/>
              </p:nvSpPr>
              <p:spPr bwMode="auto">
                <a:xfrm>
                  <a:off x="4499753" y="2871190"/>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40% </a:t>
                  </a:r>
                  <a:r>
                    <a:rPr kumimoji="0" lang="en-US" altLang="en-US" sz="1500" b="0" i="0" u="none" strike="noStrike" cap="none" normalizeH="0" baseline="0" dirty="0">
                      <a:ln>
                        <a:noFill/>
                      </a:ln>
                      <a:effectLst/>
                      <a:latin typeface="Verdana" panose="020B0604030504040204" pitchFamily="34" charset="0"/>
                    </a:rPr>
                    <a:t>(</a:t>
                  </a:r>
                  <a:r>
                    <a:rPr lang="en-US" altLang="en-US" sz="1500" dirty="0">
                      <a:solidFill>
                        <a:srgbClr val="000000"/>
                      </a:solidFill>
                      <a:latin typeface="Verdana" panose="020B0604030504040204" pitchFamily="34" charset="0"/>
                    </a:rPr>
                    <a:t>6965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6" name="Rectangle 63">
                  <a:extLst>
                    <a:ext uri="{FF2B5EF4-FFF2-40B4-BE49-F238E27FC236}">
                      <a16:creationId xmlns:a16="http://schemas.microsoft.com/office/drawing/2014/main" xmlns="" id="{E5F60535-B7ED-4CE6-8CA6-E29B9718A0C1}"/>
                    </a:ext>
                  </a:extLst>
                </p:cNvPr>
                <p:cNvSpPr>
                  <a:spLocks noChangeArrowheads="1"/>
                </p:cNvSpPr>
                <p:nvPr/>
              </p:nvSpPr>
              <p:spPr bwMode="auto">
                <a:xfrm>
                  <a:off x="6114577" y="2864189"/>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52%</a:t>
                  </a:r>
                </a:p>
                <a:p>
                  <a:pPr lvl="0" algn="ctr"/>
                  <a:r>
                    <a:rPr kumimoji="0" lang="en-US" altLang="en-US" sz="1500" b="0" i="0" u="none" strike="noStrike" cap="none" normalizeH="0" baseline="0" dirty="0">
                      <a:ln>
                        <a:noFill/>
                      </a:ln>
                      <a:effectLst/>
                      <a:latin typeface="Verdana" panose="020B0604030504040204" pitchFamily="34" charset="0"/>
                    </a:rPr>
                    <a:t>(</a:t>
                  </a:r>
                  <a:r>
                    <a:rPr lang="en-US" altLang="en-US" sz="1500" dirty="0">
                      <a:solidFill>
                        <a:srgbClr val="000000"/>
                      </a:solidFill>
                      <a:latin typeface="Verdana" panose="020B0604030504040204" pitchFamily="34" charset="0"/>
                    </a:rPr>
                    <a:t>7815</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sp>
              <p:nvSpPr>
                <p:cNvPr id="177" name="Rectangle 63">
                  <a:extLst>
                    <a:ext uri="{FF2B5EF4-FFF2-40B4-BE49-F238E27FC236}">
                      <a16:creationId xmlns:a16="http://schemas.microsoft.com/office/drawing/2014/main" xmlns="" id="{6F8B7DE1-3919-4AEF-89E3-82DAD9943184}"/>
                    </a:ext>
                  </a:extLst>
                </p:cNvPr>
                <p:cNvSpPr>
                  <a:spLocks noChangeArrowheads="1"/>
                </p:cNvSpPr>
                <p:nvPr/>
              </p:nvSpPr>
              <p:spPr bwMode="auto">
                <a:xfrm>
                  <a:off x="7608032" y="2862896"/>
                  <a:ext cx="12054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n-US" altLang="en-US" sz="2000" b="0" i="0" u="none" strike="noStrike" cap="none" normalizeH="0" baseline="0" dirty="0">
                      <a:ln>
                        <a:noFill/>
                      </a:ln>
                      <a:solidFill>
                        <a:srgbClr val="FF0000"/>
                      </a:solidFill>
                      <a:effectLst/>
                      <a:latin typeface="Verdana" panose="020B0604030504040204" pitchFamily="34" charset="0"/>
                    </a:rPr>
                    <a:t>45%</a:t>
                  </a:r>
                </a:p>
                <a:p>
                  <a:pPr lvl="0" algn="ctr"/>
                  <a:r>
                    <a:rPr kumimoji="0" lang="en-US" altLang="en-US" sz="1500" b="0" i="0" u="none" strike="noStrike" cap="none" normalizeH="0" baseline="0" dirty="0">
                      <a:ln>
                        <a:noFill/>
                      </a:ln>
                      <a:effectLst/>
                      <a:latin typeface="Verdana" panose="020B0604030504040204" pitchFamily="34" charset="0"/>
                    </a:rPr>
                    <a:t>(</a:t>
                  </a:r>
                  <a:r>
                    <a:rPr kumimoji="0" lang="en-US" altLang="en-US" sz="1500" b="0" i="0" u="none" strike="noStrike" cap="none" normalizeH="0" baseline="0" dirty="0">
                      <a:ln>
                        <a:noFill/>
                      </a:ln>
                      <a:solidFill>
                        <a:srgbClr val="000000"/>
                      </a:solidFill>
                      <a:effectLst/>
                      <a:latin typeface="Verdana" panose="020B0604030504040204" pitchFamily="34" charset="0"/>
                    </a:rPr>
                    <a:t>1478</a:t>
                  </a:r>
                  <a:r>
                    <a:rPr lang="en-US" altLang="en-US" sz="1500" dirty="0">
                      <a:solidFill>
                        <a:srgbClr val="000000"/>
                      </a:solidFill>
                      <a:latin typeface="Verdana" panose="020B0604030504040204" pitchFamily="34" charset="0"/>
                    </a:rPr>
                    <a:t>0</a:t>
                  </a:r>
                  <a:r>
                    <a:rPr kumimoji="0" lang="en-US" altLang="en-US" sz="1500" b="0" i="0" u="none" strike="noStrike" cap="none" normalizeH="0" baseline="0" dirty="0">
                      <a:ln>
                        <a:noFill/>
                      </a:ln>
                      <a:effectLst/>
                      <a:latin typeface="Verdana" panose="020B0604030504040204" pitchFamily="34" charset="0"/>
                    </a:rPr>
                    <a:t>)</a:t>
                  </a:r>
                  <a:endParaRPr kumimoji="0" lang="en-US" altLang="en-US" sz="1500" b="0" i="0" u="none" strike="noStrike" cap="none" normalizeH="0" baseline="0" dirty="0">
                    <a:ln>
                      <a:noFill/>
                    </a:ln>
                    <a:effectLst/>
                  </a:endParaRPr>
                </a:p>
              </p:txBody>
            </p:sp>
          </p:grpSp>
        </p:grpSp>
        <p:cxnSp>
          <p:nvCxnSpPr>
            <p:cNvPr id="38" name="Straight Connector 37">
              <a:extLst>
                <a:ext uri="{FF2B5EF4-FFF2-40B4-BE49-F238E27FC236}">
                  <a16:creationId xmlns:a16="http://schemas.microsoft.com/office/drawing/2014/main" xmlns="" id="{66B3DD20-81AF-4704-869F-0ABE47744DCA}"/>
                </a:ext>
              </a:extLst>
            </p:cNvPr>
            <p:cNvCxnSpPr/>
            <p:nvPr/>
          </p:nvCxnSpPr>
          <p:spPr bwMode="auto">
            <a:xfrm>
              <a:off x="3972225" y="2122110"/>
              <a:ext cx="739820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95BC6879-5AE0-4716-A378-AF8B491F952C}"/>
                </a:ext>
              </a:extLst>
            </p:cNvPr>
            <p:cNvCxnSpPr/>
            <p:nvPr/>
          </p:nvCxnSpPr>
          <p:spPr bwMode="auto">
            <a:xfrm>
              <a:off x="3993146" y="1484784"/>
              <a:ext cx="739820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custDataLst>
      <p:tags r:id="rId1"/>
    </p:custDataLst>
    <p:extLst>
      <p:ext uri="{BB962C8B-B14F-4D97-AF65-F5344CB8AC3E}">
        <p14:creationId xmlns:p14="http://schemas.microsoft.com/office/powerpoint/2010/main" val="27114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down)">
                                      <p:cBhvr>
                                        <p:cTn id="31" dur="500"/>
                                        <p:tgtEl>
                                          <p:spTgt spid="124"/>
                                        </p:tgtEl>
                                      </p:cBhvr>
                                    </p:animEffect>
                                  </p:child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01"/>
                                        </p:tgtEl>
                                        <p:attrNameLst>
                                          <p:attrName>style.visibility</p:attrName>
                                        </p:attrNameLst>
                                      </p:cBhvr>
                                      <p:to>
                                        <p:strVal val="hidden"/>
                                      </p:to>
                                    </p:set>
                                  </p:childTnLst>
                                </p:cTn>
                              </p:par>
                              <p:par>
                                <p:cTn id="35" presetID="9" presetClass="emph" presetSubtype="0" nodeType="withEffect">
                                  <p:stCondLst>
                                    <p:cond delay="0"/>
                                  </p:stCondLst>
                                  <p:childTnLst>
                                    <p:set>
                                      <p:cBhvr>
                                        <p:cTn id="36" dur="indefinite"/>
                                        <p:tgtEl>
                                          <p:spTgt spid="100"/>
                                        </p:tgtEl>
                                        <p:attrNameLst>
                                          <p:attrName>style.opacity</p:attrName>
                                        </p:attrNameLst>
                                      </p:cBhvr>
                                      <p:to>
                                        <p:strVal val="0.5"/>
                                      </p:to>
                                    </p:set>
                                    <p:animEffect filter="image" prLst="opacity: 0.5">
                                      <p:cBhvr rctx="IE">
                                        <p:cTn id="37" dur="indefinite"/>
                                        <p:tgtEl>
                                          <p:spTgt spid="100"/>
                                        </p:tgtEl>
                                      </p:cBhvr>
                                    </p:animEffect>
                                  </p:childTnLst>
                                </p:cTn>
                              </p:par>
                              <p:par>
                                <p:cTn id="38" presetID="1" presetClass="exit" presetSubtype="0" fill="hold"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1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2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7" grpId="1" animBg="1"/>
      <p:bldP spid="123"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1">
            <a:extLst>
              <a:ext uri="{FF2B5EF4-FFF2-40B4-BE49-F238E27FC236}">
                <a16:creationId xmlns:a16="http://schemas.microsoft.com/office/drawing/2014/main" xmlns="" id="{BBE43DB5-B2CD-4518-A250-B745DB8C387E}"/>
              </a:ext>
            </a:extLst>
          </p:cNvPr>
          <p:cNvSpPr>
            <a:spLocks noGrp="1"/>
          </p:cNvSpPr>
          <p:nvPr>
            <p:ph idx="1"/>
          </p:nvPr>
        </p:nvSpPr>
        <p:spPr>
          <a:xfrm>
            <a:off x="335359" y="908050"/>
            <a:ext cx="11396912" cy="5041230"/>
          </a:xfrm>
        </p:spPr>
        <p:txBody>
          <a:bodyPr/>
          <a:lstStyle/>
          <a:p>
            <a:r>
              <a:rPr lang="en-GB" sz="2600" b="1" dirty="0">
                <a:solidFill>
                  <a:srgbClr val="5B9BD5"/>
                </a:solidFill>
              </a:rPr>
              <a:t>Chemistry</a:t>
            </a:r>
          </a:p>
        </p:txBody>
      </p:sp>
      <p:grpSp>
        <p:nvGrpSpPr>
          <p:cNvPr id="33" name="Group 32">
            <a:extLst>
              <a:ext uri="{FF2B5EF4-FFF2-40B4-BE49-F238E27FC236}">
                <a16:creationId xmlns:a16="http://schemas.microsoft.com/office/drawing/2014/main" xmlns="" id="{2C95B6BE-81D1-4EC1-ACF5-17E9EEF5B280}"/>
              </a:ext>
            </a:extLst>
          </p:cNvPr>
          <p:cNvGrpSpPr/>
          <p:nvPr/>
        </p:nvGrpSpPr>
        <p:grpSpPr>
          <a:xfrm>
            <a:off x="6495764" y="1794862"/>
            <a:ext cx="1237733" cy="437852"/>
            <a:chOff x="4423829" y="3510042"/>
            <a:chExt cx="1724376" cy="565386"/>
          </a:xfrm>
          <a:solidFill>
            <a:schemeClr val="bg1"/>
          </a:solidFill>
        </p:grpSpPr>
        <p:sp>
          <p:nvSpPr>
            <p:cNvPr id="34" name="Speech Bubble: Rectangle 33">
              <a:extLst>
                <a:ext uri="{FF2B5EF4-FFF2-40B4-BE49-F238E27FC236}">
                  <a16:creationId xmlns:a16="http://schemas.microsoft.com/office/drawing/2014/main" xmlns="" id="{D5340C1B-A3E3-4BC9-9D62-08CF7FD23CB5}"/>
                </a:ext>
              </a:extLst>
            </p:cNvPr>
            <p:cNvSpPr/>
            <p:nvPr/>
          </p:nvSpPr>
          <p:spPr bwMode="auto">
            <a:xfrm>
              <a:off x="4423829" y="3510042"/>
              <a:ext cx="1724376" cy="565386"/>
            </a:xfrm>
            <a:prstGeom prst="wedgeRectCallout">
              <a:avLst>
                <a:gd name="adj1" fmla="val 62702"/>
                <a:gd name="adj2" fmla="val 142457"/>
              </a:avLst>
            </a:prstGeom>
            <a:grp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i="0" u="none" strike="noStrike" cap="none" normalizeH="0" baseline="0" dirty="0">
                <a:ln>
                  <a:noFill/>
                </a:ln>
                <a:solidFill>
                  <a:srgbClr val="FFC000"/>
                </a:solidFill>
                <a:effectLst/>
                <a:latin typeface="Verdana" pitchFamily="34" charset="0"/>
                <a:cs typeface="Arial" charset="0"/>
              </a:endParaRPr>
            </a:p>
          </p:txBody>
        </p:sp>
        <p:pic>
          <p:nvPicPr>
            <p:cNvPr id="35" name="Picture 34">
              <a:extLst>
                <a:ext uri="{FF2B5EF4-FFF2-40B4-BE49-F238E27FC236}">
                  <a16:creationId xmlns:a16="http://schemas.microsoft.com/office/drawing/2014/main" xmlns="" id="{09C7F73F-7F99-4B1A-96F3-30C4C838B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6666" y="3679796"/>
              <a:ext cx="1359520" cy="228658"/>
            </a:xfrm>
            <a:prstGeom prst="rect">
              <a:avLst/>
            </a:prstGeom>
            <a:grpFill/>
          </p:spPr>
        </p:pic>
      </p:grpSp>
      <p:sp>
        <p:nvSpPr>
          <p:cNvPr id="50" name="Freeform 6">
            <a:extLst>
              <a:ext uri="{FF2B5EF4-FFF2-40B4-BE49-F238E27FC236}">
                <a16:creationId xmlns:a16="http://schemas.microsoft.com/office/drawing/2014/main" xmlns="" id="{813CC6F3-AA81-462E-A031-F988EBF2613D}"/>
              </a:ext>
            </a:extLst>
          </p:cNvPr>
          <p:cNvSpPr>
            <a:spLocks noEditPoints="1"/>
          </p:cNvSpPr>
          <p:nvPr/>
        </p:nvSpPr>
        <p:spPr bwMode="auto">
          <a:xfrm>
            <a:off x="4527027" y="2448714"/>
            <a:ext cx="6153150" cy="2842963"/>
          </a:xfrm>
          <a:custGeom>
            <a:avLst/>
            <a:gdLst>
              <a:gd name="T0" fmla="*/ 0 w 3876"/>
              <a:gd name="T1" fmla="*/ 0 h 1765"/>
              <a:gd name="T2" fmla="*/ 206 w 3876"/>
              <a:gd name="T3" fmla="*/ 0 h 1765"/>
              <a:gd name="T4" fmla="*/ 206 w 3876"/>
              <a:gd name="T5" fmla="*/ 1765 h 1765"/>
              <a:gd name="T6" fmla="*/ 0 w 3876"/>
              <a:gd name="T7" fmla="*/ 1765 h 1765"/>
              <a:gd name="T8" fmla="*/ 0 w 3876"/>
              <a:gd name="T9" fmla="*/ 0 h 1765"/>
              <a:gd name="T10" fmla="*/ 523 w 3876"/>
              <a:gd name="T11" fmla="*/ 0 h 1765"/>
              <a:gd name="T12" fmla="*/ 729 w 3876"/>
              <a:gd name="T13" fmla="*/ 0 h 1765"/>
              <a:gd name="T14" fmla="*/ 729 w 3876"/>
              <a:gd name="T15" fmla="*/ 1765 h 1765"/>
              <a:gd name="T16" fmla="*/ 523 w 3876"/>
              <a:gd name="T17" fmla="*/ 1765 h 1765"/>
              <a:gd name="T18" fmla="*/ 523 w 3876"/>
              <a:gd name="T19" fmla="*/ 0 h 1765"/>
              <a:gd name="T20" fmla="*/ 1046 w 3876"/>
              <a:gd name="T21" fmla="*/ 412 h 1765"/>
              <a:gd name="T22" fmla="*/ 1252 w 3876"/>
              <a:gd name="T23" fmla="*/ 412 h 1765"/>
              <a:gd name="T24" fmla="*/ 1252 w 3876"/>
              <a:gd name="T25" fmla="*/ 1765 h 1765"/>
              <a:gd name="T26" fmla="*/ 1046 w 3876"/>
              <a:gd name="T27" fmla="*/ 1765 h 1765"/>
              <a:gd name="T28" fmla="*/ 1046 w 3876"/>
              <a:gd name="T29" fmla="*/ 412 h 1765"/>
              <a:gd name="T30" fmla="*/ 1569 w 3876"/>
              <a:gd name="T31" fmla="*/ 586 h 1765"/>
              <a:gd name="T32" fmla="*/ 1776 w 3876"/>
              <a:gd name="T33" fmla="*/ 586 h 1765"/>
              <a:gd name="T34" fmla="*/ 1776 w 3876"/>
              <a:gd name="T35" fmla="*/ 1765 h 1765"/>
              <a:gd name="T36" fmla="*/ 1569 w 3876"/>
              <a:gd name="T37" fmla="*/ 1765 h 1765"/>
              <a:gd name="T38" fmla="*/ 1569 w 3876"/>
              <a:gd name="T39" fmla="*/ 586 h 1765"/>
              <a:gd name="T40" fmla="*/ 2093 w 3876"/>
              <a:gd name="T41" fmla="*/ 32 h 1765"/>
              <a:gd name="T42" fmla="*/ 2299 w 3876"/>
              <a:gd name="T43" fmla="*/ 32 h 1765"/>
              <a:gd name="T44" fmla="*/ 2299 w 3876"/>
              <a:gd name="T45" fmla="*/ 1765 h 1765"/>
              <a:gd name="T46" fmla="*/ 2093 w 3876"/>
              <a:gd name="T47" fmla="*/ 1765 h 1765"/>
              <a:gd name="T48" fmla="*/ 2093 w 3876"/>
              <a:gd name="T49" fmla="*/ 32 h 1765"/>
              <a:gd name="T50" fmla="*/ 2616 w 3876"/>
              <a:gd name="T51" fmla="*/ 32 h 1765"/>
              <a:gd name="T52" fmla="*/ 2822 w 3876"/>
              <a:gd name="T53" fmla="*/ 32 h 1765"/>
              <a:gd name="T54" fmla="*/ 2822 w 3876"/>
              <a:gd name="T55" fmla="*/ 1765 h 1765"/>
              <a:gd name="T56" fmla="*/ 2616 w 3876"/>
              <a:gd name="T57" fmla="*/ 1765 h 1765"/>
              <a:gd name="T58" fmla="*/ 2616 w 3876"/>
              <a:gd name="T59" fmla="*/ 32 h 1765"/>
              <a:gd name="T60" fmla="*/ 3139 w 3876"/>
              <a:gd name="T61" fmla="*/ 32 h 1765"/>
              <a:gd name="T62" fmla="*/ 3353 w 3876"/>
              <a:gd name="T63" fmla="*/ 32 h 1765"/>
              <a:gd name="T64" fmla="*/ 3353 w 3876"/>
              <a:gd name="T65" fmla="*/ 1765 h 1765"/>
              <a:gd name="T66" fmla="*/ 3139 w 3876"/>
              <a:gd name="T67" fmla="*/ 1765 h 1765"/>
              <a:gd name="T68" fmla="*/ 3139 w 3876"/>
              <a:gd name="T69" fmla="*/ 32 h 1765"/>
              <a:gd name="T70" fmla="*/ 3662 w 3876"/>
              <a:gd name="T71" fmla="*/ 32 h 1765"/>
              <a:gd name="T72" fmla="*/ 3876 w 3876"/>
              <a:gd name="T73" fmla="*/ 32 h 1765"/>
              <a:gd name="T74" fmla="*/ 3876 w 3876"/>
              <a:gd name="T75" fmla="*/ 1765 h 1765"/>
              <a:gd name="T76" fmla="*/ 3662 w 3876"/>
              <a:gd name="T77" fmla="*/ 1765 h 1765"/>
              <a:gd name="T78" fmla="*/ 3662 w 3876"/>
              <a:gd name="T79" fmla="*/ 32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76" h="1765">
                <a:moveTo>
                  <a:pt x="0" y="0"/>
                </a:moveTo>
                <a:lnTo>
                  <a:pt x="206" y="0"/>
                </a:lnTo>
                <a:lnTo>
                  <a:pt x="206" y="1765"/>
                </a:lnTo>
                <a:lnTo>
                  <a:pt x="0" y="1765"/>
                </a:lnTo>
                <a:lnTo>
                  <a:pt x="0" y="0"/>
                </a:lnTo>
                <a:close/>
                <a:moveTo>
                  <a:pt x="523" y="0"/>
                </a:moveTo>
                <a:lnTo>
                  <a:pt x="729" y="0"/>
                </a:lnTo>
                <a:lnTo>
                  <a:pt x="729" y="1765"/>
                </a:lnTo>
                <a:lnTo>
                  <a:pt x="523" y="1765"/>
                </a:lnTo>
                <a:lnTo>
                  <a:pt x="523" y="0"/>
                </a:lnTo>
                <a:close/>
                <a:moveTo>
                  <a:pt x="1046" y="412"/>
                </a:moveTo>
                <a:lnTo>
                  <a:pt x="1252" y="412"/>
                </a:lnTo>
                <a:lnTo>
                  <a:pt x="1252" y="1765"/>
                </a:lnTo>
                <a:lnTo>
                  <a:pt x="1046" y="1765"/>
                </a:lnTo>
                <a:lnTo>
                  <a:pt x="1046" y="412"/>
                </a:lnTo>
                <a:close/>
                <a:moveTo>
                  <a:pt x="1569" y="586"/>
                </a:moveTo>
                <a:lnTo>
                  <a:pt x="1776" y="586"/>
                </a:lnTo>
                <a:lnTo>
                  <a:pt x="1776" y="1765"/>
                </a:lnTo>
                <a:lnTo>
                  <a:pt x="1569" y="1765"/>
                </a:lnTo>
                <a:lnTo>
                  <a:pt x="1569" y="586"/>
                </a:lnTo>
                <a:close/>
                <a:moveTo>
                  <a:pt x="2093" y="32"/>
                </a:moveTo>
                <a:lnTo>
                  <a:pt x="2299" y="32"/>
                </a:lnTo>
                <a:lnTo>
                  <a:pt x="2299" y="1765"/>
                </a:lnTo>
                <a:lnTo>
                  <a:pt x="2093" y="1765"/>
                </a:lnTo>
                <a:lnTo>
                  <a:pt x="2093" y="32"/>
                </a:lnTo>
                <a:close/>
                <a:moveTo>
                  <a:pt x="2616" y="32"/>
                </a:moveTo>
                <a:lnTo>
                  <a:pt x="2822" y="32"/>
                </a:lnTo>
                <a:lnTo>
                  <a:pt x="2822" y="1765"/>
                </a:lnTo>
                <a:lnTo>
                  <a:pt x="2616" y="1765"/>
                </a:lnTo>
                <a:lnTo>
                  <a:pt x="2616" y="32"/>
                </a:lnTo>
                <a:close/>
                <a:moveTo>
                  <a:pt x="3139" y="32"/>
                </a:moveTo>
                <a:lnTo>
                  <a:pt x="3353" y="32"/>
                </a:lnTo>
                <a:lnTo>
                  <a:pt x="3353" y="1765"/>
                </a:lnTo>
                <a:lnTo>
                  <a:pt x="3139" y="1765"/>
                </a:lnTo>
                <a:lnTo>
                  <a:pt x="3139" y="32"/>
                </a:lnTo>
                <a:close/>
                <a:moveTo>
                  <a:pt x="3662" y="32"/>
                </a:moveTo>
                <a:lnTo>
                  <a:pt x="3876" y="32"/>
                </a:lnTo>
                <a:lnTo>
                  <a:pt x="3876" y="1765"/>
                </a:lnTo>
                <a:lnTo>
                  <a:pt x="3662" y="1765"/>
                </a:lnTo>
                <a:lnTo>
                  <a:pt x="3662" y="32"/>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Title 2">
            <a:extLst>
              <a:ext uri="{FF2B5EF4-FFF2-40B4-BE49-F238E27FC236}">
                <a16:creationId xmlns:a16="http://schemas.microsoft.com/office/drawing/2014/main" xmlns="" id="{5E4DDD45-CC51-4ED6-82D2-429EED9F05D4}"/>
              </a:ext>
            </a:extLst>
          </p:cNvPr>
          <p:cNvSpPr>
            <a:spLocks noGrp="1"/>
          </p:cNvSpPr>
          <p:nvPr>
            <p:ph type="title"/>
          </p:nvPr>
        </p:nvSpPr>
        <p:spPr/>
        <p:txBody>
          <a:bodyPr/>
          <a:lstStyle/>
          <a:p>
            <a:r>
              <a:rPr lang="en-GB" dirty="0"/>
              <a:t>Recruitment vs Targets						</a:t>
            </a:r>
          </a:p>
        </p:txBody>
      </p:sp>
      <p:sp>
        <p:nvSpPr>
          <p:cNvPr id="7" name="Freeform 5">
            <a:extLst>
              <a:ext uri="{FF2B5EF4-FFF2-40B4-BE49-F238E27FC236}">
                <a16:creationId xmlns:a16="http://schemas.microsoft.com/office/drawing/2014/main" xmlns="" id="{E728710C-FBDF-40A3-A04D-5504556EB5E8}"/>
              </a:ext>
            </a:extLst>
          </p:cNvPr>
          <p:cNvSpPr>
            <a:spLocks noEditPoints="1"/>
          </p:cNvSpPr>
          <p:nvPr/>
        </p:nvSpPr>
        <p:spPr bwMode="auto">
          <a:xfrm>
            <a:off x="2540519" y="1627728"/>
            <a:ext cx="8304212" cy="3130550"/>
          </a:xfrm>
          <a:custGeom>
            <a:avLst/>
            <a:gdLst>
              <a:gd name="T0" fmla="*/ 0 w 5231"/>
              <a:gd name="T1" fmla="*/ 1972 h 1972"/>
              <a:gd name="T2" fmla="*/ 5231 w 5231"/>
              <a:gd name="T3" fmla="*/ 1972 h 1972"/>
              <a:gd name="T4" fmla="*/ 0 w 5231"/>
              <a:gd name="T5" fmla="*/ 1647 h 1972"/>
              <a:gd name="T6" fmla="*/ 5231 w 5231"/>
              <a:gd name="T7" fmla="*/ 1647 h 1972"/>
              <a:gd name="T8" fmla="*/ 0 w 5231"/>
              <a:gd name="T9" fmla="*/ 1314 h 1972"/>
              <a:gd name="T10" fmla="*/ 5231 w 5231"/>
              <a:gd name="T11" fmla="*/ 1314 h 1972"/>
              <a:gd name="T12" fmla="*/ 0 w 5231"/>
              <a:gd name="T13" fmla="*/ 990 h 1972"/>
              <a:gd name="T14" fmla="*/ 5231 w 5231"/>
              <a:gd name="T15" fmla="*/ 990 h 1972"/>
              <a:gd name="T16" fmla="*/ 0 w 5231"/>
              <a:gd name="T17" fmla="*/ 657 h 1972"/>
              <a:gd name="T18" fmla="*/ 5231 w 5231"/>
              <a:gd name="T19" fmla="*/ 657 h 1972"/>
              <a:gd name="T20" fmla="*/ 0 w 5231"/>
              <a:gd name="T21" fmla="*/ 333 h 1972"/>
              <a:gd name="T22" fmla="*/ 5231 w 5231"/>
              <a:gd name="T23" fmla="*/ 333 h 1972"/>
              <a:gd name="T24" fmla="*/ 0 w 5231"/>
              <a:gd name="T25" fmla="*/ 0 h 1972"/>
              <a:gd name="T26" fmla="*/ 5231 w 5231"/>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1" h="1972">
                <a:moveTo>
                  <a:pt x="0" y="1972"/>
                </a:moveTo>
                <a:lnTo>
                  <a:pt x="5231" y="1972"/>
                </a:lnTo>
                <a:moveTo>
                  <a:pt x="0" y="1647"/>
                </a:moveTo>
                <a:lnTo>
                  <a:pt x="5231" y="1647"/>
                </a:lnTo>
                <a:moveTo>
                  <a:pt x="0" y="1314"/>
                </a:moveTo>
                <a:lnTo>
                  <a:pt x="5231" y="1314"/>
                </a:lnTo>
                <a:moveTo>
                  <a:pt x="0" y="990"/>
                </a:moveTo>
                <a:lnTo>
                  <a:pt x="5231" y="990"/>
                </a:lnTo>
                <a:moveTo>
                  <a:pt x="0" y="657"/>
                </a:moveTo>
                <a:lnTo>
                  <a:pt x="5231" y="657"/>
                </a:lnTo>
                <a:moveTo>
                  <a:pt x="0" y="333"/>
                </a:moveTo>
                <a:lnTo>
                  <a:pt x="5231" y="333"/>
                </a:lnTo>
                <a:moveTo>
                  <a:pt x="0" y="0"/>
                </a:moveTo>
                <a:lnTo>
                  <a:pt x="5231"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1" name="Group 50">
            <a:extLst>
              <a:ext uri="{FF2B5EF4-FFF2-40B4-BE49-F238E27FC236}">
                <a16:creationId xmlns:a16="http://schemas.microsoft.com/office/drawing/2014/main" xmlns="" id="{16A6F6BE-DDA0-403F-B5B7-338DBF4B1550}"/>
              </a:ext>
            </a:extLst>
          </p:cNvPr>
          <p:cNvGrpSpPr/>
          <p:nvPr/>
        </p:nvGrpSpPr>
        <p:grpSpPr>
          <a:xfrm>
            <a:off x="2784994" y="2103405"/>
            <a:ext cx="6983413" cy="3188272"/>
            <a:chOff x="2377281" y="1858293"/>
            <a:chExt cx="6983413" cy="3330574"/>
          </a:xfrm>
        </p:grpSpPr>
        <p:sp>
          <p:nvSpPr>
            <p:cNvPr id="8" name="Freeform 6">
              <a:extLst>
                <a:ext uri="{FF2B5EF4-FFF2-40B4-BE49-F238E27FC236}">
                  <a16:creationId xmlns:a16="http://schemas.microsoft.com/office/drawing/2014/main" xmlns="" id="{3C1016FD-1822-4CB5-B690-CB5B7A141C06}"/>
                </a:ext>
              </a:extLst>
            </p:cNvPr>
            <p:cNvSpPr>
              <a:spLocks noEditPoints="1"/>
            </p:cNvSpPr>
            <p:nvPr/>
          </p:nvSpPr>
          <p:spPr bwMode="auto">
            <a:xfrm>
              <a:off x="2377281" y="2310730"/>
              <a:ext cx="6983412" cy="2878137"/>
            </a:xfrm>
            <a:custGeom>
              <a:avLst/>
              <a:gdLst>
                <a:gd name="T0" fmla="*/ 0 w 4399"/>
                <a:gd name="T1" fmla="*/ 364 h 1813"/>
                <a:gd name="T2" fmla="*/ 206 w 4399"/>
                <a:gd name="T3" fmla="*/ 364 h 1813"/>
                <a:gd name="T4" fmla="*/ 206 w 4399"/>
                <a:gd name="T5" fmla="*/ 1813 h 1813"/>
                <a:gd name="T6" fmla="*/ 0 w 4399"/>
                <a:gd name="T7" fmla="*/ 1813 h 1813"/>
                <a:gd name="T8" fmla="*/ 0 w 4399"/>
                <a:gd name="T9" fmla="*/ 364 h 1813"/>
                <a:gd name="T10" fmla="*/ 523 w 4399"/>
                <a:gd name="T11" fmla="*/ 317 h 1813"/>
                <a:gd name="T12" fmla="*/ 730 w 4399"/>
                <a:gd name="T13" fmla="*/ 317 h 1813"/>
                <a:gd name="T14" fmla="*/ 730 w 4399"/>
                <a:gd name="T15" fmla="*/ 1813 h 1813"/>
                <a:gd name="T16" fmla="*/ 523 w 4399"/>
                <a:gd name="T17" fmla="*/ 1813 h 1813"/>
                <a:gd name="T18" fmla="*/ 523 w 4399"/>
                <a:gd name="T19" fmla="*/ 317 h 1813"/>
                <a:gd name="T20" fmla="*/ 1047 w 4399"/>
                <a:gd name="T21" fmla="*/ 0 h 1813"/>
                <a:gd name="T22" fmla="*/ 1253 w 4399"/>
                <a:gd name="T23" fmla="*/ 0 h 1813"/>
                <a:gd name="T24" fmla="*/ 1253 w 4399"/>
                <a:gd name="T25" fmla="*/ 1813 h 1813"/>
                <a:gd name="T26" fmla="*/ 1047 w 4399"/>
                <a:gd name="T27" fmla="*/ 1813 h 1813"/>
                <a:gd name="T28" fmla="*/ 1047 w 4399"/>
                <a:gd name="T29" fmla="*/ 0 h 1813"/>
                <a:gd name="T30" fmla="*/ 1570 w 4399"/>
                <a:gd name="T31" fmla="*/ 127 h 1813"/>
                <a:gd name="T32" fmla="*/ 1776 w 4399"/>
                <a:gd name="T33" fmla="*/ 127 h 1813"/>
                <a:gd name="T34" fmla="*/ 1776 w 4399"/>
                <a:gd name="T35" fmla="*/ 1813 h 1813"/>
                <a:gd name="T36" fmla="*/ 1570 w 4399"/>
                <a:gd name="T37" fmla="*/ 1813 h 1813"/>
                <a:gd name="T38" fmla="*/ 1570 w 4399"/>
                <a:gd name="T39" fmla="*/ 127 h 1813"/>
                <a:gd name="T40" fmla="*/ 2093 w 4399"/>
                <a:gd name="T41" fmla="*/ 522 h 1813"/>
                <a:gd name="T42" fmla="*/ 2299 w 4399"/>
                <a:gd name="T43" fmla="*/ 522 h 1813"/>
                <a:gd name="T44" fmla="*/ 2299 w 4399"/>
                <a:gd name="T45" fmla="*/ 1813 h 1813"/>
                <a:gd name="T46" fmla="*/ 2093 w 4399"/>
                <a:gd name="T47" fmla="*/ 1813 h 1813"/>
                <a:gd name="T48" fmla="*/ 2093 w 4399"/>
                <a:gd name="T49" fmla="*/ 522 h 1813"/>
                <a:gd name="T50" fmla="*/ 2616 w 4399"/>
                <a:gd name="T51" fmla="*/ 807 h 1813"/>
                <a:gd name="T52" fmla="*/ 2822 w 4399"/>
                <a:gd name="T53" fmla="*/ 807 h 1813"/>
                <a:gd name="T54" fmla="*/ 2822 w 4399"/>
                <a:gd name="T55" fmla="*/ 1813 h 1813"/>
                <a:gd name="T56" fmla="*/ 2616 w 4399"/>
                <a:gd name="T57" fmla="*/ 1813 h 1813"/>
                <a:gd name="T58" fmla="*/ 2616 w 4399"/>
                <a:gd name="T59" fmla="*/ 807 h 1813"/>
                <a:gd name="T60" fmla="*/ 3139 w 4399"/>
                <a:gd name="T61" fmla="*/ 800 h 1813"/>
                <a:gd name="T62" fmla="*/ 3345 w 4399"/>
                <a:gd name="T63" fmla="*/ 800 h 1813"/>
                <a:gd name="T64" fmla="*/ 3345 w 4399"/>
                <a:gd name="T65" fmla="*/ 1813 h 1813"/>
                <a:gd name="T66" fmla="*/ 3139 w 4399"/>
                <a:gd name="T67" fmla="*/ 1813 h 1813"/>
                <a:gd name="T68" fmla="*/ 3139 w 4399"/>
                <a:gd name="T69" fmla="*/ 800 h 1813"/>
                <a:gd name="T70" fmla="*/ 3662 w 4399"/>
                <a:gd name="T71" fmla="*/ 720 h 1813"/>
                <a:gd name="T72" fmla="*/ 3868 w 4399"/>
                <a:gd name="T73" fmla="*/ 720 h 1813"/>
                <a:gd name="T74" fmla="*/ 3868 w 4399"/>
                <a:gd name="T75" fmla="*/ 1813 h 1813"/>
                <a:gd name="T76" fmla="*/ 3662 w 4399"/>
                <a:gd name="T77" fmla="*/ 1813 h 1813"/>
                <a:gd name="T78" fmla="*/ 3662 w 4399"/>
                <a:gd name="T79" fmla="*/ 720 h 1813"/>
                <a:gd name="T80" fmla="*/ 4185 w 4399"/>
                <a:gd name="T81" fmla="*/ 902 h 1813"/>
                <a:gd name="T82" fmla="*/ 4399 w 4399"/>
                <a:gd name="T83" fmla="*/ 902 h 1813"/>
                <a:gd name="T84" fmla="*/ 4399 w 4399"/>
                <a:gd name="T85" fmla="*/ 1813 h 1813"/>
                <a:gd name="T86" fmla="*/ 4185 w 4399"/>
                <a:gd name="T87" fmla="*/ 1813 h 1813"/>
                <a:gd name="T88" fmla="*/ 4185 w 4399"/>
                <a:gd name="T89" fmla="*/ 902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813">
                  <a:moveTo>
                    <a:pt x="0" y="364"/>
                  </a:moveTo>
                  <a:lnTo>
                    <a:pt x="206" y="364"/>
                  </a:lnTo>
                  <a:lnTo>
                    <a:pt x="206" y="1813"/>
                  </a:lnTo>
                  <a:lnTo>
                    <a:pt x="0" y="1813"/>
                  </a:lnTo>
                  <a:lnTo>
                    <a:pt x="0" y="364"/>
                  </a:lnTo>
                  <a:close/>
                  <a:moveTo>
                    <a:pt x="523" y="317"/>
                  </a:moveTo>
                  <a:lnTo>
                    <a:pt x="730" y="317"/>
                  </a:lnTo>
                  <a:lnTo>
                    <a:pt x="730" y="1813"/>
                  </a:lnTo>
                  <a:lnTo>
                    <a:pt x="523" y="1813"/>
                  </a:lnTo>
                  <a:lnTo>
                    <a:pt x="523" y="317"/>
                  </a:lnTo>
                  <a:close/>
                  <a:moveTo>
                    <a:pt x="1047" y="0"/>
                  </a:moveTo>
                  <a:lnTo>
                    <a:pt x="1253" y="0"/>
                  </a:lnTo>
                  <a:lnTo>
                    <a:pt x="1253" y="1813"/>
                  </a:lnTo>
                  <a:lnTo>
                    <a:pt x="1047" y="1813"/>
                  </a:lnTo>
                  <a:lnTo>
                    <a:pt x="1047" y="0"/>
                  </a:lnTo>
                  <a:close/>
                  <a:moveTo>
                    <a:pt x="1570" y="127"/>
                  </a:moveTo>
                  <a:lnTo>
                    <a:pt x="1776" y="127"/>
                  </a:lnTo>
                  <a:lnTo>
                    <a:pt x="1776" y="1813"/>
                  </a:lnTo>
                  <a:lnTo>
                    <a:pt x="1570" y="1813"/>
                  </a:lnTo>
                  <a:lnTo>
                    <a:pt x="1570" y="127"/>
                  </a:lnTo>
                  <a:close/>
                  <a:moveTo>
                    <a:pt x="2093" y="522"/>
                  </a:moveTo>
                  <a:lnTo>
                    <a:pt x="2299" y="522"/>
                  </a:lnTo>
                  <a:lnTo>
                    <a:pt x="2299" y="1813"/>
                  </a:lnTo>
                  <a:lnTo>
                    <a:pt x="2093" y="1813"/>
                  </a:lnTo>
                  <a:lnTo>
                    <a:pt x="2093" y="522"/>
                  </a:lnTo>
                  <a:close/>
                  <a:moveTo>
                    <a:pt x="2616" y="807"/>
                  </a:moveTo>
                  <a:lnTo>
                    <a:pt x="2822" y="807"/>
                  </a:lnTo>
                  <a:lnTo>
                    <a:pt x="2822" y="1813"/>
                  </a:lnTo>
                  <a:lnTo>
                    <a:pt x="2616" y="1813"/>
                  </a:lnTo>
                  <a:lnTo>
                    <a:pt x="2616" y="807"/>
                  </a:lnTo>
                  <a:close/>
                  <a:moveTo>
                    <a:pt x="3139" y="800"/>
                  </a:moveTo>
                  <a:lnTo>
                    <a:pt x="3345" y="800"/>
                  </a:lnTo>
                  <a:lnTo>
                    <a:pt x="3345" y="1813"/>
                  </a:lnTo>
                  <a:lnTo>
                    <a:pt x="3139" y="1813"/>
                  </a:lnTo>
                  <a:lnTo>
                    <a:pt x="3139" y="800"/>
                  </a:lnTo>
                  <a:close/>
                  <a:moveTo>
                    <a:pt x="3662" y="720"/>
                  </a:moveTo>
                  <a:lnTo>
                    <a:pt x="3868" y="720"/>
                  </a:lnTo>
                  <a:lnTo>
                    <a:pt x="3868" y="1813"/>
                  </a:lnTo>
                  <a:lnTo>
                    <a:pt x="3662" y="1813"/>
                  </a:lnTo>
                  <a:lnTo>
                    <a:pt x="3662" y="720"/>
                  </a:lnTo>
                  <a:close/>
                  <a:moveTo>
                    <a:pt x="4185" y="902"/>
                  </a:moveTo>
                  <a:lnTo>
                    <a:pt x="4399" y="902"/>
                  </a:lnTo>
                  <a:lnTo>
                    <a:pt x="4399" y="1813"/>
                  </a:lnTo>
                  <a:lnTo>
                    <a:pt x="4185" y="1813"/>
                  </a:lnTo>
                  <a:lnTo>
                    <a:pt x="4185" y="902"/>
                  </a:lnTo>
                  <a:close/>
                </a:path>
              </a:pathLst>
            </a:custGeom>
            <a:pattFill prst="ltHorz">
              <a:fgClr>
                <a:srgbClr val="FFC000"/>
              </a:fgClr>
              <a:bgClr>
                <a:srgbClr val="CC99FF"/>
              </a:bgClr>
            </a:patt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xmlns="" id="{DE9D7A31-DFD4-45C6-A90A-4AA5FDB5C1D8}"/>
                </a:ext>
              </a:extLst>
            </p:cNvPr>
            <p:cNvSpPr>
              <a:spLocks noEditPoints="1"/>
            </p:cNvSpPr>
            <p:nvPr/>
          </p:nvSpPr>
          <p:spPr bwMode="auto">
            <a:xfrm>
              <a:off x="2377281" y="1858293"/>
              <a:ext cx="6983412" cy="1884362"/>
            </a:xfrm>
            <a:custGeom>
              <a:avLst/>
              <a:gdLst>
                <a:gd name="T0" fmla="*/ 0 w 4399"/>
                <a:gd name="T1" fmla="*/ 530 h 1187"/>
                <a:gd name="T2" fmla="*/ 206 w 4399"/>
                <a:gd name="T3" fmla="*/ 530 h 1187"/>
                <a:gd name="T4" fmla="*/ 206 w 4399"/>
                <a:gd name="T5" fmla="*/ 649 h 1187"/>
                <a:gd name="T6" fmla="*/ 0 w 4399"/>
                <a:gd name="T7" fmla="*/ 649 h 1187"/>
                <a:gd name="T8" fmla="*/ 0 w 4399"/>
                <a:gd name="T9" fmla="*/ 530 h 1187"/>
                <a:gd name="T10" fmla="*/ 523 w 4399"/>
                <a:gd name="T11" fmla="*/ 507 h 1187"/>
                <a:gd name="T12" fmla="*/ 730 w 4399"/>
                <a:gd name="T13" fmla="*/ 507 h 1187"/>
                <a:gd name="T14" fmla="*/ 730 w 4399"/>
                <a:gd name="T15" fmla="*/ 602 h 1187"/>
                <a:gd name="T16" fmla="*/ 523 w 4399"/>
                <a:gd name="T17" fmla="*/ 602 h 1187"/>
                <a:gd name="T18" fmla="*/ 523 w 4399"/>
                <a:gd name="T19" fmla="*/ 507 h 1187"/>
                <a:gd name="T20" fmla="*/ 1047 w 4399"/>
                <a:gd name="T21" fmla="*/ 0 h 1187"/>
                <a:gd name="T22" fmla="*/ 1253 w 4399"/>
                <a:gd name="T23" fmla="*/ 0 h 1187"/>
                <a:gd name="T24" fmla="*/ 1253 w 4399"/>
                <a:gd name="T25" fmla="*/ 285 h 1187"/>
                <a:gd name="T26" fmla="*/ 1047 w 4399"/>
                <a:gd name="T27" fmla="*/ 285 h 1187"/>
                <a:gd name="T28" fmla="*/ 1047 w 4399"/>
                <a:gd name="T29" fmla="*/ 0 h 1187"/>
                <a:gd name="T30" fmla="*/ 1570 w 4399"/>
                <a:gd name="T31" fmla="*/ 150 h 1187"/>
                <a:gd name="T32" fmla="*/ 1776 w 4399"/>
                <a:gd name="T33" fmla="*/ 150 h 1187"/>
                <a:gd name="T34" fmla="*/ 1776 w 4399"/>
                <a:gd name="T35" fmla="*/ 412 h 1187"/>
                <a:gd name="T36" fmla="*/ 1570 w 4399"/>
                <a:gd name="T37" fmla="*/ 412 h 1187"/>
                <a:gd name="T38" fmla="*/ 1570 w 4399"/>
                <a:gd name="T39" fmla="*/ 150 h 1187"/>
                <a:gd name="T40" fmla="*/ 2093 w 4399"/>
                <a:gd name="T41" fmla="*/ 317 h 1187"/>
                <a:gd name="T42" fmla="*/ 2299 w 4399"/>
                <a:gd name="T43" fmla="*/ 317 h 1187"/>
                <a:gd name="T44" fmla="*/ 2299 w 4399"/>
                <a:gd name="T45" fmla="*/ 807 h 1187"/>
                <a:gd name="T46" fmla="*/ 2093 w 4399"/>
                <a:gd name="T47" fmla="*/ 807 h 1187"/>
                <a:gd name="T48" fmla="*/ 2093 w 4399"/>
                <a:gd name="T49" fmla="*/ 317 h 1187"/>
                <a:gd name="T50" fmla="*/ 2616 w 4399"/>
                <a:gd name="T51" fmla="*/ 720 h 1187"/>
                <a:gd name="T52" fmla="*/ 2822 w 4399"/>
                <a:gd name="T53" fmla="*/ 720 h 1187"/>
                <a:gd name="T54" fmla="*/ 2822 w 4399"/>
                <a:gd name="T55" fmla="*/ 1092 h 1187"/>
                <a:gd name="T56" fmla="*/ 2616 w 4399"/>
                <a:gd name="T57" fmla="*/ 1092 h 1187"/>
                <a:gd name="T58" fmla="*/ 2616 w 4399"/>
                <a:gd name="T59" fmla="*/ 720 h 1187"/>
                <a:gd name="T60" fmla="*/ 3139 w 4399"/>
                <a:gd name="T61" fmla="*/ 530 h 1187"/>
                <a:gd name="T62" fmla="*/ 3345 w 4399"/>
                <a:gd name="T63" fmla="*/ 530 h 1187"/>
                <a:gd name="T64" fmla="*/ 3345 w 4399"/>
                <a:gd name="T65" fmla="*/ 1085 h 1187"/>
                <a:gd name="T66" fmla="*/ 3139 w 4399"/>
                <a:gd name="T67" fmla="*/ 1085 h 1187"/>
                <a:gd name="T68" fmla="*/ 3139 w 4399"/>
                <a:gd name="T69" fmla="*/ 530 h 1187"/>
                <a:gd name="T70" fmla="*/ 3662 w 4399"/>
                <a:gd name="T71" fmla="*/ 443 h 1187"/>
                <a:gd name="T72" fmla="*/ 3868 w 4399"/>
                <a:gd name="T73" fmla="*/ 443 h 1187"/>
                <a:gd name="T74" fmla="*/ 3868 w 4399"/>
                <a:gd name="T75" fmla="*/ 1005 h 1187"/>
                <a:gd name="T76" fmla="*/ 3662 w 4399"/>
                <a:gd name="T77" fmla="*/ 1005 h 1187"/>
                <a:gd name="T78" fmla="*/ 3662 w 4399"/>
                <a:gd name="T79" fmla="*/ 443 h 1187"/>
                <a:gd name="T80" fmla="*/ 4185 w 4399"/>
                <a:gd name="T81" fmla="*/ 704 h 1187"/>
                <a:gd name="T82" fmla="*/ 4399 w 4399"/>
                <a:gd name="T83" fmla="*/ 704 h 1187"/>
                <a:gd name="T84" fmla="*/ 4399 w 4399"/>
                <a:gd name="T85" fmla="*/ 1187 h 1187"/>
                <a:gd name="T86" fmla="*/ 4185 w 4399"/>
                <a:gd name="T87" fmla="*/ 1187 h 1187"/>
                <a:gd name="T88" fmla="*/ 4185 w 4399"/>
                <a:gd name="T89" fmla="*/ 70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187">
                  <a:moveTo>
                    <a:pt x="0" y="530"/>
                  </a:moveTo>
                  <a:lnTo>
                    <a:pt x="206" y="530"/>
                  </a:lnTo>
                  <a:lnTo>
                    <a:pt x="206" y="649"/>
                  </a:lnTo>
                  <a:lnTo>
                    <a:pt x="0" y="649"/>
                  </a:lnTo>
                  <a:lnTo>
                    <a:pt x="0" y="530"/>
                  </a:lnTo>
                  <a:close/>
                  <a:moveTo>
                    <a:pt x="523" y="507"/>
                  </a:moveTo>
                  <a:lnTo>
                    <a:pt x="730" y="507"/>
                  </a:lnTo>
                  <a:lnTo>
                    <a:pt x="730" y="602"/>
                  </a:lnTo>
                  <a:lnTo>
                    <a:pt x="523" y="602"/>
                  </a:lnTo>
                  <a:lnTo>
                    <a:pt x="523" y="507"/>
                  </a:lnTo>
                  <a:close/>
                  <a:moveTo>
                    <a:pt x="1047" y="0"/>
                  </a:moveTo>
                  <a:lnTo>
                    <a:pt x="1253" y="0"/>
                  </a:lnTo>
                  <a:lnTo>
                    <a:pt x="1253" y="285"/>
                  </a:lnTo>
                  <a:lnTo>
                    <a:pt x="1047" y="285"/>
                  </a:lnTo>
                  <a:lnTo>
                    <a:pt x="1047" y="0"/>
                  </a:lnTo>
                  <a:close/>
                  <a:moveTo>
                    <a:pt x="1570" y="150"/>
                  </a:moveTo>
                  <a:lnTo>
                    <a:pt x="1776" y="150"/>
                  </a:lnTo>
                  <a:lnTo>
                    <a:pt x="1776" y="412"/>
                  </a:lnTo>
                  <a:lnTo>
                    <a:pt x="1570" y="412"/>
                  </a:lnTo>
                  <a:lnTo>
                    <a:pt x="1570" y="150"/>
                  </a:lnTo>
                  <a:close/>
                  <a:moveTo>
                    <a:pt x="2093" y="317"/>
                  </a:moveTo>
                  <a:lnTo>
                    <a:pt x="2299" y="317"/>
                  </a:lnTo>
                  <a:lnTo>
                    <a:pt x="2299" y="807"/>
                  </a:lnTo>
                  <a:lnTo>
                    <a:pt x="2093" y="807"/>
                  </a:lnTo>
                  <a:lnTo>
                    <a:pt x="2093" y="317"/>
                  </a:lnTo>
                  <a:close/>
                  <a:moveTo>
                    <a:pt x="2616" y="720"/>
                  </a:moveTo>
                  <a:lnTo>
                    <a:pt x="2822" y="720"/>
                  </a:lnTo>
                  <a:lnTo>
                    <a:pt x="2822" y="1092"/>
                  </a:lnTo>
                  <a:lnTo>
                    <a:pt x="2616" y="1092"/>
                  </a:lnTo>
                  <a:lnTo>
                    <a:pt x="2616" y="720"/>
                  </a:lnTo>
                  <a:close/>
                  <a:moveTo>
                    <a:pt x="3139" y="530"/>
                  </a:moveTo>
                  <a:lnTo>
                    <a:pt x="3345" y="530"/>
                  </a:lnTo>
                  <a:lnTo>
                    <a:pt x="3345" y="1085"/>
                  </a:lnTo>
                  <a:lnTo>
                    <a:pt x="3139" y="1085"/>
                  </a:lnTo>
                  <a:lnTo>
                    <a:pt x="3139" y="530"/>
                  </a:lnTo>
                  <a:close/>
                  <a:moveTo>
                    <a:pt x="3662" y="443"/>
                  </a:moveTo>
                  <a:lnTo>
                    <a:pt x="3868" y="443"/>
                  </a:lnTo>
                  <a:lnTo>
                    <a:pt x="3868" y="1005"/>
                  </a:lnTo>
                  <a:lnTo>
                    <a:pt x="3662" y="1005"/>
                  </a:lnTo>
                  <a:lnTo>
                    <a:pt x="3662" y="443"/>
                  </a:lnTo>
                  <a:close/>
                  <a:moveTo>
                    <a:pt x="4185" y="704"/>
                  </a:moveTo>
                  <a:lnTo>
                    <a:pt x="4399" y="704"/>
                  </a:lnTo>
                  <a:lnTo>
                    <a:pt x="4399" y="1187"/>
                  </a:lnTo>
                  <a:lnTo>
                    <a:pt x="4185" y="1187"/>
                  </a:lnTo>
                  <a:lnTo>
                    <a:pt x="4185" y="704"/>
                  </a:lnTo>
                  <a:close/>
                </a:path>
              </a:pathLst>
            </a:custGeom>
            <a:solidFill>
              <a:srgbClr val="FFC000"/>
            </a:solidFill>
            <a:ln>
              <a:solidFill>
                <a:schemeClr val="bg1"/>
              </a:solidFill>
            </a:ln>
          </p:spPr>
          <p:txBody>
            <a:bodyPr vert="horz" wrap="square" lIns="91440" tIns="45720" rIns="91440" bIns="45720" numCol="1" anchor="t" anchorCtr="0" compatLnSpc="1">
              <a:prstTxWarp prst="textNoShape">
                <a:avLst/>
              </a:prstTxWarp>
            </a:bodyPr>
            <a:lstStyle/>
            <a:p>
              <a:endParaRPr lang="en-GB" dirty="0"/>
            </a:p>
          </p:txBody>
        </p:sp>
        <p:sp>
          <p:nvSpPr>
            <p:cNvPr id="10" name="Freeform 8">
              <a:extLst>
                <a:ext uri="{FF2B5EF4-FFF2-40B4-BE49-F238E27FC236}">
                  <a16:creationId xmlns:a16="http://schemas.microsoft.com/office/drawing/2014/main" xmlns="" id="{CF3847A6-B110-4733-878F-DEAC21CCAF1C}"/>
                </a:ext>
              </a:extLst>
            </p:cNvPr>
            <p:cNvSpPr>
              <a:spLocks noEditPoints="1"/>
            </p:cNvSpPr>
            <p:nvPr/>
          </p:nvSpPr>
          <p:spPr bwMode="auto">
            <a:xfrm>
              <a:off x="7360444" y="2310730"/>
              <a:ext cx="2000250" cy="665162"/>
            </a:xfrm>
            <a:custGeom>
              <a:avLst/>
              <a:gdLst>
                <a:gd name="T0" fmla="*/ 0 w 1260"/>
                <a:gd name="T1" fmla="*/ 32 h 419"/>
                <a:gd name="T2" fmla="*/ 206 w 1260"/>
                <a:gd name="T3" fmla="*/ 32 h 419"/>
                <a:gd name="T4" fmla="*/ 206 w 1260"/>
                <a:gd name="T5" fmla="*/ 245 h 419"/>
                <a:gd name="T6" fmla="*/ 0 w 1260"/>
                <a:gd name="T7" fmla="*/ 245 h 419"/>
                <a:gd name="T8" fmla="*/ 0 w 1260"/>
                <a:gd name="T9" fmla="*/ 32 h 419"/>
                <a:gd name="T10" fmla="*/ 523 w 1260"/>
                <a:gd name="T11" fmla="*/ 0 h 419"/>
                <a:gd name="T12" fmla="*/ 729 w 1260"/>
                <a:gd name="T13" fmla="*/ 0 h 419"/>
                <a:gd name="T14" fmla="*/ 729 w 1260"/>
                <a:gd name="T15" fmla="*/ 158 h 419"/>
                <a:gd name="T16" fmla="*/ 523 w 1260"/>
                <a:gd name="T17" fmla="*/ 158 h 419"/>
                <a:gd name="T18" fmla="*/ 523 w 1260"/>
                <a:gd name="T19" fmla="*/ 0 h 419"/>
                <a:gd name="T20" fmla="*/ 1046 w 1260"/>
                <a:gd name="T21" fmla="*/ 269 h 419"/>
                <a:gd name="T22" fmla="*/ 1260 w 1260"/>
                <a:gd name="T23" fmla="*/ 269 h 419"/>
                <a:gd name="T24" fmla="*/ 1260 w 1260"/>
                <a:gd name="T25" fmla="*/ 419 h 419"/>
                <a:gd name="T26" fmla="*/ 1046 w 1260"/>
                <a:gd name="T27" fmla="*/ 419 h 419"/>
                <a:gd name="T28" fmla="*/ 1046 w 1260"/>
                <a:gd name="T29" fmla="*/ 2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0" h="419">
                  <a:moveTo>
                    <a:pt x="0" y="32"/>
                  </a:moveTo>
                  <a:lnTo>
                    <a:pt x="206" y="32"/>
                  </a:lnTo>
                  <a:lnTo>
                    <a:pt x="206" y="245"/>
                  </a:lnTo>
                  <a:lnTo>
                    <a:pt x="0" y="245"/>
                  </a:lnTo>
                  <a:lnTo>
                    <a:pt x="0" y="32"/>
                  </a:lnTo>
                  <a:close/>
                  <a:moveTo>
                    <a:pt x="523" y="0"/>
                  </a:moveTo>
                  <a:lnTo>
                    <a:pt x="729" y="0"/>
                  </a:lnTo>
                  <a:lnTo>
                    <a:pt x="729" y="158"/>
                  </a:lnTo>
                  <a:lnTo>
                    <a:pt x="523" y="158"/>
                  </a:lnTo>
                  <a:lnTo>
                    <a:pt x="523" y="0"/>
                  </a:lnTo>
                  <a:close/>
                  <a:moveTo>
                    <a:pt x="1046" y="269"/>
                  </a:moveTo>
                  <a:lnTo>
                    <a:pt x="1260" y="269"/>
                  </a:lnTo>
                  <a:lnTo>
                    <a:pt x="1260" y="419"/>
                  </a:lnTo>
                  <a:lnTo>
                    <a:pt x="1046" y="419"/>
                  </a:lnTo>
                  <a:lnTo>
                    <a:pt x="1046" y="269"/>
                  </a:lnTo>
                  <a:close/>
                </a:path>
              </a:pathLst>
            </a:custGeom>
            <a:solidFill>
              <a:srgbClr val="5B9BD5"/>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grpSp>
      <p:sp>
        <p:nvSpPr>
          <p:cNvPr id="11" name="Line 9">
            <a:extLst>
              <a:ext uri="{FF2B5EF4-FFF2-40B4-BE49-F238E27FC236}">
                <a16:creationId xmlns:a16="http://schemas.microsoft.com/office/drawing/2014/main" xmlns="" id="{0C7C4BE2-01C3-4151-81EF-3BF4AD3F35B6}"/>
              </a:ext>
            </a:extLst>
          </p:cNvPr>
          <p:cNvSpPr>
            <a:spLocks noChangeShapeType="1"/>
          </p:cNvSpPr>
          <p:nvPr/>
        </p:nvSpPr>
        <p:spPr bwMode="auto">
          <a:xfrm>
            <a:off x="2540519" y="5285328"/>
            <a:ext cx="8304212"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2" name="Group 51">
            <a:extLst>
              <a:ext uri="{FF2B5EF4-FFF2-40B4-BE49-F238E27FC236}">
                <a16:creationId xmlns:a16="http://schemas.microsoft.com/office/drawing/2014/main" xmlns="" id="{DFEE6999-15BB-4A24-ADB2-5F818C859609}"/>
              </a:ext>
            </a:extLst>
          </p:cNvPr>
          <p:cNvGrpSpPr/>
          <p:nvPr/>
        </p:nvGrpSpPr>
        <p:grpSpPr>
          <a:xfrm>
            <a:off x="1967209" y="1530890"/>
            <a:ext cx="8833741" cy="4058350"/>
            <a:chOff x="1559496" y="1428080"/>
            <a:chExt cx="8833741" cy="4058350"/>
          </a:xfrm>
        </p:grpSpPr>
        <p:grpSp>
          <p:nvGrpSpPr>
            <p:cNvPr id="38" name="Group 37">
              <a:extLst>
                <a:ext uri="{FF2B5EF4-FFF2-40B4-BE49-F238E27FC236}">
                  <a16:creationId xmlns:a16="http://schemas.microsoft.com/office/drawing/2014/main" xmlns="" id="{DA1294B9-9DF9-4A65-9A3B-CCF96276A351}"/>
                </a:ext>
              </a:extLst>
            </p:cNvPr>
            <p:cNvGrpSpPr/>
            <p:nvPr/>
          </p:nvGrpSpPr>
          <p:grpSpPr>
            <a:xfrm>
              <a:off x="1559496" y="1428080"/>
              <a:ext cx="503343" cy="3874632"/>
              <a:chOff x="1688306" y="1428080"/>
              <a:chExt cx="503343" cy="3874632"/>
            </a:xfrm>
          </p:grpSpPr>
          <p:sp>
            <p:nvSpPr>
              <p:cNvPr id="12" name="Rectangle 10">
                <a:extLst>
                  <a:ext uri="{FF2B5EF4-FFF2-40B4-BE49-F238E27FC236}">
                    <a16:creationId xmlns:a16="http://schemas.microsoft.com/office/drawing/2014/main" xmlns="" id="{91692A86-166B-4E44-ABB8-9206AFD22DF4}"/>
                  </a:ext>
                </a:extLst>
              </p:cNvPr>
              <p:cNvSpPr>
                <a:spLocks noChangeArrowheads="1"/>
              </p:cNvSpPr>
              <p:nvPr/>
            </p:nvSpPr>
            <p:spPr bwMode="auto">
              <a:xfrm>
                <a:off x="2077835" y="5087268"/>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1">
                <a:extLst>
                  <a:ext uri="{FF2B5EF4-FFF2-40B4-BE49-F238E27FC236}">
                    <a16:creationId xmlns:a16="http://schemas.microsoft.com/office/drawing/2014/main" xmlns="" id="{E0933125-2532-41B1-BA4A-95938F467F35}"/>
                  </a:ext>
                </a:extLst>
              </p:cNvPr>
              <p:cNvSpPr>
                <a:spLocks noChangeArrowheads="1"/>
              </p:cNvSpPr>
              <p:nvPr/>
            </p:nvSpPr>
            <p:spPr bwMode="auto">
              <a:xfrm>
                <a:off x="1818149" y="456656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2">
                <a:extLst>
                  <a:ext uri="{FF2B5EF4-FFF2-40B4-BE49-F238E27FC236}">
                    <a16:creationId xmlns:a16="http://schemas.microsoft.com/office/drawing/2014/main" xmlns="" id="{5BDD1BBA-61A9-480F-A687-7E362128F0E0}"/>
                  </a:ext>
                </a:extLst>
              </p:cNvPr>
              <p:cNvSpPr>
                <a:spLocks noChangeArrowheads="1"/>
              </p:cNvSpPr>
              <p:nvPr/>
            </p:nvSpPr>
            <p:spPr bwMode="auto">
              <a:xfrm>
                <a:off x="1818149" y="4044280"/>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400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xmlns="" id="{DFAEFC00-E27A-4858-9D57-84A563823650}"/>
                  </a:ext>
                </a:extLst>
              </p:cNvPr>
              <p:cNvSpPr>
                <a:spLocks noChangeArrowheads="1"/>
              </p:cNvSpPr>
              <p:nvPr/>
            </p:nvSpPr>
            <p:spPr bwMode="auto">
              <a:xfrm>
                <a:off x="1818149" y="3521993"/>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600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4">
                <a:extLst>
                  <a:ext uri="{FF2B5EF4-FFF2-40B4-BE49-F238E27FC236}">
                    <a16:creationId xmlns:a16="http://schemas.microsoft.com/office/drawing/2014/main" xmlns="" id="{9B4AF257-6072-49EB-A16B-A9512FD55BD6}"/>
                  </a:ext>
                </a:extLst>
              </p:cNvPr>
              <p:cNvSpPr>
                <a:spLocks noChangeArrowheads="1"/>
              </p:cNvSpPr>
              <p:nvPr/>
            </p:nvSpPr>
            <p:spPr bwMode="auto">
              <a:xfrm>
                <a:off x="1818149" y="299811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800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5">
                <a:extLst>
                  <a:ext uri="{FF2B5EF4-FFF2-40B4-BE49-F238E27FC236}">
                    <a16:creationId xmlns:a16="http://schemas.microsoft.com/office/drawing/2014/main" xmlns="" id="{37F3DBE8-4453-4DCE-B71C-CBD2176403B3}"/>
                  </a:ext>
                </a:extLst>
              </p:cNvPr>
              <p:cNvSpPr>
                <a:spLocks noChangeArrowheads="1"/>
              </p:cNvSpPr>
              <p:nvPr/>
            </p:nvSpPr>
            <p:spPr bwMode="auto">
              <a:xfrm>
                <a:off x="1688306" y="247583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1000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6">
                <a:extLst>
                  <a:ext uri="{FF2B5EF4-FFF2-40B4-BE49-F238E27FC236}">
                    <a16:creationId xmlns:a16="http://schemas.microsoft.com/office/drawing/2014/main" xmlns="" id="{A561A208-7520-407B-A3A4-9D8EAF1A38D5}"/>
                  </a:ext>
                </a:extLst>
              </p:cNvPr>
              <p:cNvSpPr>
                <a:spLocks noChangeArrowheads="1"/>
              </p:cNvSpPr>
              <p:nvPr/>
            </p:nvSpPr>
            <p:spPr bwMode="auto">
              <a:xfrm>
                <a:off x="1688306" y="1953543"/>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7">
                <a:extLst>
                  <a:ext uri="{FF2B5EF4-FFF2-40B4-BE49-F238E27FC236}">
                    <a16:creationId xmlns:a16="http://schemas.microsoft.com/office/drawing/2014/main" xmlns="" id="{FCB943BA-D5B0-4527-81B4-C8E5AF63ABA4}"/>
                  </a:ext>
                </a:extLst>
              </p:cNvPr>
              <p:cNvSpPr>
                <a:spLocks noChangeArrowheads="1"/>
              </p:cNvSpPr>
              <p:nvPr/>
            </p:nvSpPr>
            <p:spPr bwMode="auto">
              <a:xfrm>
                <a:off x="1688306" y="142808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1400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39" name="Group 38">
              <a:extLst>
                <a:ext uri="{FF2B5EF4-FFF2-40B4-BE49-F238E27FC236}">
                  <a16:creationId xmlns:a16="http://schemas.microsoft.com/office/drawing/2014/main" xmlns="" id="{AF3FD2CB-F1E5-465F-A2DE-A978C5D6067F}"/>
                </a:ext>
              </a:extLst>
            </p:cNvPr>
            <p:cNvGrpSpPr/>
            <p:nvPr/>
          </p:nvGrpSpPr>
          <p:grpSpPr>
            <a:xfrm>
              <a:off x="2207568" y="5286375"/>
              <a:ext cx="8185669" cy="200055"/>
              <a:chOff x="2207568" y="5286375"/>
              <a:chExt cx="8185669" cy="200055"/>
            </a:xfrm>
          </p:grpSpPr>
          <p:sp>
            <p:nvSpPr>
              <p:cNvPr id="40" name="Rectangle 77">
                <a:extLst>
                  <a:ext uri="{FF2B5EF4-FFF2-40B4-BE49-F238E27FC236}">
                    <a16:creationId xmlns:a16="http://schemas.microsoft.com/office/drawing/2014/main" xmlns="" id="{7E3DFAAA-C30F-49E1-9342-23E2756D0063}"/>
                  </a:ext>
                </a:extLst>
              </p:cNvPr>
              <p:cNvSpPr>
                <a:spLocks noChangeArrowheads="1"/>
              </p:cNvSpPr>
              <p:nvPr/>
            </p:nvSpPr>
            <p:spPr bwMode="auto">
              <a:xfrm>
                <a:off x="22075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2009-10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1" name="Rectangle 78">
                <a:extLst>
                  <a:ext uri="{FF2B5EF4-FFF2-40B4-BE49-F238E27FC236}">
                    <a16:creationId xmlns:a16="http://schemas.microsoft.com/office/drawing/2014/main" xmlns="" id="{DCD0073B-D6F9-48A5-9A58-7F79CD15A275}"/>
                  </a:ext>
                </a:extLst>
              </p:cNvPr>
              <p:cNvSpPr>
                <a:spLocks noChangeArrowheads="1"/>
              </p:cNvSpPr>
              <p:nvPr/>
            </p:nvSpPr>
            <p:spPr bwMode="auto">
              <a:xfrm>
                <a:off x="30378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2010-11</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2" name="Rectangle 79">
                <a:extLst>
                  <a:ext uri="{FF2B5EF4-FFF2-40B4-BE49-F238E27FC236}">
                    <a16:creationId xmlns:a16="http://schemas.microsoft.com/office/drawing/2014/main" xmlns="" id="{F4339964-5707-4086-9D15-F3DD69A71CA6}"/>
                  </a:ext>
                </a:extLst>
              </p:cNvPr>
              <p:cNvSpPr>
                <a:spLocks noChangeArrowheads="1"/>
              </p:cNvSpPr>
              <p:nvPr/>
            </p:nvSpPr>
            <p:spPr bwMode="auto">
              <a:xfrm>
                <a:off x="38696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2011-12</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3" name="Rectangle 80">
                <a:extLst>
                  <a:ext uri="{FF2B5EF4-FFF2-40B4-BE49-F238E27FC236}">
                    <a16:creationId xmlns:a16="http://schemas.microsoft.com/office/drawing/2014/main" xmlns="" id="{C6D421E7-F002-4F1B-852A-A58A7DC7AF77}"/>
                  </a:ext>
                </a:extLst>
              </p:cNvPr>
              <p:cNvSpPr>
                <a:spLocks noChangeArrowheads="1"/>
              </p:cNvSpPr>
              <p:nvPr/>
            </p:nvSpPr>
            <p:spPr bwMode="auto">
              <a:xfrm>
                <a:off x="46999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2012-13</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4" name="Rectangle 81">
                <a:extLst>
                  <a:ext uri="{FF2B5EF4-FFF2-40B4-BE49-F238E27FC236}">
                    <a16:creationId xmlns:a16="http://schemas.microsoft.com/office/drawing/2014/main" xmlns="" id="{F5488BF5-8A17-4BC3-A3E4-3D3E1047C3D9}"/>
                  </a:ext>
                </a:extLst>
              </p:cNvPr>
              <p:cNvSpPr>
                <a:spLocks noChangeArrowheads="1"/>
              </p:cNvSpPr>
              <p:nvPr/>
            </p:nvSpPr>
            <p:spPr bwMode="auto">
              <a:xfrm>
                <a:off x="55302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2013-14</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5" name="Rectangle 82">
                <a:extLst>
                  <a:ext uri="{FF2B5EF4-FFF2-40B4-BE49-F238E27FC236}">
                    <a16:creationId xmlns:a16="http://schemas.microsoft.com/office/drawing/2014/main" xmlns="" id="{997F9A64-FE7A-40A7-9F3E-BCF42ED69186}"/>
                  </a:ext>
                </a:extLst>
              </p:cNvPr>
              <p:cNvSpPr>
                <a:spLocks noChangeArrowheads="1"/>
              </p:cNvSpPr>
              <p:nvPr/>
            </p:nvSpPr>
            <p:spPr bwMode="auto">
              <a:xfrm>
                <a:off x="63604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2014-15</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6" name="Rectangle 83">
                <a:extLst>
                  <a:ext uri="{FF2B5EF4-FFF2-40B4-BE49-F238E27FC236}">
                    <a16:creationId xmlns:a16="http://schemas.microsoft.com/office/drawing/2014/main" xmlns="" id="{ECA02DE0-1C0D-45CA-AB19-3F0C11B050D5}"/>
                  </a:ext>
                </a:extLst>
              </p:cNvPr>
              <p:cNvSpPr>
                <a:spLocks noChangeArrowheads="1"/>
              </p:cNvSpPr>
              <p:nvPr/>
            </p:nvSpPr>
            <p:spPr bwMode="auto">
              <a:xfrm>
                <a:off x="71907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2015-16</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7" name="Rectangle 84">
                <a:extLst>
                  <a:ext uri="{FF2B5EF4-FFF2-40B4-BE49-F238E27FC236}">
                    <a16:creationId xmlns:a16="http://schemas.microsoft.com/office/drawing/2014/main" xmlns="" id="{E7AF3A51-F6A6-4BA4-A2DF-414AB6F5F1FD}"/>
                  </a:ext>
                </a:extLst>
              </p:cNvPr>
              <p:cNvSpPr>
                <a:spLocks noChangeArrowheads="1"/>
              </p:cNvSpPr>
              <p:nvPr/>
            </p:nvSpPr>
            <p:spPr bwMode="auto">
              <a:xfrm>
                <a:off x="80225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2016-17</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8" name="Rectangle 85">
                <a:extLst>
                  <a:ext uri="{FF2B5EF4-FFF2-40B4-BE49-F238E27FC236}">
                    <a16:creationId xmlns:a16="http://schemas.microsoft.com/office/drawing/2014/main" xmlns="" id="{AACD89C1-315D-4479-A557-E17B3262CBF8}"/>
                  </a:ext>
                </a:extLst>
              </p:cNvPr>
              <p:cNvSpPr>
                <a:spLocks noChangeArrowheads="1"/>
              </p:cNvSpPr>
              <p:nvPr/>
            </p:nvSpPr>
            <p:spPr bwMode="auto">
              <a:xfrm>
                <a:off x="88528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2017-18</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9" name="Rectangle 86">
                <a:extLst>
                  <a:ext uri="{FF2B5EF4-FFF2-40B4-BE49-F238E27FC236}">
                    <a16:creationId xmlns:a16="http://schemas.microsoft.com/office/drawing/2014/main" xmlns="" id="{5EF3EA3A-53B8-4CD7-B8BE-CB7880749037}"/>
                  </a:ext>
                </a:extLst>
              </p:cNvPr>
              <p:cNvSpPr>
                <a:spLocks noChangeArrowheads="1"/>
              </p:cNvSpPr>
              <p:nvPr/>
            </p:nvSpPr>
            <p:spPr bwMode="auto">
              <a:xfrm>
                <a:off x="96831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2018-19</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sp>
        <p:nvSpPr>
          <p:cNvPr id="31" name="Speech Bubble: Rectangle 30">
            <a:extLst>
              <a:ext uri="{FF2B5EF4-FFF2-40B4-BE49-F238E27FC236}">
                <a16:creationId xmlns:a16="http://schemas.microsoft.com/office/drawing/2014/main" xmlns="" id="{9B51AD65-6281-4C5F-ABD1-3E94C202CACB}"/>
              </a:ext>
            </a:extLst>
          </p:cNvPr>
          <p:cNvSpPr/>
          <p:nvPr/>
        </p:nvSpPr>
        <p:spPr bwMode="auto">
          <a:xfrm>
            <a:off x="9888089" y="1704972"/>
            <a:ext cx="1032447" cy="386678"/>
          </a:xfrm>
          <a:prstGeom prst="wedgeRectCallout">
            <a:avLst>
              <a:gd name="adj1" fmla="val 3508"/>
              <a:gd name="adj2" fmla="val 134160"/>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Verdana" pitchFamily="34" charset="0"/>
                <a:cs typeface="Arial" charset="0"/>
              </a:rPr>
              <a:t>Target</a:t>
            </a:r>
          </a:p>
        </p:txBody>
      </p:sp>
      <p:sp>
        <p:nvSpPr>
          <p:cNvPr id="32" name="Speech Bubble: Rectangle 31">
            <a:extLst>
              <a:ext uri="{FF2B5EF4-FFF2-40B4-BE49-F238E27FC236}">
                <a16:creationId xmlns:a16="http://schemas.microsoft.com/office/drawing/2014/main" xmlns="" id="{2BA4BCEC-0A3A-489A-997B-56DF00606C56}"/>
              </a:ext>
            </a:extLst>
          </p:cNvPr>
          <p:cNvSpPr/>
          <p:nvPr/>
        </p:nvSpPr>
        <p:spPr bwMode="auto">
          <a:xfrm>
            <a:off x="2840399" y="1579947"/>
            <a:ext cx="1443510" cy="596072"/>
          </a:xfrm>
          <a:prstGeom prst="wedgeRectCallout">
            <a:avLst>
              <a:gd name="adj1" fmla="val 70496"/>
              <a:gd name="adj2" fmla="val 100665"/>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a:ln>
                  <a:noFill/>
                </a:ln>
                <a:solidFill>
                  <a:srgbClr val="FF9900"/>
                </a:solidFill>
                <a:effectLst/>
                <a:latin typeface="Verdana" pitchFamily="34" charset="0"/>
                <a:cs typeface="Arial" charset="0"/>
              </a:rPr>
              <a:t>EBITT/SD</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500" i="0" u="none" strike="noStrike" cap="none" normalizeH="0" baseline="0" dirty="0">
                <a:ln>
                  <a:noFill/>
                </a:ln>
                <a:solidFill>
                  <a:srgbClr val="9933FF"/>
                </a:solidFill>
                <a:effectLst/>
                <a:latin typeface="Verdana" pitchFamily="34" charset="0"/>
                <a:cs typeface="Arial" charset="0"/>
              </a:rPr>
              <a:t>HEI/SCITT</a:t>
            </a:r>
          </a:p>
        </p:txBody>
      </p:sp>
      <p:grpSp>
        <p:nvGrpSpPr>
          <p:cNvPr id="36" name="Group 3">
            <a:extLst>
              <a:ext uri="{FF2B5EF4-FFF2-40B4-BE49-F238E27FC236}">
                <a16:creationId xmlns:a16="http://schemas.microsoft.com/office/drawing/2014/main" xmlns="" id="{123EC7FD-AD89-490F-8960-B2330B946763}"/>
              </a:ext>
            </a:extLst>
          </p:cNvPr>
          <p:cNvGrpSpPr>
            <a:grpSpLocks noChangeAspect="1"/>
          </p:cNvGrpSpPr>
          <p:nvPr/>
        </p:nvGrpSpPr>
        <p:grpSpPr bwMode="auto">
          <a:xfrm>
            <a:off x="5065141" y="1659602"/>
            <a:ext cx="4849813" cy="1819275"/>
            <a:chOff x="2936" y="912"/>
            <a:chExt cx="3055" cy="1146"/>
          </a:xfrm>
        </p:grpSpPr>
        <p:sp>
          <p:nvSpPr>
            <p:cNvPr id="37" name="Line 4">
              <a:extLst>
                <a:ext uri="{FF2B5EF4-FFF2-40B4-BE49-F238E27FC236}">
                  <a16:creationId xmlns:a16="http://schemas.microsoft.com/office/drawing/2014/main" xmlns="" id="{21AFFA57-61FE-42AE-A79C-B59695872214}"/>
                </a:ext>
              </a:extLst>
            </p:cNvPr>
            <p:cNvSpPr>
              <a:spLocks noChangeShapeType="1"/>
            </p:cNvSpPr>
            <p:nvPr/>
          </p:nvSpPr>
          <p:spPr bwMode="auto">
            <a:xfrm>
              <a:off x="2939"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
              <a:extLst>
                <a:ext uri="{FF2B5EF4-FFF2-40B4-BE49-F238E27FC236}">
                  <a16:creationId xmlns:a16="http://schemas.microsoft.com/office/drawing/2014/main" xmlns="" id="{CC428753-1251-45E3-A565-A6B9B70DCC2D}"/>
                </a:ext>
              </a:extLst>
            </p:cNvPr>
            <p:cNvSpPr>
              <a:spLocks noChangeShapeType="1"/>
            </p:cNvSpPr>
            <p:nvPr/>
          </p:nvSpPr>
          <p:spPr bwMode="auto">
            <a:xfrm>
              <a:off x="3518"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6">
              <a:extLst>
                <a:ext uri="{FF2B5EF4-FFF2-40B4-BE49-F238E27FC236}">
                  <a16:creationId xmlns:a16="http://schemas.microsoft.com/office/drawing/2014/main" xmlns="" id="{FB8B390B-8BC4-426D-9C72-392CD82B5C77}"/>
                </a:ext>
              </a:extLst>
            </p:cNvPr>
            <p:cNvSpPr>
              <a:spLocks noChangeShapeType="1"/>
            </p:cNvSpPr>
            <p:nvPr/>
          </p:nvSpPr>
          <p:spPr bwMode="auto">
            <a:xfrm>
              <a:off x="2936" y="1795"/>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7">
              <a:extLst>
                <a:ext uri="{FF2B5EF4-FFF2-40B4-BE49-F238E27FC236}">
                  <a16:creationId xmlns:a16="http://schemas.microsoft.com/office/drawing/2014/main" xmlns="" id="{199D1813-7D56-4E16-8C85-CC1F8F1C2BBA}"/>
                </a:ext>
              </a:extLst>
            </p:cNvPr>
            <p:cNvSpPr>
              <a:spLocks noChangeShapeType="1"/>
            </p:cNvSpPr>
            <p:nvPr/>
          </p:nvSpPr>
          <p:spPr bwMode="auto">
            <a:xfrm>
              <a:off x="2936" y="1948"/>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8">
              <a:extLst>
                <a:ext uri="{FF2B5EF4-FFF2-40B4-BE49-F238E27FC236}">
                  <a16:creationId xmlns:a16="http://schemas.microsoft.com/office/drawing/2014/main" xmlns="" id="{A592EE5D-DE54-4C63-83A2-5B96FF7FA294}"/>
                </a:ext>
              </a:extLst>
            </p:cNvPr>
            <p:cNvSpPr>
              <a:spLocks noChangeArrowheads="1"/>
            </p:cNvSpPr>
            <p:nvPr/>
          </p:nvSpPr>
          <p:spPr bwMode="auto">
            <a:xfrm>
              <a:off x="3019" y="1181"/>
              <a:ext cx="360"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Verdana" panose="020B0604030504040204" pitchFamily="34" charset="0"/>
                </a:rPr>
                <a:t>110%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9">
              <a:extLst>
                <a:ext uri="{FF2B5EF4-FFF2-40B4-BE49-F238E27FC236}">
                  <a16:creationId xmlns:a16="http://schemas.microsoft.com/office/drawing/2014/main" xmlns="" id="{2880D066-F72A-49F6-8FB1-0B2CFA18D90A}"/>
                </a:ext>
              </a:extLst>
            </p:cNvPr>
            <p:cNvSpPr>
              <a:spLocks noChangeShapeType="1"/>
            </p:cNvSpPr>
            <p:nvPr/>
          </p:nvSpPr>
          <p:spPr bwMode="auto">
            <a:xfrm>
              <a:off x="3431"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0">
              <a:extLst>
                <a:ext uri="{FF2B5EF4-FFF2-40B4-BE49-F238E27FC236}">
                  <a16:creationId xmlns:a16="http://schemas.microsoft.com/office/drawing/2014/main" xmlns="" id="{DD62B885-8532-4D26-956F-0F4C57A5DAFC}"/>
                </a:ext>
              </a:extLst>
            </p:cNvPr>
            <p:cNvSpPr>
              <a:spLocks noChangeShapeType="1"/>
            </p:cNvSpPr>
            <p:nvPr/>
          </p:nvSpPr>
          <p:spPr bwMode="auto">
            <a:xfrm>
              <a:off x="4010"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1">
              <a:extLst>
                <a:ext uri="{FF2B5EF4-FFF2-40B4-BE49-F238E27FC236}">
                  <a16:creationId xmlns:a16="http://schemas.microsoft.com/office/drawing/2014/main" xmlns="" id="{0488FE7B-C44E-4D4E-80D7-6C4EF2F9B517}"/>
                </a:ext>
              </a:extLst>
            </p:cNvPr>
            <p:cNvSpPr>
              <a:spLocks noChangeShapeType="1"/>
            </p:cNvSpPr>
            <p:nvPr/>
          </p:nvSpPr>
          <p:spPr bwMode="auto">
            <a:xfrm>
              <a:off x="3427" y="190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2">
              <a:extLst>
                <a:ext uri="{FF2B5EF4-FFF2-40B4-BE49-F238E27FC236}">
                  <a16:creationId xmlns:a16="http://schemas.microsoft.com/office/drawing/2014/main" xmlns="" id="{61D12FB6-7CED-432F-8E31-BB625C13A731}"/>
                </a:ext>
              </a:extLst>
            </p:cNvPr>
            <p:cNvSpPr>
              <a:spLocks noChangeShapeType="1"/>
            </p:cNvSpPr>
            <p:nvPr/>
          </p:nvSpPr>
          <p:spPr bwMode="auto">
            <a:xfrm>
              <a:off x="3427" y="205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Rectangle 13">
              <a:extLst>
                <a:ext uri="{FF2B5EF4-FFF2-40B4-BE49-F238E27FC236}">
                  <a16:creationId xmlns:a16="http://schemas.microsoft.com/office/drawing/2014/main" xmlns="" id="{E5C01F6F-6AE9-4ECF-9F92-F7402F2000E0}"/>
                </a:ext>
              </a:extLst>
            </p:cNvPr>
            <p:cNvSpPr>
              <a:spLocks noChangeArrowheads="1"/>
            </p:cNvSpPr>
            <p:nvPr/>
          </p:nvSpPr>
          <p:spPr bwMode="auto">
            <a:xfrm>
              <a:off x="3543" y="1342"/>
              <a:ext cx="360"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latin typeface="Verdana" panose="020B0604030504040204" pitchFamily="34" charset="0"/>
                </a:rPr>
                <a:t>132</a:t>
              </a:r>
              <a:r>
                <a:rPr kumimoji="0" lang="en-US" altLang="en-US" sz="1500" b="0" i="0" u="none" strike="noStrike" cap="none" normalizeH="0" baseline="0" dirty="0">
                  <a:ln>
                    <a:noFill/>
                  </a:ln>
                  <a:solidFill>
                    <a:srgbClr val="000000"/>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14">
              <a:extLst>
                <a:ext uri="{FF2B5EF4-FFF2-40B4-BE49-F238E27FC236}">
                  <a16:creationId xmlns:a16="http://schemas.microsoft.com/office/drawing/2014/main" xmlns="" id="{4341513A-5054-4DF2-ABF3-6D5DB1423B81}"/>
                </a:ext>
              </a:extLst>
            </p:cNvPr>
            <p:cNvSpPr>
              <a:spLocks noChangeShapeType="1"/>
            </p:cNvSpPr>
            <p:nvPr/>
          </p:nvSpPr>
          <p:spPr bwMode="auto">
            <a:xfrm>
              <a:off x="4401"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5">
              <a:extLst>
                <a:ext uri="{FF2B5EF4-FFF2-40B4-BE49-F238E27FC236}">
                  <a16:creationId xmlns:a16="http://schemas.microsoft.com/office/drawing/2014/main" xmlns="" id="{B3D810BA-F045-41A7-ADA5-068DF090C3EA}"/>
                </a:ext>
              </a:extLst>
            </p:cNvPr>
            <p:cNvSpPr>
              <a:spLocks noChangeShapeType="1"/>
            </p:cNvSpPr>
            <p:nvPr/>
          </p:nvSpPr>
          <p:spPr bwMode="auto">
            <a:xfrm>
              <a:off x="4979"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6">
              <a:extLst>
                <a:ext uri="{FF2B5EF4-FFF2-40B4-BE49-F238E27FC236}">
                  <a16:creationId xmlns:a16="http://schemas.microsoft.com/office/drawing/2014/main" xmlns="" id="{198F797B-0C9D-4463-8DAE-5E646597A3FA}"/>
                </a:ext>
              </a:extLst>
            </p:cNvPr>
            <p:cNvSpPr>
              <a:spLocks noChangeShapeType="1"/>
            </p:cNvSpPr>
            <p:nvPr/>
          </p:nvSpPr>
          <p:spPr bwMode="auto">
            <a:xfrm>
              <a:off x="4397" y="143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7">
              <a:extLst>
                <a:ext uri="{FF2B5EF4-FFF2-40B4-BE49-F238E27FC236}">
                  <a16:creationId xmlns:a16="http://schemas.microsoft.com/office/drawing/2014/main" xmlns="" id="{B0B8D8E9-1962-4B9A-B9DB-39638C29ACBD}"/>
                </a:ext>
              </a:extLst>
            </p:cNvPr>
            <p:cNvSpPr>
              <a:spLocks noChangeShapeType="1"/>
            </p:cNvSpPr>
            <p:nvPr/>
          </p:nvSpPr>
          <p:spPr bwMode="auto">
            <a:xfrm>
              <a:off x="4397" y="1587"/>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18">
              <a:extLst>
                <a:ext uri="{FF2B5EF4-FFF2-40B4-BE49-F238E27FC236}">
                  <a16:creationId xmlns:a16="http://schemas.microsoft.com/office/drawing/2014/main" xmlns="" id="{7FA9551E-9337-4717-9AA8-2C73144E869A}"/>
                </a:ext>
              </a:extLst>
            </p:cNvPr>
            <p:cNvSpPr>
              <a:spLocks noChangeArrowheads="1"/>
            </p:cNvSpPr>
            <p:nvPr/>
          </p:nvSpPr>
          <p:spPr bwMode="auto">
            <a:xfrm>
              <a:off x="4621" y="1345"/>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rgbClr val="000000"/>
                  </a:solidFill>
                  <a:latin typeface="Verdana" panose="020B0604030504040204" pitchFamily="34" charset="0"/>
                </a:rPr>
                <a:t>94</a:t>
              </a:r>
              <a:r>
                <a:rPr kumimoji="0" lang="en-US" altLang="en-US" sz="1500" b="1" i="0" u="none" strike="noStrike" cap="none" normalizeH="0" baseline="0" dirty="0">
                  <a:ln>
                    <a:noFill/>
                  </a:ln>
                  <a:solidFill>
                    <a:srgbClr val="000000"/>
                  </a:solidFill>
                  <a:effectLst/>
                  <a:latin typeface="Verdana" panose="020B0604030504040204" pitchFamily="34" charset="0"/>
                </a:rPr>
                <a: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67" name="Line 19">
              <a:extLst>
                <a:ext uri="{FF2B5EF4-FFF2-40B4-BE49-F238E27FC236}">
                  <a16:creationId xmlns:a16="http://schemas.microsoft.com/office/drawing/2014/main" xmlns="" id="{F5F303B6-2765-41CD-9F3E-BA1A13DD8075}"/>
                </a:ext>
              </a:extLst>
            </p:cNvPr>
            <p:cNvSpPr>
              <a:spLocks noChangeShapeType="1"/>
            </p:cNvSpPr>
            <p:nvPr/>
          </p:nvSpPr>
          <p:spPr bwMode="auto">
            <a:xfrm>
              <a:off x="3891"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0">
              <a:extLst>
                <a:ext uri="{FF2B5EF4-FFF2-40B4-BE49-F238E27FC236}">
                  <a16:creationId xmlns:a16="http://schemas.microsoft.com/office/drawing/2014/main" xmlns="" id="{10318284-82DF-46F2-8A1C-271C5B2B5830}"/>
                </a:ext>
              </a:extLst>
            </p:cNvPr>
            <p:cNvSpPr>
              <a:spLocks noChangeShapeType="1"/>
            </p:cNvSpPr>
            <p:nvPr/>
          </p:nvSpPr>
          <p:spPr bwMode="auto">
            <a:xfrm>
              <a:off x="4469"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1">
              <a:extLst>
                <a:ext uri="{FF2B5EF4-FFF2-40B4-BE49-F238E27FC236}">
                  <a16:creationId xmlns:a16="http://schemas.microsoft.com/office/drawing/2014/main" xmlns="" id="{F32DE7F2-2F57-4C42-9138-77DE636D9EC1}"/>
                </a:ext>
              </a:extLst>
            </p:cNvPr>
            <p:cNvSpPr>
              <a:spLocks noChangeShapeType="1"/>
            </p:cNvSpPr>
            <p:nvPr/>
          </p:nvSpPr>
          <p:spPr bwMode="auto">
            <a:xfrm>
              <a:off x="3887" y="187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2">
              <a:extLst>
                <a:ext uri="{FF2B5EF4-FFF2-40B4-BE49-F238E27FC236}">
                  <a16:creationId xmlns:a16="http://schemas.microsoft.com/office/drawing/2014/main" xmlns="" id="{6E9C284B-80A8-4299-A519-6DCE0ED1C32D}"/>
                </a:ext>
              </a:extLst>
            </p:cNvPr>
            <p:cNvSpPr>
              <a:spLocks noChangeShapeType="1"/>
            </p:cNvSpPr>
            <p:nvPr/>
          </p:nvSpPr>
          <p:spPr bwMode="auto">
            <a:xfrm>
              <a:off x="3887" y="202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Rectangle 23">
              <a:extLst>
                <a:ext uri="{FF2B5EF4-FFF2-40B4-BE49-F238E27FC236}">
                  <a16:creationId xmlns:a16="http://schemas.microsoft.com/office/drawing/2014/main" xmlns="" id="{5B20AA19-6BF5-437A-A960-057E8C2AE2AA}"/>
                </a:ext>
              </a:extLst>
            </p:cNvPr>
            <p:cNvSpPr>
              <a:spLocks noChangeArrowheads="1"/>
            </p:cNvSpPr>
            <p:nvPr/>
          </p:nvSpPr>
          <p:spPr bwMode="auto">
            <a:xfrm>
              <a:off x="4072" y="1748"/>
              <a:ext cx="360"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latin typeface="Verdana" panose="020B0604030504040204" pitchFamily="34" charset="0"/>
                </a:rPr>
                <a:t>117</a:t>
              </a:r>
              <a:r>
                <a:rPr kumimoji="0" lang="en-US" altLang="en-US" sz="1500" b="0" i="0" u="none" strike="noStrike" cap="none" normalizeH="0" baseline="0" dirty="0">
                  <a:ln>
                    <a:noFill/>
                  </a:ln>
                  <a:solidFill>
                    <a:srgbClr val="000000"/>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Line 24">
              <a:extLst>
                <a:ext uri="{FF2B5EF4-FFF2-40B4-BE49-F238E27FC236}">
                  <a16:creationId xmlns:a16="http://schemas.microsoft.com/office/drawing/2014/main" xmlns="" id="{87C5E302-1AD8-447D-A0DF-BFB3C27296F4}"/>
                </a:ext>
              </a:extLst>
            </p:cNvPr>
            <p:cNvSpPr>
              <a:spLocks noChangeShapeType="1"/>
            </p:cNvSpPr>
            <p:nvPr/>
          </p:nvSpPr>
          <p:spPr bwMode="auto">
            <a:xfrm>
              <a:off x="5388"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5">
              <a:extLst>
                <a:ext uri="{FF2B5EF4-FFF2-40B4-BE49-F238E27FC236}">
                  <a16:creationId xmlns:a16="http://schemas.microsoft.com/office/drawing/2014/main" xmlns="" id="{FF6485ED-1F3B-42C6-A3B9-9367BFA2A922}"/>
                </a:ext>
              </a:extLst>
            </p:cNvPr>
            <p:cNvSpPr>
              <a:spLocks noChangeShapeType="1"/>
            </p:cNvSpPr>
            <p:nvPr/>
          </p:nvSpPr>
          <p:spPr bwMode="auto">
            <a:xfrm>
              <a:off x="5967"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6">
              <a:extLst>
                <a:ext uri="{FF2B5EF4-FFF2-40B4-BE49-F238E27FC236}">
                  <a16:creationId xmlns:a16="http://schemas.microsoft.com/office/drawing/2014/main" xmlns="" id="{AB1B118E-A499-4304-A136-6ABAFA738AD0}"/>
                </a:ext>
              </a:extLst>
            </p:cNvPr>
            <p:cNvSpPr>
              <a:spLocks noChangeShapeType="1"/>
            </p:cNvSpPr>
            <p:nvPr/>
          </p:nvSpPr>
          <p:spPr bwMode="auto">
            <a:xfrm>
              <a:off x="5384" y="144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7">
              <a:extLst>
                <a:ext uri="{FF2B5EF4-FFF2-40B4-BE49-F238E27FC236}">
                  <a16:creationId xmlns:a16="http://schemas.microsoft.com/office/drawing/2014/main" xmlns="" id="{121BFAD5-EC91-4187-8709-189F6C14BA52}"/>
                </a:ext>
              </a:extLst>
            </p:cNvPr>
            <p:cNvSpPr>
              <a:spLocks noChangeShapeType="1"/>
            </p:cNvSpPr>
            <p:nvPr/>
          </p:nvSpPr>
          <p:spPr bwMode="auto">
            <a:xfrm>
              <a:off x="5384" y="159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28">
              <a:extLst>
                <a:ext uri="{FF2B5EF4-FFF2-40B4-BE49-F238E27FC236}">
                  <a16:creationId xmlns:a16="http://schemas.microsoft.com/office/drawing/2014/main" xmlns="" id="{E3E37EE9-C944-413D-9A64-05AA7A84EE6A}"/>
                </a:ext>
              </a:extLst>
            </p:cNvPr>
            <p:cNvSpPr>
              <a:spLocks noChangeArrowheads="1"/>
            </p:cNvSpPr>
            <p:nvPr/>
          </p:nvSpPr>
          <p:spPr bwMode="auto">
            <a:xfrm>
              <a:off x="5665" y="1580"/>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Verdana" panose="020B0604030504040204" pitchFamily="34" charset="0"/>
                </a:rPr>
                <a:t>82%</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77" name="Line 29">
              <a:extLst>
                <a:ext uri="{FF2B5EF4-FFF2-40B4-BE49-F238E27FC236}">
                  <a16:creationId xmlns:a16="http://schemas.microsoft.com/office/drawing/2014/main" xmlns="" id="{353CA386-471B-4F28-896B-FC5968EB38E7}"/>
                </a:ext>
              </a:extLst>
            </p:cNvPr>
            <p:cNvSpPr>
              <a:spLocks noChangeShapeType="1"/>
            </p:cNvSpPr>
            <p:nvPr/>
          </p:nvSpPr>
          <p:spPr bwMode="auto">
            <a:xfrm>
              <a:off x="4910"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0">
              <a:extLst>
                <a:ext uri="{FF2B5EF4-FFF2-40B4-BE49-F238E27FC236}">
                  <a16:creationId xmlns:a16="http://schemas.microsoft.com/office/drawing/2014/main" xmlns="" id="{162F9DED-4941-4049-A910-8F100AC131C5}"/>
                </a:ext>
              </a:extLst>
            </p:cNvPr>
            <p:cNvSpPr>
              <a:spLocks noChangeShapeType="1"/>
            </p:cNvSpPr>
            <p:nvPr/>
          </p:nvSpPr>
          <p:spPr bwMode="auto">
            <a:xfrm>
              <a:off x="5488"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1">
              <a:extLst>
                <a:ext uri="{FF2B5EF4-FFF2-40B4-BE49-F238E27FC236}">
                  <a16:creationId xmlns:a16="http://schemas.microsoft.com/office/drawing/2014/main" xmlns="" id="{069D985B-8443-4642-BF5B-2F30A227E149}"/>
                </a:ext>
              </a:extLst>
            </p:cNvPr>
            <p:cNvSpPr>
              <a:spLocks noChangeShapeType="1"/>
            </p:cNvSpPr>
            <p:nvPr/>
          </p:nvSpPr>
          <p:spPr bwMode="auto">
            <a:xfrm>
              <a:off x="4906" y="916"/>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2">
              <a:extLst>
                <a:ext uri="{FF2B5EF4-FFF2-40B4-BE49-F238E27FC236}">
                  <a16:creationId xmlns:a16="http://schemas.microsoft.com/office/drawing/2014/main" xmlns="" id="{050804CF-95C1-41D4-BF41-14885C8DD658}"/>
                </a:ext>
              </a:extLst>
            </p:cNvPr>
            <p:cNvSpPr>
              <a:spLocks noChangeShapeType="1"/>
            </p:cNvSpPr>
            <p:nvPr/>
          </p:nvSpPr>
          <p:spPr bwMode="auto">
            <a:xfrm>
              <a:off x="4906" y="1068"/>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Rectangle 33">
              <a:extLst>
                <a:ext uri="{FF2B5EF4-FFF2-40B4-BE49-F238E27FC236}">
                  <a16:creationId xmlns:a16="http://schemas.microsoft.com/office/drawing/2014/main" xmlns="" id="{9A096DC2-2B83-4863-9704-6DDA2226230F}"/>
                </a:ext>
              </a:extLst>
            </p:cNvPr>
            <p:cNvSpPr>
              <a:spLocks noChangeArrowheads="1"/>
            </p:cNvSpPr>
            <p:nvPr/>
          </p:nvSpPr>
          <p:spPr bwMode="auto">
            <a:xfrm>
              <a:off x="5111" y="1314"/>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rgbClr val="000000"/>
                  </a:solidFill>
                  <a:latin typeface="Verdana" panose="020B0604030504040204" pitchFamily="34" charset="0"/>
                </a:rPr>
                <a:t>98</a:t>
              </a:r>
              <a:r>
                <a:rPr kumimoji="0" lang="en-US" altLang="en-US" sz="1500" b="1" i="0" u="none" strike="noStrike" cap="none" normalizeH="0" baseline="0" dirty="0">
                  <a:ln>
                    <a:noFill/>
                  </a:ln>
                  <a:solidFill>
                    <a:srgbClr val="000000"/>
                  </a:solidFill>
                  <a:effectLst/>
                  <a:latin typeface="Verdana" panose="020B0604030504040204" pitchFamily="34" charset="0"/>
                </a:rPr>
                <a: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sp>
        <p:nvSpPr>
          <p:cNvPr id="82" name="TextBox 81">
            <a:extLst>
              <a:ext uri="{FF2B5EF4-FFF2-40B4-BE49-F238E27FC236}">
                <a16:creationId xmlns:a16="http://schemas.microsoft.com/office/drawing/2014/main" xmlns="" id="{EB7F8DFA-8798-4FC2-AE46-F1538E233701}"/>
              </a:ext>
            </a:extLst>
          </p:cNvPr>
          <p:cNvSpPr txBox="1"/>
          <p:nvPr/>
        </p:nvSpPr>
        <p:spPr>
          <a:xfrm rot="16200000">
            <a:off x="674826" y="3234477"/>
            <a:ext cx="1923988" cy="307777"/>
          </a:xfrm>
          <a:prstGeom prst="rect">
            <a:avLst/>
          </a:prstGeom>
          <a:noFill/>
        </p:spPr>
        <p:txBody>
          <a:bodyPr wrap="none" rtlCol="0">
            <a:spAutoFit/>
          </a:bodyPr>
          <a:lstStyle/>
          <a:p>
            <a:r>
              <a:rPr lang="en-GB" sz="1400" dirty="0">
                <a:solidFill>
                  <a:schemeClr val="tx1"/>
                </a:solidFill>
              </a:rPr>
              <a:t>Number of trainees</a:t>
            </a:r>
          </a:p>
        </p:txBody>
      </p:sp>
    </p:spTree>
    <p:custDataLst>
      <p:tags r:id="rId1"/>
    </p:custDataLst>
    <p:extLst>
      <p:ext uri="{BB962C8B-B14F-4D97-AF65-F5344CB8AC3E}">
        <p14:creationId xmlns:p14="http://schemas.microsoft.com/office/powerpoint/2010/main" val="12049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6">
            <a:extLst>
              <a:ext uri="{FF2B5EF4-FFF2-40B4-BE49-F238E27FC236}">
                <a16:creationId xmlns:a16="http://schemas.microsoft.com/office/drawing/2014/main" xmlns="" id="{138C4276-4C22-4F36-A9EC-91727E1EC50D}"/>
              </a:ext>
            </a:extLst>
          </p:cNvPr>
          <p:cNvSpPr>
            <a:spLocks noEditPoints="1"/>
          </p:cNvSpPr>
          <p:nvPr/>
        </p:nvSpPr>
        <p:spPr bwMode="auto">
          <a:xfrm>
            <a:off x="4558654" y="2091650"/>
            <a:ext cx="6153150" cy="3192462"/>
          </a:xfrm>
          <a:custGeom>
            <a:avLst/>
            <a:gdLst>
              <a:gd name="T0" fmla="*/ 0 w 3876"/>
              <a:gd name="T1" fmla="*/ 483 h 2011"/>
              <a:gd name="T2" fmla="*/ 206 w 3876"/>
              <a:gd name="T3" fmla="*/ 483 h 2011"/>
              <a:gd name="T4" fmla="*/ 206 w 3876"/>
              <a:gd name="T5" fmla="*/ 2011 h 2011"/>
              <a:gd name="T6" fmla="*/ 0 w 3876"/>
              <a:gd name="T7" fmla="*/ 2011 h 2011"/>
              <a:gd name="T8" fmla="*/ 0 w 3876"/>
              <a:gd name="T9" fmla="*/ 483 h 2011"/>
              <a:gd name="T10" fmla="*/ 523 w 3876"/>
              <a:gd name="T11" fmla="*/ 483 h 2011"/>
              <a:gd name="T12" fmla="*/ 729 w 3876"/>
              <a:gd name="T13" fmla="*/ 483 h 2011"/>
              <a:gd name="T14" fmla="*/ 729 w 3876"/>
              <a:gd name="T15" fmla="*/ 2011 h 2011"/>
              <a:gd name="T16" fmla="*/ 523 w 3876"/>
              <a:gd name="T17" fmla="*/ 2011 h 2011"/>
              <a:gd name="T18" fmla="*/ 523 w 3876"/>
              <a:gd name="T19" fmla="*/ 483 h 2011"/>
              <a:gd name="T20" fmla="*/ 1046 w 3876"/>
              <a:gd name="T21" fmla="*/ 380 h 2011"/>
              <a:gd name="T22" fmla="*/ 1252 w 3876"/>
              <a:gd name="T23" fmla="*/ 380 h 2011"/>
              <a:gd name="T24" fmla="*/ 1252 w 3876"/>
              <a:gd name="T25" fmla="*/ 2011 h 2011"/>
              <a:gd name="T26" fmla="*/ 1046 w 3876"/>
              <a:gd name="T27" fmla="*/ 2011 h 2011"/>
              <a:gd name="T28" fmla="*/ 1046 w 3876"/>
              <a:gd name="T29" fmla="*/ 380 h 2011"/>
              <a:gd name="T30" fmla="*/ 1569 w 3876"/>
              <a:gd name="T31" fmla="*/ 388 h 2011"/>
              <a:gd name="T32" fmla="*/ 1776 w 3876"/>
              <a:gd name="T33" fmla="*/ 388 h 2011"/>
              <a:gd name="T34" fmla="*/ 1776 w 3876"/>
              <a:gd name="T35" fmla="*/ 2011 h 2011"/>
              <a:gd name="T36" fmla="*/ 1569 w 3876"/>
              <a:gd name="T37" fmla="*/ 2011 h 2011"/>
              <a:gd name="T38" fmla="*/ 1569 w 3876"/>
              <a:gd name="T39" fmla="*/ 388 h 2011"/>
              <a:gd name="T40" fmla="*/ 2093 w 3876"/>
              <a:gd name="T41" fmla="*/ 269 h 2011"/>
              <a:gd name="T42" fmla="*/ 2299 w 3876"/>
              <a:gd name="T43" fmla="*/ 269 h 2011"/>
              <a:gd name="T44" fmla="*/ 2299 w 3876"/>
              <a:gd name="T45" fmla="*/ 2011 h 2011"/>
              <a:gd name="T46" fmla="*/ 2093 w 3876"/>
              <a:gd name="T47" fmla="*/ 2011 h 2011"/>
              <a:gd name="T48" fmla="*/ 2093 w 3876"/>
              <a:gd name="T49" fmla="*/ 269 h 2011"/>
              <a:gd name="T50" fmla="*/ 2616 w 3876"/>
              <a:gd name="T51" fmla="*/ 269 h 2011"/>
              <a:gd name="T52" fmla="*/ 2822 w 3876"/>
              <a:gd name="T53" fmla="*/ 269 h 2011"/>
              <a:gd name="T54" fmla="*/ 2822 w 3876"/>
              <a:gd name="T55" fmla="*/ 2011 h 2011"/>
              <a:gd name="T56" fmla="*/ 2616 w 3876"/>
              <a:gd name="T57" fmla="*/ 2011 h 2011"/>
              <a:gd name="T58" fmla="*/ 2616 w 3876"/>
              <a:gd name="T59" fmla="*/ 269 h 2011"/>
              <a:gd name="T60" fmla="*/ 3139 w 3876"/>
              <a:gd name="T61" fmla="*/ 269 h 2011"/>
              <a:gd name="T62" fmla="*/ 3353 w 3876"/>
              <a:gd name="T63" fmla="*/ 269 h 2011"/>
              <a:gd name="T64" fmla="*/ 3353 w 3876"/>
              <a:gd name="T65" fmla="*/ 2011 h 2011"/>
              <a:gd name="T66" fmla="*/ 3139 w 3876"/>
              <a:gd name="T67" fmla="*/ 2011 h 2011"/>
              <a:gd name="T68" fmla="*/ 3139 w 3876"/>
              <a:gd name="T69" fmla="*/ 269 h 2011"/>
              <a:gd name="T70" fmla="*/ 3662 w 3876"/>
              <a:gd name="T71" fmla="*/ 0 h 2011"/>
              <a:gd name="T72" fmla="*/ 3876 w 3876"/>
              <a:gd name="T73" fmla="*/ 0 h 2011"/>
              <a:gd name="T74" fmla="*/ 3876 w 3876"/>
              <a:gd name="T75" fmla="*/ 2011 h 2011"/>
              <a:gd name="T76" fmla="*/ 3662 w 3876"/>
              <a:gd name="T77" fmla="*/ 2011 h 2011"/>
              <a:gd name="T78" fmla="*/ 3662 w 3876"/>
              <a:gd name="T79" fmla="*/ 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76" h="2011">
                <a:moveTo>
                  <a:pt x="0" y="483"/>
                </a:moveTo>
                <a:lnTo>
                  <a:pt x="206" y="483"/>
                </a:lnTo>
                <a:lnTo>
                  <a:pt x="206" y="2011"/>
                </a:lnTo>
                <a:lnTo>
                  <a:pt x="0" y="2011"/>
                </a:lnTo>
                <a:lnTo>
                  <a:pt x="0" y="483"/>
                </a:lnTo>
                <a:close/>
                <a:moveTo>
                  <a:pt x="523" y="483"/>
                </a:moveTo>
                <a:lnTo>
                  <a:pt x="729" y="483"/>
                </a:lnTo>
                <a:lnTo>
                  <a:pt x="729" y="2011"/>
                </a:lnTo>
                <a:lnTo>
                  <a:pt x="523" y="2011"/>
                </a:lnTo>
                <a:lnTo>
                  <a:pt x="523" y="483"/>
                </a:lnTo>
                <a:close/>
                <a:moveTo>
                  <a:pt x="1046" y="380"/>
                </a:moveTo>
                <a:lnTo>
                  <a:pt x="1252" y="380"/>
                </a:lnTo>
                <a:lnTo>
                  <a:pt x="1252" y="2011"/>
                </a:lnTo>
                <a:lnTo>
                  <a:pt x="1046" y="2011"/>
                </a:lnTo>
                <a:lnTo>
                  <a:pt x="1046" y="380"/>
                </a:lnTo>
                <a:close/>
                <a:moveTo>
                  <a:pt x="1569" y="388"/>
                </a:moveTo>
                <a:lnTo>
                  <a:pt x="1776" y="388"/>
                </a:lnTo>
                <a:lnTo>
                  <a:pt x="1776" y="2011"/>
                </a:lnTo>
                <a:lnTo>
                  <a:pt x="1569" y="2011"/>
                </a:lnTo>
                <a:lnTo>
                  <a:pt x="1569" y="388"/>
                </a:lnTo>
                <a:close/>
                <a:moveTo>
                  <a:pt x="2093" y="269"/>
                </a:moveTo>
                <a:lnTo>
                  <a:pt x="2299" y="269"/>
                </a:lnTo>
                <a:lnTo>
                  <a:pt x="2299" y="2011"/>
                </a:lnTo>
                <a:lnTo>
                  <a:pt x="2093" y="2011"/>
                </a:lnTo>
                <a:lnTo>
                  <a:pt x="2093" y="269"/>
                </a:lnTo>
                <a:close/>
                <a:moveTo>
                  <a:pt x="2616" y="269"/>
                </a:moveTo>
                <a:lnTo>
                  <a:pt x="2822" y="269"/>
                </a:lnTo>
                <a:lnTo>
                  <a:pt x="2822" y="2011"/>
                </a:lnTo>
                <a:lnTo>
                  <a:pt x="2616" y="2011"/>
                </a:lnTo>
                <a:lnTo>
                  <a:pt x="2616" y="269"/>
                </a:lnTo>
                <a:close/>
                <a:moveTo>
                  <a:pt x="3139" y="269"/>
                </a:moveTo>
                <a:lnTo>
                  <a:pt x="3353" y="269"/>
                </a:lnTo>
                <a:lnTo>
                  <a:pt x="3353" y="2011"/>
                </a:lnTo>
                <a:lnTo>
                  <a:pt x="3139" y="2011"/>
                </a:lnTo>
                <a:lnTo>
                  <a:pt x="3139" y="269"/>
                </a:lnTo>
                <a:close/>
                <a:moveTo>
                  <a:pt x="3662" y="0"/>
                </a:moveTo>
                <a:lnTo>
                  <a:pt x="3876" y="0"/>
                </a:lnTo>
                <a:lnTo>
                  <a:pt x="3876" y="2011"/>
                </a:lnTo>
                <a:lnTo>
                  <a:pt x="3662" y="2011"/>
                </a:lnTo>
                <a:lnTo>
                  <a:pt x="3662" y="0"/>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xmlns="" id="{7B87AD1B-E991-47C2-88CC-8699AB5C873F}"/>
              </a:ext>
            </a:extLst>
          </p:cNvPr>
          <p:cNvSpPr/>
          <p:nvPr/>
        </p:nvSpPr>
        <p:spPr bwMode="auto">
          <a:xfrm>
            <a:off x="9515553" y="1988840"/>
            <a:ext cx="1446395" cy="508551"/>
          </a:xfrm>
          <a:prstGeom prst="rect">
            <a:avLst/>
          </a:prstGeom>
          <a:solidFill>
            <a:srgbClr val="FEF4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2" name="Content Placeholder 1">
            <a:extLst>
              <a:ext uri="{FF2B5EF4-FFF2-40B4-BE49-F238E27FC236}">
                <a16:creationId xmlns:a16="http://schemas.microsoft.com/office/drawing/2014/main" xmlns="" id="{F6B209A6-3FCE-4823-AA09-38C2B5CDB3FA}"/>
              </a:ext>
            </a:extLst>
          </p:cNvPr>
          <p:cNvSpPr>
            <a:spLocks noGrp="1"/>
          </p:cNvSpPr>
          <p:nvPr>
            <p:ph idx="1"/>
          </p:nvPr>
        </p:nvSpPr>
        <p:spPr>
          <a:xfrm>
            <a:off x="335359" y="908050"/>
            <a:ext cx="11396912" cy="5041230"/>
          </a:xfrm>
        </p:spPr>
        <p:txBody>
          <a:bodyPr/>
          <a:lstStyle/>
          <a:p>
            <a:r>
              <a:rPr lang="en-GB" sz="2800" b="1" dirty="0">
                <a:solidFill>
                  <a:srgbClr val="9362B6"/>
                </a:solidFill>
              </a:rPr>
              <a:t>Physics</a:t>
            </a:r>
          </a:p>
        </p:txBody>
      </p:sp>
      <p:grpSp>
        <p:nvGrpSpPr>
          <p:cNvPr id="34" name="Group 33">
            <a:extLst>
              <a:ext uri="{FF2B5EF4-FFF2-40B4-BE49-F238E27FC236}">
                <a16:creationId xmlns:a16="http://schemas.microsoft.com/office/drawing/2014/main" xmlns="" id="{B034983A-D0EF-4AE0-993E-82851919C6C9}"/>
              </a:ext>
            </a:extLst>
          </p:cNvPr>
          <p:cNvGrpSpPr/>
          <p:nvPr/>
        </p:nvGrpSpPr>
        <p:grpSpPr>
          <a:xfrm>
            <a:off x="6566613" y="1722359"/>
            <a:ext cx="1237733" cy="437852"/>
            <a:chOff x="4423829" y="3510042"/>
            <a:chExt cx="1724376" cy="565386"/>
          </a:xfrm>
          <a:solidFill>
            <a:schemeClr val="bg1"/>
          </a:solidFill>
        </p:grpSpPr>
        <p:sp>
          <p:nvSpPr>
            <p:cNvPr id="35" name="Speech Bubble: Rectangle 34">
              <a:extLst>
                <a:ext uri="{FF2B5EF4-FFF2-40B4-BE49-F238E27FC236}">
                  <a16:creationId xmlns:a16="http://schemas.microsoft.com/office/drawing/2014/main" xmlns="" id="{6900892C-E912-4871-A525-0BA58B0FDD3D}"/>
                </a:ext>
              </a:extLst>
            </p:cNvPr>
            <p:cNvSpPr/>
            <p:nvPr/>
          </p:nvSpPr>
          <p:spPr bwMode="auto">
            <a:xfrm>
              <a:off x="4423829" y="3510042"/>
              <a:ext cx="1724376" cy="565386"/>
            </a:xfrm>
            <a:prstGeom prst="wedgeRectCallout">
              <a:avLst>
                <a:gd name="adj1" fmla="val 51535"/>
                <a:gd name="adj2" fmla="val 336725"/>
              </a:avLst>
            </a:prstGeom>
            <a:grp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i="0" u="none" strike="noStrike" cap="none" normalizeH="0" baseline="0" dirty="0">
                <a:ln>
                  <a:noFill/>
                </a:ln>
                <a:solidFill>
                  <a:srgbClr val="FFC000"/>
                </a:solidFill>
                <a:effectLst/>
                <a:latin typeface="Verdana" pitchFamily="34" charset="0"/>
                <a:cs typeface="Arial" charset="0"/>
              </a:endParaRPr>
            </a:p>
          </p:txBody>
        </p:sp>
        <p:pic>
          <p:nvPicPr>
            <p:cNvPr id="36" name="Picture 35">
              <a:extLst>
                <a:ext uri="{FF2B5EF4-FFF2-40B4-BE49-F238E27FC236}">
                  <a16:creationId xmlns:a16="http://schemas.microsoft.com/office/drawing/2014/main" xmlns="" id="{0357A72C-7BB3-406C-8C01-08869A783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6666" y="3679796"/>
              <a:ext cx="1359520" cy="228658"/>
            </a:xfrm>
            <a:prstGeom prst="rect">
              <a:avLst/>
            </a:prstGeom>
            <a:grpFill/>
          </p:spPr>
        </p:pic>
      </p:grpSp>
      <p:sp>
        <p:nvSpPr>
          <p:cNvPr id="3" name="Title 2">
            <a:extLst>
              <a:ext uri="{FF2B5EF4-FFF2-40B4-BE49-F238E27FC236}">
                <a16:creationId xmlns:a16="http://schemas.microsoft.com/office/drawing/2014/main" xmlns="" id="{E84CE11E-4261-4DCC-A4CB-FF850F638D6E}"/>
              </a:ext>
            </a:extLst>
          </p:cNvPr>
          <p:cNvSpPr>
            <a:spLocks noGrp="1"/>
          </p:cNvSpPr>
          <p:nvPr>
            <p:ph type="title"/>
          </p:nvPr>
        </p:nvSpPr>
        <p:spPr/>
        <p:txBody>
          <a:bodyPr/>
          <a:lstStyle/>
          <a:p>
            <a:r>
              <a:rPr lang="en-GB" dirty="0"/>
              <a:t>Recruitment vs Targets						</a:t>
            </a:r>
          </a:p>
        </p:txBody>
      </p:sp>
      <p:sp>
        <p:nvSpPr>
          <p:cNvPr id="6" name="AutoShape 3">
            <a:extLst>
              <a:ext uri="{FF2B5EF4-FFF2-40B4-BE49-F238E27FC236}">
                <a16:creationId xmlns:a16="http://schemas.microsoft.com/office/drawing/2014/main" xmlns="" id="{862432D4-ADF7-4A37-ABCB-54022EE40499}"/>
              </a:ext>
            </a:extLst>
          </p:cNvPr>
          <p:cNvSpPr>
            <a:spLocks noChangeAspect="1" noChangeArrowheads="1" noTextEdit="1"/>
          </p:cNvSpPr>
          <p:nvPr/>
        </p:nvSpPr>
        <p:spPr bwMode="auto">
          <a:xfrm>
            <a:off x="1415480" y="980975"/>
            <a:ext cx="90328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5">
            <a:extLst>
              <a:ext uri="{FF2B5EF4-FFF2-40B4-BE49-F238E27FC236}">
                <a16:creationId xmlns:a16="http://schemas.microsoft.com/office/drawing/2014/main" xmlns="" id="{CB7821A9-BD98-4A60-BBA2-5A9E15ECF80D}"/>
              </a:ext>
            </a:extLst>
          </p:cNvPr>
          <p:cNvSpPr>
            <a:spLocks noEditPoints="1"/>
          </p:cNvSpPr>
          <p:nvPr/>
        </p:nvSpPr>
        <p:spPr bwMode="auto">
          <a:xfrm>
            <a:off x="2540471" y="1626810"/>
            <a:ext cx="8302625" cy="3130550"/>
          </a:xfrm>
          <a:custGeom>
            <a:avLst/>
            <a:gdLst>
              <a:gd name="T0" fmla="*/ 0 w 5230"/>
              <a:gd name="T1" fmla="*/ 1972 h 1972"/>
              <a:gd name="T2" fmla="*/ 5230 w 5230"/>
              <a:gd name="T3" fmla="*/ 1972 h 1972"/>
              <a:gd name="T4" fmla="*/ 0 w 5230"/>
              <a:gd name="T5" fmla="*/ 1647 h 1972"/>
              <a:gd name="T6" fmla="*/ 5230 w 5230"/>
              <a:gd name="T7" fmla="*/ 1647 h 1972"/>
              <a:gd name="T8" fmla="*/ 0 w 5230"/>
              <a:gd name="T9" fmla="*/ 1314 h 1972"/>
              <a:gd name="T10" fmla="*/ 5230 w 5230"/>
              <a:gd name="T11" fmla="*/ 1314 h 1972"/>
              <a:gd name="T12" fmla="*/ 0 w 5230"/>
              <a:gd name="T13" fmla="*/ 990 h 1972"/>
              <a:gd name="T14" fmla="*/ 5230 w 5230"/>
              <a:gd name="T15" fmla="*/ 990 h 1972"/>
              <a:gd name="T16" fmla="*/ 0 w 5230"/>
              <a:gd name="T17" fmla="*/ 657 h 1972"/>
              <a:gd name="T18" fmla="*/ 5230 w 5230"/>
              <a:gd name="T19" fmla="*/ 657 h 1972"/>
              <a:gd name="T20" fmla="*/ 0 w 5230"/>
              <a:gd name="T21" fmla="*/ 333 h 1972"/>
              <a:gd name="T22" fmla="*/ 5230 w 5230"/>
              <a:gd name="T23" fmla="*/ 333 h 1972"/>
              <a:gd name="T24" fmla="*/ 0 w 5230"/>
              <a:gd name="T25" fmla="*/ 0 h 1972"/>
              <a:gd name="T26" fmla="*/ 5230 w 5230"/>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0" h="1972">
                <a:moveTo>
                  <a:pt x="0" y="1972"/>
                </a:moveTo>
                <a:lnTo>
                  <a:pt x="5230" y="1972"/>
                </a:lnTo>
                <a:moveTo>
                  <a:pt x="0" y="1647"/>
                </a:moveTo>
                <a:lnTo>
                  <a:pt x="5230" y="1647"/>
                </a:lnTo>
                <a:moveTo>
                  <a:pt x="0" y="1314"/>
                </a:moveTo>
                <a:lnTo>
                  <a:pt x="5230" y="1314"/>
                </a:lnTo>
                <a:moveTo>
                  <a:pt x="0" y="990"/>
                </a:moveTo>
                <a:lnTo>
                  <a:pt x="5230" y="990"/>
                </a:lnTo>
                <a:moveTo>
                  <a:pt x="0" y="657"/>
                </a:moveTo>
                <a:lnTo>
                  <a:pt x="5230" y="657"/>
                </a:lnTo>
                <a:moveTo>
                  <a:pt x="0" y="333"/>
                </a:moveTo>
                <a:lnTo>
                  <a:pt x="5230" y="333"/>
                </a:lnTo>
                <a:moveTo>
                  <a:pt x="0" y="0"/>
                </a:moveTo>
                <a:lnTo>
                  <a:pt x="5230"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xmlns="" id="{24BA66DF-4836-424F-802B-FD6BE74BE237}"/>
              </a:ext>
            </a:extLst>
          </p:cNvPr>
          <p:cNvGrpSpPr/>
          <p:nvPr/>
        </p:nvGrpSpPr>
        <p:grpSpPr>
          <a:xfrm>
            <a:off x="2784946" y="2926973"/>
            <a:ext cx="6983413" cy="2363787"/>
            <a:chOff x="2378076" y="2824163"/>
            <a:chExt cx="6983413" cy="2363787"/>
          </a:xfrm>
        </p:grpSpPr>
        <p:sp>
          <p:nvSpPr>
            <p:cNvPr id="8" name="Freeform 6">
              <a:extLst>
                <a:ext uri="{FF2B5EF4-FFF2-40B4-BE49-F238E27FC236}">
                  <a16:creationId xmlns:a16="http://schemas.microsoft.com/office/drawing/2014/main" xmlns="" id="{80B7EBAC-54FC-46B4-8709-E76FDDB79195}"/>
                </a:ext>
              </a:extLst>
            </p:cNvPr>
            <p:cNvSpPr>
              <a:spLocks noEditPoints="1"/>
            </p:cNvSpPr>
            <p:nvPr/>
          </p:nvSpPr>
          <p:spPr bwMode="auto">
            <a:xfrm>
              <a:off x="2378076" y="3114675"/>
              <a:ext cx="6983413" cy="2073275"/>
            </a:xfrm>
            <a:custGeom>
              <a:avLst/>
              <a:gdLst>
                <a:gd name="T0" fmla="*/ 0 w 4399"/>
                <a:gd name="T1" fmla="*/ 451 h 1306"/>
                <a:gd name="T2" fmla="*/ 206 w 4399"/>
                <a:gd name="T3" fmla="*/ 451 h 1306"/>
                <a:gd name="T4" fmla="*/ 206 w 4399"/>
                <a:gd name="T5" fmla="*/ 1306 h 1306"/>
                <a:gd name="T6" fmla="*/ 0 w 4399"/>
                <a:gd name="T7" fmla="*/ 1306 h 1306"/>
                <a:gd name="T8" fmla="*/ 0 w 4399"/>
                <a:gd name="T9" fmla="*/ 451 h 1306"/>
                <a:gd name="T10" fmla="*/ 523 w 4399"/>
                <a:gd name="T11" fmla="*/ 308 h 1306"/>
                <a:gd name="T12" fmla="*/ 729 w 4399"/>
                <a:gd name="T13" fmla="*/ 308 h 1306"/>
                <a:gd name="T14" fmla="*/ 729 w 4399"/>
                <a:gd name="T15" fmla="*/ 1306 h 1306"/>
                <a:gd name="T16" fmla="*/ 523 w 4399"/>
                <a:gd name="T17" fmla="*/ 1306 h 1306"/>
                <a:gd name="T18" fmla="*/ 523 w 4399"/>
                <a:gd name="T19" fmla="*/ 308 h 1306"/>
                <a:gd name="T20" fmla="*/ 1046 w 4399"/>
                <a:gd name="T21" fmla="*/ 110 h 1306"/>
                <a:gd name="T22" fmla="*/ 1252 w 4399"/>
                <a:gd name="T23" fmla="*/ 110 h 1306"/>
                <a:gd name="T24" fmla="*/ 1252 w 4399"/>
                <a:gd name="T25" fmla="*/ 1306 h 1306"/>
                <a:gd name="T26" fmla="*/ 1046 w 4399"/>
                <a:gd name="T27" fmla="*/ 1306 h 1306"/>
                <a:gd name="T28" fmla="*/ 1046 w 4399"/>
                <a:gd name="T29" fmla="*/ 110 h 1306"/>
                <a:gd name="T30" fmla="*/ 1569 w 4399"/>
                <a:gd name="T31" fmla="*/ 0 h 1306"/>
                <a:gd name="T32" fmla="*/ 1775 w 4399"/>
                <a:gd name="T33" fmla="*/ 0 h 1306"/>
                <a:gd name="T34" fmla="*/ 1775 w 4399"/>
                <a:gd name="T35" fmla="*/ 1306 h 1306"/>
                <a:gd name="T36" fmla="*/ 1569 w 4399"/>
                <a:gd name="T37" fmla="*/ 1306 h 1306"/>
                <a:gd name="T38" fmla="*/ 1569 w 4399"/>
                <a:gd name="T39" fmla="*/ 0 h 1306"/>
                <a:gd name="T40" fmla="*/ 2092 w 4399"/>
                <a:gd name="T41" fmla="*/ 380 h 1306"/>
                <a:gd name="T42" fmla="*/ 2298 w 4399"/>
                <a:gd name="T43" fmla="*/ 380 h 1306"/>
                <a:gd name="T44" fmla="*/ 2298 w 4399"/>
                <a:gd name="T45" fmla="*/ 1306 h 1306"/>
                <a:gd name="T46" fmla="*/ 2092 w 4399"/>
                <a:gd name="T47" fmla="*/ 1306 h 1306"/>
                <a:gd name="T48" fmla="*/ 2092 w 4399"/>
                <a:gd name="T49" fmla="*/ 380 h 1306"/>
                <a:gd name="T50" fmla="*/ 2615 w 4399"/>
                <a:gd name="T51" fmla="*/ 570 h 1306"/>
                <a:gd name="T52" fmla="*/ 2822 w 4399"/>
                <a:gd name="T53" fmla="*/ 570 h 1306"/>
                <a:gd name="T54" fmla="*/ 2822 w 4399"/>
                <a:gd name="T55" fmla="*/ 1306 h 1306"/>
                <a:gd name="T56" fmla="*/ 2615 w 4399"/>
                <a:gd name="T57" fmla="*/ 1306 h 1306"/>
                <a:gd name="T58" fmla="*/ 2615 w 4399"/>
                <a:gd name="T59" fmla="*/ 570 h 1306"/>
                <a:gd name="T60" fmla="*/ 3139 w 4399"/>
                <a:gd name="T61" fmla="*/ 538 h 1306"/>
                <a:gd name="T62" fmla="*/ 3345 w 4399"/>
                <a:gd name="T63" fmla="*/ 538 h 1306"/>
                <a:gd name="T64" fmla="*/ 3345 w 4399"/>
                <a:gd name="T65" fmla="*/ 1306 h 1306"/>
                <a:gd name="T66" fmla="*/ 3139 w 4399"/>
                <a:gd name="T67" fmla="*/ 1306 h 1306"/>
                <a:gd name="T68" fmla="*/ 3139 w 4399"/>
                <a:gd name="T69" fmla="*/ 538 h 1306"/>
                <a:gd name="T70" fmla="*/ 3662 w 4399"/>
                <a:gd name="T71" fmla="*/ 427 h 1306"/>
                <a:gd name="T72" fmla="*/ 3868 w 4399"/>
                <a:gd name="T73" fmla="*/ 427 h 1306"/>
                <a:gd name="T74" fmla="*/ 3868 w 4399"/>
                <a:gd name="T75" fmla="*/ 1306 h 1306"/>
                <a:gd name="T76" fmla="*/ 3662 w 4399"/>
                <a:gd name="T77" fmla="*/ 1306 h 1306"/>
                <a:gd name="T78" fmla="*/ 3662 w 4399"/>
                <a:gd name="T79" fmla="*/ 427 h 1306"/>
                <a:gd name="T80" fmla="*/ 4185 w 4399"/>
                <a:gd name="T81" fmla="*/ 522 h 1306"/>
                <a:gd name="T82" fmla="*/ 4399 w 4399"/>
                <a:gd name="T83" fmla="*/ 522 h 1306"/>
                <a:gd name="T84" fmla="*/ 4399 w 4399"/>
                <a:gd name="T85" fmla="*/ 1306 h 1306"/>
                <a:gd name="T86" fmla="*/ 4185 w 4399"/>
                <a:gd name="T87" fmla="*/ 1306 h 1306"/>
                <a:gd name="T88" fmla="*/ 4185 w 4399"/>
                <a:gd name="T89" fmla="*/ 522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1306">
                  <a:moveTo>
                    <a:pt x="0" y="451"/>
                  </a:moveTo>
                  <a:lnTo>
                    <a:pt x="206" y="451"/>
                  </a:lnTo>
                  <a:lnTo>
                    <a:pt x="206" y="1306"/>
                  </a:lnTo>
                  <a:lnTo>
                    <a:pt x="0" y="1306"/>
                  </a:lnTo>
                  <a:lnTo>
                    <a:pt x="0" y="451"/>
                  </a:lnTo>
                  <a:close/>
                  <a:moveTo>
                    <a:pt x="523" y="308"/>
                  </a:moveTo>
                  <a:lnTo>
                    <a:pt x="729" y="308"/>
                  </a:lnTo>
                  <a:lnTo>
                    <a:pt x="729" y="1306"/>
                  </a:lnTo>
                  <a:lnTo>
                    <a:pt x="523" y="1306"/>
                  </a:lnTo>
                  <a:lnTo>
                    <a:pt x="523" y="308"/>
                  </a:lnTo>
                  <a:close/>
                  <a:moveTo>
                    <a:pt x="1046" y="110"/>
                  </a:moveTo>
                  <a:lnTo>
                    <a:pt x="1252" y="110"/>
                  </a:lnTo>
                  <a:lnTo>
                    <a:pt x="1252" y="1306"/>
                  </a:lnTo>
                  <a:lnTo>
                    <a:pt x="1046" y="1306"/>
                  </a:lnTo>
                  <a:lnTo>
                    <a:pt x="1046" y="110"/>
                  </a:lnTo>
                  <a:close/>
                  <a:moveTo>
                    <a:pt x="1569" y="0"/>
                  </a:moveTo>
                  <a:lnTo>
                    <a:pt x="1775" y="0"/>
                  </a:lnTo>
                  <a:lnTo>
                    <a:pt x="1775" y="1306"/>
                  </a:lnTo>
                  <a:lnTo>
                    <a:pt x="1569" y="1306"/>
                  </a:lnTo>
                  <a:lnTo>
                    <a:pt x="1569" y="0"/>
                  </a:lnTo>
                  <a:close/>
                  <a:moveTo>
                    <a:pt x="2092" y="380"/>
                  </a:moveTo>
                  <a:lnTo>
                    <a:pt x="2298" y="380"/>
                  </a:lnTo>
                  <a:lnTo>
                    <a:pt x="2298" y="1306"/>
                  </a:lnTo>
                  <a:lnTo>
                    <a:pt x="2092" y="1306"/>
                  </a:lnTo>
                  <a:lnTo>
                    <a:pt x="2092" y="380"/>
                  </a:lnTo>
                  <a:close/>
                  <a:moveTo>
                    <a:pt x="2615" y="570"/>
                  </a:moveTo>
                  <a:lnTo>
                    <a:pt x="2822" y="570"/>
                  </a:lnTo>
                  <a:lnTo>
                    <a:pt x="2822" y="1306"/>
                  </a:lnTo>
                  <a:lnTo>
                    <a:pt x="2615" y="1306"/>
                  </a:lnTo>
                  <a:lnTo>
                    <a:pt x="2615" y="570"/>
                  </a:lnTo>
                  <a:close/>
                  <a:moveTo>
                    <a:pt x="3139" y="538"/>
                  </a:moveTo>
                  <a:lnTo>
                    <a:pt x="3345" y="538"/>
                  </a:lnTo>
                  <a:lnTo>
                    <a:pt x="3345" y="1306"/>
                  </a:lnTo>
                  <a:lnTo>
                    <a:pt x="3139" y="1306"/>
                  </a:lnTo>
                  <a:lnTo>
                    <a:pt x="3139" y="538"/>
                  </a:lnTo>
                  <a:close/>
                  <a:moveTo>
                    <a:pt x="3662" y="427"/>
                  </a:moveTo>
                  <a:lnTo>
                    <a:pt x="3868" y="427"/>
                  </a:lnTo>
                  <a:lnTo>
                    <a:pt x="3868" y="1306"/>
                  </a:lnTo>
                  <a:lnTo>
                    <a:pt x="3662" y="1306"/>
                  </a:lnTo>
                  <a:lnTo>
                    <a:pt x="3662" y="427"/>
                  </a:lnTo>
                  <a:close/>
                  <a:moveTo>
                    <a:pt x="4185" y="522"/>
                  </a:moveTo>
                  <a:lnTo>
                    <a:pt x="4399" y="522"/>
                  </a:lnTo>
                  <a:lnTo>
                    <a:pt x="4399" y="1306"/>
                  </a:lnTo>
                  <a:lnTo>
                    <a:pt x="4185" y="1306"/>
                  </a:lnTo>
                  <a:lnTo>
                    <a:pt x="4185" y="522"/>
                  </a:lnTo>
                  <a:close/>
                </a:path>
              </a:pathLst>
            </a:custGeom>
            <a:pattFill prst="ltHorz">
              <a:fgClr>
                <a:srgbClr val="FFC000"/>
              </a:fgClr>
              <a:bgClr>
                <a:srgbClr val="CC99FF"/>
              </a:bgClr>
            </a:pattFill>
            <a:ln>
              <a:solidFill>
                <a:schemeClr val="bg1"/>
              </a:solidFill>
            </a:ln>
          </p:spPr>
          <p:txBody>
            <a:bodyPr vert="horz" wrap="square" lIns="91440" tIns="45720" rIns="91440" bIns="45720" numCol="1" anchor="t" anchorCtr="0" compatLnSpc="1">
              <a:prstTxWarp prst="textNoShape">
                <a:avLst/>
              </a:prstTxWarp>
            </a:bodyPr>
            <a:lstStyle/>
            <a:p>
              <a:endParaRPr lang="en-GB" dirty="0"/>
            </a:p>
          </p:txBody>
        </p:sp>
        <p:sp>
          <p:nvSpPr>
            <p:cNvPr id="9" name="Freeform 7">
              <a:extLst>
                <a:ext uri="{FF2B5EF4-FFF2-40B4-BE49-F238E27FC236}">
                  <a16:creationId xmlns:a16="http://schemas.microsoft.com/office/drawing/2014/main" xmlns="" id="{AF7AEBBF-81F1-455B-858C-36FB55D0004C}"/>
                </a:ext>
              </a:extLst>
            </p:cNvPr>
            <p:cNvSpPr>
              <a:spLocks noEditPoints="1"/>
            </p:cNvSpPr>
            <p:nvPr/>
          </p:nvSpPr>
          <p:spPr bwMode="auto">
            <a:xfrm>
              <a:off x="2378076" y="2824163"/>
              <a:ext cx="6983413" cy="1195388"/>
            </a:xfrm>
            <a:custGeom>
              <a:avLst/>
              <a:gdLst>
                <a:gd name="T0" fmla="*/ 0 w 4399"/>
                <a:gd name="T1" fmla="*/ 563 h 753"/>
                <a:gd name="T2" fmla="*/ 206 w 4399"/>
                <a:gd name="T3" fmla="*/ 563 h 753"/>
                <a:gd name="T4" fmla="*/ 206 w 4399"/>
                <a:gd name="T5" fmla="*/ 634 h 753"/>
                <a:gd name="T6" fmla="*/ 0 w 4399"/>
                <a:gd name="T7" fmla="*/ 634 h 753"/>
                <a:gd name="T8" fmla="*/ 0 w 4399"/>
                <a:gd name="T9" fmla="*/ 563 h 753"/>
                <a:gd name="T10" fmla="*/ 523 w 4399"/>
                <a:gd name="T11" fmla="*/ 420 h 753"/>
                <a:gd name="T12" fmla="*/ 729 w 4399"/>
                <a:gd name="T13" fmla="*/ 420 h 753"/>
                <a:gd name="T14" fmla="*/ 729 w 4399"/>
                <a:gd name="T15" fmla="*/ 491 h 753"/>
                <a:gd name="T16" fmla="*/ 523 w 4399"/>
                <a:gd name="T17" fmla="*/ 491 h 753"/>
                <a:gd name="T18" fmla="*/ 523 w 4399"/>
                <a:gd name="T19" fmla="*/ 420 h 753"/>
                <a:gd name="T20" fmla="*/ 1046 w 4399"/>
                <a:gd name="T21" fmla="*/ 95 h 753"/>
                <a:gd name="T22" fmla="*/ 1252 w 4399"/>
                <a:gd name="T23" fmla="*/ 95 h 753"/>
                <a:gd name="T24" fmla="*/ 1252 w 4399"/>
                <a:gd name="T25" fmla="*/ 293 h 753"/>
                <a:gd name="T26" fmla="*/ 1046 w 4399"/>
                <a:gd name="T27" fmla="*/ 293 h 753"/>
                <a:gd name="T28" fmla="*/ 1046 w 4399"/>
                <a:gd name="T29" fmla="*/ 95 h 753"/>
                <a:gd name="T30" fmla="*/ 1569 w 4399"/>
                <a:gd name="T31" fmla="*/ 0 h 753"/>
                <a:gd name="T32" fmla="*/ 1775 w 4399"/>
                <a:gd name="T33" fmla="*/ 0 h 753"/>
                <a:gd name="T34" fmla="*/ 1775 w 4399"/>
                <a:gd name="T35" fmla="*/ 183 h 753"/>
                <a:gd name="T36" fmla="*/ 1569 w 4399"/>
                <a:gd name="T37" fmla="*/ 183 h 753"/>
                <a:gd name="T38" fmla="*/ 1569 w 4399"/>
                <a:gd name="T39" fmla="*/ 0 h 753"/>
                <a:gd name="T40" fmla="*/ 2092 w 4399"/>
                <a:gd name="T41" fmla="*/ 333 h 753"/>
                <a:gd name="T42" fmla="*/ 2298 w 4399"/>
                <a:gd name="T43" fmla="*/ 333 h 753"/>
                <a:gd name="T44" fmla="*/ 2298 w 4399"/>
                <a:gd name="T45" fmla="*/ 563 h 753"/>
                <a:gd name="T46" fmla="*/ 2092 w 4399"/>
                <a:gd name="T47" fmla="*/ 563 h 753"/>
                <a:gd name="T48" fmla="*/ 2092 w 4399"/>
                <a:gd name="T49" fmla="*/ 333 h 753"/>
                <a:gd name="T50" fmla="*/ 2615 w 4399"/>
                <a:gd name="T51" fmla="*/ 436 h 753"/>
                <a:gd name="T52" fmla="*/ 2822 w 4399"/>
                <a:gd name="T53" fmla="*/ 436 h 753"/>
                <a:gd name="T54" fmla="*/ 2822 w 4399"/>
                <a:gd name="T55" fmla="*/ 753 h 753"/>
                <a:gd name="T56" fmla="*/ 2615 w 4399"/>
                <a:gd name="T57" fmla="*/ 753 h 753"/>
                <a:gd name="T58" fmla="*/ 2615 w 4399"/>
                <a:gd name="T59" fmla="*/ 436 h 753"/>
                <a:gd name="T60" fmla="*/ 3139 w 4399"/>
                <a:gd name="T61" fmla="*/ 317 h 753"/>
                <a:gd name="T62" fmla="*/ 3345 w 4399"/>
                <a:gd name="T63" fmla="*/ 317 h 753"/>
                <a:gd name="T64" fmla="*/ 3345 w 4399"/>
                <a:gd name="T65" fmla="*/ 721 h 753"/>
                <a:gd name="T66" fmla="*/ 3139 w 4399"/>
                <a:gd name="T67" fmla="*/ 721 h 753"/>
                <a:gd name="T68" fmla="*/ 3139 w 4399"/>
                <a:gd name="T69" fmla="*/ 317 h 753"/>
                <a:gd name="T70" fmla="*/ 3662 w 4399"/>
                <a:gd name="T71" fmla="*/ 127 h 753"/>
                <a:gd name="T72" fmla="*/ 3868 w 4399"/>
                <a:gd name="T73" fmla="*/ 127 h 753"/>
                <a:gd name="T74" fmla="*/ 3868 w 4399"/>
                <a:gd name="T75" fmla="*/ 610 h 753"/>
                <a:gd name="T76" fmla="*/ 3662 w 4399"/>
                <a:gd name="T77" fmla="*/ 610 h 753"/>
                <a:gd name="T78" fmla="*/ 3662 w 4399"/>
                <a:gd name="T79" fmla="*/ 127 h 753"/>
                <a:gd name="T80" fmla="*/ 4185 w 4399"/>
                <a:gd name="T81" fmla="*/ 341 h 753"/>
                <a:gd name="T82" fmla="*/ 4399 w 4399"/>
                <a:gd name="T83" fmla="*/ 341 h 753"/>
                <a:gd name="T84" fmla="*/ 4399 w 4399"/>
                <a:gd name="T85" fmla="*/ 705 h 753"/>
                <a:gd name="T86" fmla="*/ 4185 w 4399"/>
                <a:gd name="T87" fmla="*/ 705 h 753"/>
                <a:gd name="T88" fmla="*/ 4185 w 4399"/>
                <a:gd name="T89" fmla="*/ 34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99" h="753">
                  <a:moveTo>
                    <a:pt x="0" y="563"/>
                  </a:moveTo>
                  <a:lnTo>
                    <a:pt x="206" y="563"/>
                  </a:lnTo>
                  <a:lnTo>
                    <a:pt x="206" y="634"/>
                  </a:lnTo>
                  <a:lnTo>
                    <a:pt x="0" y="634"/>
                  </a:lnTo>
                  <a:lnTo>
                    <a:pt x="0" y="563"/>
                  </a:lnTo>
                  <a:close/>
                  <a:moveTo>
                    <a:pt x="523" y="420"/>
                  </a:moveTo>
                  <a:lnTo>
                    <a:pt x="729" y="420"/>
                  </a:lnTo>
                  <a:lnTo>
                    <a:pt x="729" y="491"/>
                  </a:lnTo>
                  <a:lnTo>
                    <a:pt x="523" y="491"/>
                  </a:lnTo>
                  <a:lnTo>
                    <a:pt x="523" y="420"/>
                  </a:lnTo>
                  <a:close/>
                  <a:moveTo>
                    <a:pt x="1046" y="95"/>
                  </a:moveTo>
                  <a:lnTo>
                    <a:pt x="1252" y="95"/>
                  </a:lnTo>
                  <a:lnTo>
                    <a:pt x="1252" y="293"/>
                  </a:lnTo>
                  <a:lnTo>
                    <a:pt x="1046" y="293"/>
                  </a:lnTo>
                  <a:lnTo>
                    <a:pt x="1046" y="95"/>
                  </a:lnTo>
                  <a:close/>
                  <a:moveTo>
                    <a:pt x="1569" y="0"/>
                  </a:moveTo>
                  <a:lnTo>
                    <a:pt x="1775" y="0"/>
                  </a:lnTo>
                  <a:lnTo>
                    <a:pt x="1775" y="183"/>
                  </a:lnTo>
                  <a:lnTo>
                    <a:pt x="1569" y="183"/>
                  </a:lnTo>
                  <a:lnTo>
                    <a:pt x="1569" y="0"/>
                  </a:lnTo>
                  <a:close/>
                  <a:moveTo>
                    <a:pt x="2092" y="333"/>
                  </a:moveTo>
                  <a:lnTo>
                    <a:pt x="2298" y="333"/>
                  </a:lnTo>
                  <a:lnTo>
                    <a:pt x="2298" y="563"/>
                  </a:lnTo>
                  <a:lnTo>
                    <a:pt x="2092" y="563"/>
                  </a:lnTo>
                  <a:lnTo>
                    <a:pt x="2092" y="333"/>
                  </a:lnTo>
                  <a:close/>
                  <a:moveTo>
                    <a:pt x="2615" y="436"/>
                  </a:moveTo>
                  <a:lnTo>
                    <a:pt x="2822" y="436"/>
                  </a:lnTo>
                  <a:lnTo>
                    <a:pt x="2822" y="753"/>
                  </a:lnTo>
                  <a:lnTo>
                    <a:pt x="2615" y="753"/>
                  </a:lnTo>
                  <a:lnTo>
                    <a:pt x="2615" y="436"/>
                  </a:lnTo>
                  <a:close/>
                  <a:moveTo>
                    <a:pt x="3139" y="317"/>
                  </a:moveTo>
                  <a:lnTo>
                    <a:pt x="3345" y="317"/>
                  </a:lnTo>
                  <a:lnTo>
                    <a:pt x="3345" y="721"/>
                  </a:lnTo>
                  <a:lnTo>
                    <a:pt x="3139" y="721"/>
                  </a:lnTo>
                  <a:lnTo>
                    <a:pt x="3139" y="317"/>
                  </a:lnTo>
                  <a:close/>
                  <a:moveTo>
                    <a:pt x="3662" y="127"/>
                  </a:moveTo>
                  <a:lnTo>
                    <a:pt x="3868" y="127"/>
                  </a:lnTo>
                  <a:lnTo>
                    <a:pt x="3868" y="610"/>
                  </a:lnTo>
                  <a:lnTo>
                    <a:pt x="3662" y="610"/>
                  </a:lnTo>
                  <a:lnTo>
                    <a:pt x="3662" y="127"/>
                  </a:lnTo>
                  <a:close/>
                  <a:moveTo>
                    <a:pt x="4185" y="341"/>
                  </a:moveTo>
                  <a:lnTo>
                    <a:pt x="4399" y="341"/>
                  </a:lnTo>
                  <a:lnTo>
                    <a:pt x="4399" y="705"/>
                  </a:lnTo>
                  <a:lnTo>
                    <a:pt x="4185" y="705"/>
                  </a:lnTo>
                  <a:lnTo>
                    <a:pt x="4185" y="341"/>
                  </a:lnTo>
                  <a:close/>
                </a:path>
              </a:pathLst>
            </a:custGeom>
            <a:solidFill>
              <a:srgbClr val="FFC000"/>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sp>
          <p:nvSpPr>
            <p:cNvPr id="10" name="Freeform 8">
              <a:extLst>
                <a:ext uri="{FF2B5EF4-FFF2-40B4-BE49-F238E27FC236}">
                  <a16:creationId xmlns:a16="http://schemas.microsoft.com/office/drawing/2014/main" xmlns="" id="{9EF2B6B7-0E5E-41C0-86A5-E27B644341E7}"/>
                </a:ext>
              </a:extLst>
            </p:cNvPr>
            <p:cNvSpPr>
              <a:spLocks noEditPoints="1"/>
            </p:cNvSpPr>
            <p:nvPr/>
          </p:nvSpPr>
          <p:spPr bwMode="auto">
            <a:xfrm>
              <a:off x="4038601" y="2963863"/>
              <a:ext cx="5322888" cy="401638"/>
            </a:xfrm>
            <a:custGeom>
              <a:avLst/>
              <a:gdLst>
                <a:gd name="T0" fmla="*/ 0 w 3353"/>
                <a:gd name="T1" fmla="*/ 0 h 253"/>
                <a:gd name="T2" fmla="*/ 206 w 3353"/>
                <a:gd name="T3" fmla="*/ 0 h 253"/>
                <a:gd name="T4" fmla="*/ 206 w 3353"/>
                <a:gd name="T5" fmla="*/ 7 h 253"/>
                <a:gd name="T6" fmla="*/ 0 w 3353"/>
                <a:gd name="T7" fmla="*/ 7 h 253"/>
                <a:gd name="T8" fmla="*/ 0 w 3353"/>
                <a:gd name="T9" fmla="*/ 0 h 253"/>
                <a:gd name="T10" fmla="*/ 2093 w 3353"/>
                <a:gd name="T11" fmla="*/ 190 h 253"/>
                <a:gd name="T12" fmla="*/ 2299 w 3353"/>
                <a:gd name="T13" fmla="*/ 190 h 253"/>
                <a:gd name="T14" fmla="*/ 2299 w 3353"/>
                <a:gd name="T15" fmla="*/ 229 h 253"/>
                <a:gd name="T16" fmla="*/ 2093 w 3353"/>
                <a:gd name="T17" fmla="*/ 229 h 253"/>
                <a:gd name="T18" fmla="*/ 2093 w 3353"/>
                <a:gd name="T19" fmla="*/ 190 h 253"/>
                <a:gd name="T20" fmla="*/ 2616 w 3353"/>
                <a:gd name="T21" fmla="*/ 7 h 253"/>
                <a:gd name="T22" fmla="*/ 2822 w 3353"/>
                <a:gd name="T23" fmla="*/ 7 h 253"/>
                <a:gd name="T24" fmla="*/ 2822 w 3353"/>
                <a:gd name="T25" fmla="*/ 39 h 253"/>
                <a:gd name="T26" fmla="*/ 2616 w 3353"/>
                <a:gd name="T27" fmla="*/ 39 h 253"/>
                <a:gd name="T28" fmla="*/ 2616 w 3353"/>
                <a:gd name="T29" fmla="*/ 7 h 253"/>
                <a:gd name="T30" fmla="*/ 3139 w 3353"/>
                <a:gd name="T31" fmla="*/ 221 h 253"/>
                <a:gd name="T32" fmla="*/ 3353 w 3353"/>
                <a:gd name="T33" fmla="*/ 221 h 253"/>
                <a:gd name="T34" fmla="*/ 3353 w 3353"/>
                <a:gd name="T35" fmla="*/ 253 h 253"/>
                <a:gd name="T36" fmla="*/ 3139 w 3353"/>
                <a:gd name="T37" fmla="*/ 253 h 253"/>
                <a:gd name="T38" fmla="*/ 3139 w 3353"/>
                <a:gd name="T39" fmla="*/ 2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3" h="253">
                  <a:moveTo>
                    <a:pt x="0" y="0"/>
                  </a:moveTo>
                  <a:lnTo>
                    <a:pt x="206" y="0"/>
                  </a:lnTo>
                  <a:lnTo>
                    <a:pt x="206" y="7"/>
                  </a:lnTo>
                  <a:lnTo>
                    <a:pt x="0" y="7"/>
                  </a:lnTo>
                  <a:lnTo>
                    <a:pt x="0" y="0"/>
                  </a:lnTo>
                  <a:close/>
                  <a:moveTo>
                    <a:pt x="2093" y="190"/>
                  </a:moveTo>
                  <a:lnTo>
                    <a:pt x="2299" y="190"/>
                  </a:lnTo>
                  <a:lnTo>
                    <a:pt x="2299" y="229"/>
                  </a:lnTo>
                  <a:lnTo>
                    <a:pt x="2093" y="229"/>
                  </a:lnTo>
                  <a:lnTo>
                    <a:pt x="2093" y="190"/>
                  </a:lnTo>
                  <a:close/>
                  <a:moveTo>
                    <a:pt x="2616" y="7"/>
                  </a:moveTo>
                  <a:lnTo>
                    <a:pt x="2822" y="7"/>
                  </a:lnTo>
                  <a:lnTo>
                    <a:pt x="2822" y="39"/>
                  </a:lnTo>
                  <a:lnTo>
                    <a:pt x="2616" y="39"/>
                  </a:lnTo>
                  <a:lnTo>
                    <a:pt x="2616" y="7"/>
                  </a:lnTo>
                  <a:close/>
                  <a:moveTo>
                    <a:pt x="3139" y="221"/>
                  </a:moveTo>
                  <a:lnTo>
                    <a:pt x="3353" y="221"/>
                  </a:lnTo>
                  <a:lnTo>
                    <a:pt x="3353" y="253"/>
                  </a:lnTo>
                  <a:lnTo>
                    <a:pt x="3139" y="253"/>
                  </a:lnTo>
                  <a:lnTo>
                    <a:pt x="3139" y="221"/>
                  </a:lnTo>
                  <a:close/>
                </a:path>
              </a:pathLst>
            </a:custGeom>
            <a:solidFill>
              <a:srgbClr val="5B9BD5"/>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grpSp>
      <p:sp>
        <p:nvSpPr>
          <p:cNvPr id="11" name="Line 9">
            <a:extLst>
              <a:ext uri="{FF2B5EF4-FFF2-40B4-BE49-F238E27FC236}">
                <a16:creationId xmlns:a16="http://schemas.microsoft.com/office/drawing/2014/main" xmlns="" id="{7701A5DE-1306-42E5-A7A7-3F3D2FB11E12}"/>
              </a:ext>
            </a:extLst>
          </p:cNvPr>
          <p:cNvSpPr>
            <a:spLocks noChangeShapeType="1"/>
          </p:cNvSpPr>
          <p:nvPr/>
        </p:nvSpPr>
        <p:spPr bwMode="auto">
          <a:xfrm>
            <a:off x="2540471" y="5284410"/>
            <a:ext cx="8302625"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8" name="Group 37">
            <a:extLst>
              <a:ext uri="{FF2B5EF4-FFF2-40B4-BE49-F238E27FC236}">
                <a16:creationId xmlns:a16="http://schemas.microsoft.com/office/drawing/2014/main" xmlns="" id="{1C2D2F32-EDA9-43C7-8241-2CB886AD90CD}"/>
              </a:ext>
            </a:extLst>
          </p:cNvPr>
          <p:cNvGrpSpPr/>
          <p:nvPr/>
        </p:nvGrpSpPr>
        <p:grpSpPr>
          <a:xfrm>
            <a:off x="1966366" y="1530890"/>
            <a:ext cx="8833741" cy="4058350"/>
            <a:chOff x="1559496" y="1428080"/>
            <a:chExt cx="8833741" cy="4058350"/>
          </a:xfrm>
        </p:grpSpPr>
        <p:grpSp>
          <p:nvGrpSpPr>
            <p:cNvPr id="39" name="Group 38">
              <a:extLst>
                <a:ext uri="{FF2B5EF4-FFF2-40B4-BE49-F238E27FC236}">
                  <a16:creationId xmlns:a16="http://schemas.microsoft.com/office/drawing/2014/main" xmlns="" id="{35F03D51-9950-4A8E-952B-D6AFAF459E62}"/>
                </a:ext>
              </a:extLst>
            </p:cNvPr>
            <p:cNvGrpSpPr/>
            <p:nvPr/>
          </p:nvGrpSpPr>
          <p:grpSpPr>
            <a:xfrm>
              <a:off x="1559496" y="1428080"/>
              <a:ext cx="503343" cy="3874632"/>
              <a:chOff x="1688306" y="1428080"/>
              <a:chExt cx="503343" cy="3874632"/>
            </a:xfrm>
          </p:grpSpPr>
          <p:sp>
            <p:nvSpPr>
              <p:cNvPr id="51" name="Rectangle 10">
                <a:extLst>
                  <a:ext uri="{FF2B5EF4-FFF2-40B4-BE49-F238E27FC236}">
                    <a16:creationId xmlns:a16="http://schemas.microsoft.com/office/drawing/2014/main" xmlns="" id="{AB5DB252-A088-4D53-A829-FC46D5607C93}"/>
                  </a:ext>
                </a:extLst>
              </p:cNvPr>
              <p:cNvSpPr>
                <a:spLocks noChangeArrowheads="1"/>
              </p:cNvSpPr>
              <p:nvPr/>
            </p:nvSpPr>
            <p:spPr bwMode="auto">
              <a:xfrm>
                <a:off x="2077835" y="5087268"/>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2" name="Rectangle 11">
                <a:extLst>
                  <a:ext uri="{FF2B5EF4-FFF2-40B4-BE49-F238E27FC236}">
                    <a16:creationId xmlns:a16="http://schemas.microsoft.com/office/drawing/2014/main" xmlns="" id="{3F62B1F1-BEAF-4D8E-A493-AD927F4D1E7F}"/>
                  </a:ext>
                </a:extLst>
              </p:cNvPr>
              <p:cNvSpPr>
                <a:spLocks noChangeArrowheads="1"/>
              </p:cNvSpPr>
              <p:nvPr/>
            </p:nvSpPr>
            <p:spPr bwMode="auto">
              <a:xfrm>
                <a:off x="1818149" y="456656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3" name="Rectangle 12">
                <a:extLst>
                  <a:ext uri="{FF2B5EF4-FFF2-40B4-BE49-F238E27FC236}">
                    <a16:creationId xmlns:a16="http://schemas.microsoft.com/office/drawing/2014/main" xmlns="" id="{7BFA17E0-6471-4AAF-9487-3DB04D1D7276}"/>
                  </a:ext>
                </a:extLst>
              </p:cNvPr>
              <p:cNvSpPr>
                <a:spLocks noChangeArrowheads="1"/>
              </p:cNvSpPr>
              <p:nvPr/>
            </p:nvSpPr>
            <p:spPr bwMode="auto">
              <a:xfrm>
                <a:off x="1818149" y="4044280"/>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400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4" name="Rectangle 13">
                <a:extLst>
                  <a:ext uri="{FF2B5EF4-FFF2-40B4-BE49-F238E27FC236}">
                    <a16:creationId xmlns:a16="http://schemas.microsoft.com/office/drawing/2014/main" xmlns="" id="{E2A05BD3-5FDB-4223-AB35-4956978931EA}"/>
                  </a:ext>
                </a:extLst>
              </p:cNvPr>
              <p:cNvSpPr>
                <a:spLocks noChangeArrowheads="1"/>
              </p:cNvSpPr>
              <p:nvPr/>
            </p:nvSpPr>
            <p:spPr bwMode="auto">
              <a:xfrm>
                <a:off x="1818149" y="3521993"/>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600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5" name="Rectangle 14">
                <a:extLst>
                  <a:ext uri="{FF2B5EF4-FFF2-40B4-BE49-F238E27FC236}">
                    <a16:creationId xmlns:a16="http://schemas.microsoft.com/office/drawing/2014/main" xmlns="" id="{70B0F2B6-E31E-4C6E-BB7C-D801101A76BB}"/>
                  </a:ext>
                </a:extLst>
              </p:cNvPr>
              <p:cNvSpPr>
                <a:spLocks noChangeArrowheads="1"/>
              </p:cNvSpPr>
              <p:nvPr/>
            </p:nvSpPr>
            <p:spPr bwMode="auto">
              <a:xfrm>
                <a:off x="1818149" y="2998118"/>
                <a:ext cx="341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800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6" name="Rectangle 15">
                <a:extLst>
                  <a:ext uri="{FF2B5EF4-FFF2-40B4-BE49-F238E27FC236}">
                    <a16:creationId xmlns:a16="http://schemas.microsoft.com/office/drawing/2014/main" xmlns="" id="{54E3007D-95A3-442B-AC2B-E23A1983EDF9}"/>
                  </a:ext>
                </a:extLst>
              </p:cNvPr>
              <p:cNvSpPr>
                <a:spLocks noChangeArrowheads="1"/>
              </p:cNvSpPr>
              <p:nvPr/>
            </p:nvSpPr>
            <p:spPr bwMode="auto">
              <a:xfrm>
                <a:off x="1688306" y="247583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1000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7" name="Rectangle 16">
                <a:extLst>
                  <a:ext uri="{FF2B5EF4-FFF2-40B4-BE49-F238E27FC236}">
                    <a16:creationId xmlns:a16="http://schemas.microsoft.com/office/drawing/2014/main" xmlns="" id="{D5E5823E-1355-416E-91C7-DBE75317B942}"/>
                  </a:ext>
                </a:extLst>
              </p:cNvPr>
              <p:cNvSpPr>
                <a:spLocks noChangeArrowheads="1"/>
              </p:cNvSpPr>
              <p:nvPr/>
            </p:nvSpPr>
            <p:spPr bwMode="auto">
              <a:xfrm>
                <a:off x="1688306" y="1953543"/>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1200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8" name="Rectangle 17">
                <a:extLst>
                  <a:ext uri="{FF2B5EF4-FFF2-40B4-BE49-F238E27FC236}">
                    <a16:creationId xmlns:a16="http://schemas.microsoft.com/office/drawing/2014/main" xmlns="" id="{3ACE6F66-3681-4575-AFAA-659E97059C1F}"/>
                  </a:ext>
                </a:extLst>
              </p:cNvPr>
              <p:cNvSpPr>
                <a:spLocks noChangeArrowheads="1"/>
              </p:cNvSpPr>
              <p:nvPr/>
            </p:nvSpPr>
            <p:spPr bwMode="auto">
              <a:xfrm>
                <a:off x="1688306" y="1428080"/>
                <a:ext cx="45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1400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a:extLst>
                <a:ext uri="{FF2B5EF4-FFF2-40B4-BE49-F238E27FC236}">
                  <a16:creationId xmlns:a16="http://schemas.microsoft.com/office/drawing/2014/main" xmlns="" id="{5608AD90-173D-4D31-A49A-4D337CF74F39}"/>
                </a:ext>
              </a:extLst>
            </p:cNvPr>
            <p:cNvGrpSpPr/>
            <p:nvPr/>
          </p:nvGrpSpPr>
          <p:grpSpPr>
            <a:xfrm>
              <a:off x="2207568" y="5286375"/>
              <a:ext cx="8185669" cy="200055"/>
              <a:chOff x="2207568" y="5286375"/>
              <a:chExt cx="8185669" cy="200055"/>
            </a:xfrm>
          </p:grpSpPr>
          <p:sp>
            <p:nvSpPr>
              <p:cNvPr id="41" name="Rectangle 77">
                <a:extLst>
                  <a:ext uri="{FF2B5EF4-FFF2-40B4-BE49-F238E27FC236}">
                    <a16:creationId xmlns:a16="http://schemas.microsoft.com/office/drawing/2014/main" xmlns="" id="{4D70B446-E8A7-48A8-8DE5-64ACEF0A3B7D}"/>
                  </a:ext>
                </a:extLst>
              </p:cNvPr>
              <p:cNvSpPr>
                <a:spLocks noChangeArrowheads="1"/>
              </p:cNvSpPr>
              <p:nvPr/>
            </p:nvSpPr>
            <p:spPr bwMode="auto">
              <a:xfrm>
                <a:off x="22075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2009-10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2" name="Rectangle 78">
                <a:extLst>
                  <a:ext uri="{FF2B5EF4-FFF2-40B4-BE49-F238E27FC236}">
                    <a16:creationId xmlns:a16="http://schemas.microsoft.com/office/drawing/2014/main" xmlns="" id="{FE7200EE-818C-4B95-9E31-5CEE35B3142D}"/>
                  </a:ext>
                </a:extLst>
              </p:cNvPr>
              <p:cNvSpPr>
                <a:spLocks noChangeArrowheads="1"/>
              </p:cNvSpPr>
              <p:nvPr/>
            </p:nvSpPr>
            <p:spPr bwMode="auto">
              <a:xfrm>
                <a:off x="30378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2010-11</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3" name="Rectangle 79">
                <a:extLst>
                  <a:ext uri="{FF2B5EF4-FFF2-40B4-BE49-F238E27FC236}">
                    <a16:creationId xmlns:a16="http://schemas.microsoft.com/office/drawing/2014/main" xmlns="" id="{39DA3DA6-DC06-4B5A-980E-DDE0D25C2C60}"/>
                  </a:ext>
                </a:extLst>
              </p:cNvPr>
              <p:cNvSpPr>
                <a:spLocks noChangeArrowheads="1"/>
              </p:cNvSpPr>
              <p:nvPr/>
            </p:nvSpPr>
            <p:spPr bwMode="auto">
              <a:xfrm>
                <a:off x="38696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2011-12</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4" name="Rectangle 80">
                <a:extLst>
                  <a:ext uri="{FF2B5EF4-FFF2-40B4-BE49-F238E27FC236}">
                    <a16:creationId xmlns:a16="http://schemas.microsoft.com/office/drawing/2014/main" xmlns="" id="{4B6E4A18-E5F2-48AF-8BE3-418DBC42BE35}"/>
                  </a:ext>
                </a:extLst>
              </p:cNvPr>
              <p:cNvSpPr>
                <a:spLocks noChangeArrowheads="1"/>
              </p:cNvSpPr>
              <p:nvPr/>
            </p:nvSpPr>
            <p:spPr bwMode="auto">
              <a:xfrm>
                <a:off x="46999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2012-13</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5" name="Rectangle 81">
                <a:extLst>
                  <a:ext uri="{FF2B5EF4-FFF2-40B4-BE49-F238E27FC236}">
                    <a16:creationId xmlns:a16="http://schemas.microsoft.com/office/drawing/2014/main" xmlns="" id="{0938DEE7-E301-4DB9-9244-9B2719A6C635}"/>
                  </a:ext>
                </a:extLst>
              </p:cNvPr>
              <p:cNvSpPr>
                <a:spLocks noChangeArrowheads="1"/>
              </p:cNvSpPr>
              <p:nvPr/>
            </p:nvSpPr>
            <p:spPr bwMode="auto">
              <a:xfrm>
                <a:off x="55302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2013-14</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6" name="Rectangle 82">
                <a:extLst>
                  <a:ext uri="{FF2B5EF4-FFF2-40B4-BE49-F238E27FC236}">
                    <a16:creationId xmlns:a16="http://schemas.microsoft.com/office/drawing/2014/main" xmlns="" id="{B609C6BF-88A9-44C9-A757-1EE52783338B}"/>
                  </a:ext>
                </a:extLst>
              </p:cNvPr>
              <p:cNvSpPr>
                <a:spLocks noChangeArrowheads="1"/>
              </p:cNvSpPr>
              <p:nvPr/>
            </p:nvSpPr>
            <p:spPr bwMode="auto">
              <a:xfrm>
                <a:off x="6360468"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2014-15</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7" name="Rectangle 83">
                <a:extLst>
                  <a:ext uri="{FF2B5EF4-FFF2-40B4-BE49-F238E27FC236}">
                    <a16:creationId xmlns:a16="http://schemas.microsoft.com/office/drawing/2014/main" xmlns="" id="{D537A66F-0B0B-494F-B099-2D49C51C22FD}"/>
                  </a:ext>
                </a:extLst>
              </p:cNvPr>
              <p:cNvSpPr>
                <a:spLocks noChangeArrowheads="1"/>
              </p:cNvSpPr>
              <p:nvPr/>
            </p:nvSpPr>
            <p:spPr bwMode="auto">
              <a:xfrm>
                <a:off x="719073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2015-16</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8" name="Rectangle 84">
                <a:extLst>
                  <a:ext uri="{FF2B5EF4-FFF2-40B4-BE49-F238E27FC236}">
                    <a16:creationId xmlns:a16="http://schemas.microsoft.com/office/drawing/2014/main" xmlns="" id="{30D62DF1-B3DE-4AA3-8FCB-450417DC8F07}"/>
                  </a:ext>
                </a:extLst>
              </p:cNvPr>
              <p:cNvSpPr>
                <a:spLocks noChangeArrowheads="1"/>
              </p:cNvSpPr>
              <p:nvPr/>
            </p:nvSpPr>
            <p:spPr bwMode="auto">
              <a:xfrm>
                <a:off x="8022581"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2016-17</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9" name="Rectangle 85">
                <a:extLst>
                  <a:ext uri="{FF2B5EF4-FFF2-40B4-BE49-F238E27FC236}">
                    <a16:creationId xmlns:a16="http://schemas.microsoft.com/office/drawing/2014/main" xmlns="" id="{FBE15D1A-078F-4AAD-AB9F-D6DB9FF25C08}"/>
                  </a:ext>
                </a:extLst>
              </p:cNvPr>
              <p:cNvSpPr>
                <a:spLocks noChangeArrowheads="1"/>
              </p:cNvSpPr>
              <p:nvPr/>
            </p:nvSpPr>
            <p:spPr bwMode="auto">
              <a:xfrm>
                <a:off x="8852843"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2017-18</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0" name="Rectangle 86">
                <a:extLst>
                  <a:ext uri="{FF2B5EF4-FFF2-40B4-BE49-F238E27FC236}">
                    <a16:creationId xmlns:a16="http://schemas.microsoft.com/office/drawing/2014/main" xmlns="" id="{E13CB7DE-5873-47A0-B2DB-5089DA67BA90}"/>
                  </a:ext>
                </a:extLst>
              </p:cNvPr>
              <p:cNvSpPr>
                <a:spLocks noChangeArrowheads="1"/>
              </p:cNvSpPr>
              <p:nvPr/>
            </p:nvSpPr>
            <p:spPr bwMode="auto">
              <a:xfrm>
                <a:off x="9683106" y="5286375"/>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2018-19</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sp>
        <p:nvSpPr>
          <p:cNvPr id="32" name="Speech Bubble: Rectangle 31">
            <a:extLst>
              <a:ext uri="{FF2B5EF4-FFF2-40B4-BE49-F238E27FC236}">
                <a16:creationId xmlns:a16="http://schemas.microsoft.com/office/drawing/2014/main" xmlns="" id="{84D216BE-1136-4D56-BF8D-CA1627770948}"/>
              </a:ext>
            </a:extLst>
          </p:cNvPr>
          <p:cNvSpPr/>
          <p:nvPr/>
        </p:nvSpPr>
        <p:spPr bwMode="auto">
          <a:xfrm>
            <a:off x="10012038" y="1700808"/>
            <a:ext cx="1032447" cy="386678"/>
          </a:xfrm>
          <a:prstGeom prst="wedgeRectCallout">
            <a:avLst>
              <a:gd name="adj1" fmla="val 3508"/>
              <a:gd name="adj2" fmla="val 134160"/>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Verdana" pitchFamily="34" charset="0"/>
                <a:cs typeface="Arial" charset="0"/>
              </a:rPr>
              <a:t>Target</a:t>
            </a:r>
          </a:p>
        </p:txBody>
      </p:sp>
      <p:sp>
        <p:nvSpPr>
          <p:cNvPr id="33" name="Speech Bubble: Rectangle 32">
            <a:extLst>
              <a:ext uri="{FF2B5EF4-FFF2-40B4-BE49-F238E27FC236}">
                <a16:creationId xmlns:a16="http://schemas.microsoft.com/office/drawing/2014/main" xmlns="" id="{CC26BEFB-7299-4522-9A6A-6AF7A8831AA1}"/>
              </a:ext>
            </a:extLst>
          </p:cNvPr>
          <p:cNvSpPr/>
          <p:nvPr/>
        </p:nvSpPr>
        <p:spPr bwMode="auto">
          <a:xfrm>
            <a:off x="2786056" y="2441021"/>
            <a:ext cx="1443510" cy="596072"/>
          </a:xfrm>
          <a:prstGeom prst="wedgeRectCallout">
            <a:avLst>
              <a:gd name="adj1" fmla="val 70496"/>
              <a:gd name="adj2" fmla="val 100665"/>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a:ln>
                  <a:noFill/>
                </a:ln>
                <a:solidFill>
                  <a:srgbClr val="FFC000"/>
                </a:solidFill>
                <a:effectLst/>
                <a:latin typeface="Verdana" pitchFamily="34" charset="0"/>
                <a:cs typeface="Arial" charset="0"/>
              </a:rPr>
              <a:t>EBITT/SD</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500" i="0" u="none" strike="noStrike" cap="none" normalizeH="0" baseline="0" dirty="0">
                <a:ln>
                  <a:noFill/>
                </a:ln>
                <a:solidFill>
                  <a:srgbClr val="9362B6"/>
                </a:solidFill>
                <a:effectLst/>
                <a:latin typeface="Verdana" pitchFamily="34" charset="0"/>
                <a:cs typeface="Arial" charset="0"/>
              </a:rPr>
              <a:t>HEI/SCITT</a:t>
            </a:r>
          </a:p>
        </p:txBody>
      </p:sp>
      <p:grpSp>
        <p:nvGrpSpPr>
          <p:cNvPr id="37" name="Group 3">
            <a:extLst>
              <a:ext uri="{FF2B5EF4-FFF2-40B4-BE49-F238E27FC236}">
                <a16:creationId xmlns:a16="http://schemas.microsoft.com/office/drawing/2014/main" xmlns="" id="{01597B35-77F0-40EC-8D2C-C8BE4A6B2276}"/>
              </a:ext>
            </a:extLst>
          </p:cNvPr>
          <p:cNvGrpSpPr>
            <a:grpSpLocks noChangeAspect="1"/>
          </p:cNvGrpSpPr>
          <p:nvPr/>
        </p:nvGrpSpPr>
        <p:grpSpPr bwMode="auto">
          <a:xfrm>
            <a:off x="5064298" y="2216591"/>
            <a:ext cx="4849813" cy="1819275"/>
            <a:chOff x="2936" y="912"/>
            <a:chExt cx="3055" cy="1146"/>
          </a:xfrm>
        </p:grpSpPr>
        <p:sp>
          <p:nvSpPr>
            <p:cNvPr id="61" name="Line 4">
              <a:extLst>
                <a:ext uri="{FF2B5EF4-FFF2-40B4-BE49-F238E27FC236}">
                  <a16:creationId xmlns:a16="http://schemas.microsoft.com/office/drawing/2014/main" xmlns="" id="{1090DB94-DF7F-41C0-A686-5BC4E8D18FD7}"/>
                </a:ext>
              </a:extLst>
            </p:cNvPr>
            <p:cNvSpPr>
              <a:spLocks noChangeShapeType="1"/>
            </p:cNvSpPr>
            <p:nvPr/>
          </p:nvSpPr>
          <p:spPr bwMode="auto">
            <a:xfrm>
              <a:off x="2939"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
              <a:extLst>
                <a:ext uri="{FF2B5EF4-FFF2-40B4-BE49-F238E27FC236}">
                  <a16:creationId xmlns:a16="http://schemas.microsoft.com/office/drawing/2014/main" xmlns="" id="{E08D867C-E527-4857-AFE1-0457CCC44ACD}"/>
                </a:ext>
              </a:extLst>
            </p:cNvPr>
            <p:cNvSpPr>
              <a:spLocks noChangeShapeType="1"/>
            </p:cNvSpPr>
            <p:nvPr/>
          </p:nvSpPr>
          <p:spPr bwMode="auto">
            <a:xfrm>
              <a:off x="3518" y="179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a:extLst>
                <a:ext uri="{FF2B5EF4-FFF2-40B4-BE49-F238E27FC236}">
                  <a16:creationId xmlns:a16="http://schemas.microsoft.com/office/drawing/2014/main" xmlns="" id="{52BC45BC-5FA8-418D-B31A-96F782428A66}"/>
                </a:ext>
              </a:extLst>
            </p:cNvPr>
            <p:cNvSpPr>
              <a:spLocks noChangeShapeType="1"/>
            </p:cNvSpPr>
            <p:nvPr/>
          </p:nvSpPr>
          <p:spPr bwMode="auto">
            <a:xfrm>
              <a:off x="2936" y="1795"/>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a:extLst>
                <a:ext uri="{FF2B5EF4-FFF2-40B4-BE49-F238E27FC236}">
                  <a16:creationId xmlns:a16="http://schemas.microsoft.com/office/drawing/2014/main" xmlns="" id="{75E94408-A7CF-4010-8E60-80091341E31E}"/>
                </a:ext>
              </a:extLst>
            </p:cNvPr>
            <p:cNvSpPr>
              <a:spLocks noChangeShapeType="1"/>
            </p:cNvSpPr>
            <p:nvPr/>
          </p:nvSpPr>
          <p:spPr bwMode="auto">
            <a:xfrm>
              <a:off x="2936" y="1948"/>
              <a:ext cx="585"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Rectangle 8">
              <a:extLst>
                <a:ext uri="{FF2B5EF4-FFF2-40B4-BE49-F238E27FC236}">
                  <a16:creationId xmlns:a16="http://schemas.microsoft.com/office/drawing/2014/main" xmlns="" id="{EC501E35-E0B2-4889-8CEE-3C5DD54782F2}"/>
                </a:ext>
              </a:extLst>
            </p:cNvPr>
            <p:cNvSpPr>
              <a:spLocks noChangeArrowheads="1"/>
            </p:cNvSpPr>
            <p:nvPr/>
          </p:nvSpPr>
          <p:spPr bwMode="auto">
            <a:xfrm>
              <a:off x="3019" y="1181"/>
              <a:ext cx="284"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latin typeface="Verdana" panose="020B0604030504040204" pitchFamily="34" charset="0"/>
                </a:rPr>
                <a:t>97%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9">
              <a:extLst>
                <a:ext uri="{FF2B5EF4-FFF2-40B4-BE49-F238E27FC236}">
                  <a16:creationId xmlns:a16="http://schemas.microsoft.com/office/drawing/2014/main" xmlns="" id="{8A4A6187-59D1-4189-8474-868984A60F7F}"/>
                </a:ext>
              </a:extLst>
            </p:cNvPr>
            <p:cNvSpPr>
              <a:spLocks noChangeShapeType="1"/>
            </p:cNvSpPr>
            <p:nvPr/>
          </p:nvSpPr>
          <p:spPr bwMode="auto">
            <a:xfrm>
              <a:off x="3431"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a:extLst>
                <a:ext uri="{FF2B5EF4-FFF2-40B4-BE49-F238E27FC236}">
                  <a16:creationId xmlns:a16="http://schemas.microsoft.com/office/drawing/2014/main" xmlns="" id="{B933C9A4-FC33-4CEE-B3C8-32B5FF49E861}"/>
                </a:ext>
              </a:extLst>
            </p:cNvPr>
            <p:cNvSpPr>
              <a:spLocks noChangeShapeType="1"/>
            </p:cNvSpPr>
            <p:nvPr/>
          </p:nvSpPr>
          <p:spPr bwMode="auto">
            <a:xfrm>
              <a:off x="4010" y="189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a:extLst>
                <a:ext uri="{FF2B5EF4-FFF2-40B4-BE49-F238E27FC236}">
                  <a16:creationId xmlns:a16="http://schemas.microsoft.com/office/drawing/2014/main" xmlns="" id="{8DF75045-3155-45AE-9CC2-8174EDE6AC6A}"/>
                </a:ext>
              </a:extLst>
            </p:cNvPr>
            <p:cNvSpPr>
              <a:spLocks noChangeShapeType="1"/>
            </p:cNvSpPr>
            <p:nvPr/>
          </p:nvSpPr>
          <p:spPr bwMode="auto">
            <a:xfrm>
              <a:off x="3427" y="190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a:extLst>
                <a:ext uri="{FF2B5EF4-FFF2-40B4-BE49-F238E27FC236}">
                  <a16:creationId xmlns:a16="http://schemas.microsoft.com/office/drawing/2014/main" xmlns="" id="{76C71DCF-A72F-4F66-BA64-99EEE120E79A}"/>
                </a:ext>
              </a:extLst>
            </p:cNvPr>
            <p:cNvSpPr>
              <a:spLocks noChangeShapeType="1"/>
            </p:cNvSpPr>
            <p:nvPr/>
          </p:nvSpPr>
          <p:spPr bwMode="auto">
            <a:xfrm>
              <a:off x="3427" y="205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13">
              <a:extLst>
                <a:ext uri="{FF2B5EF4-FFF2-40B4-BE49-F238E27FC236}">
                  <a16:creationId xmlns:a16="http://schemas.microsoft.com/office/drawing/2014/main" xmlns="" id="{CB2EEE1F-833D-43FA-AE18-760FACF3027A}"/>
                </a:ext>
              </a:extLst>
            </p:cNvPr>
            <p:cNvSpPr>
              <a:spLocks noChangeArrowheads="1"/>
            </p:cNvSpPr>
            <p:nvPr/>
          </p:nvSpPr>
          <p:spPr bwMode="auto">
            <a:xfrm>
              <a:off x="3543" y="1514"/>
              <a:ext cx="284"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latin typeface="Verdana" panose="020B0604030504040204" pitchFamily="34" charset="0"/>
                </a:rPr>
                <a:t>71</a:t>
              </a:r>
              <a:r>
                <a:rPr kumimoji="0" lang="en-US" altLang="en-US" sz="1500" b="0" i="0" u="none" strike="noStrike" cap="none" normalizeH="0" baseline="0" dirty="0">
                  <a:ln>
                    <a:noFill/>
                  </a:ln>
                  <a:solidFill>
                    <a:srgbClr val="000000"/>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14">
              <a:extLst>
                <a:ext uri="{FF2B5EF4-FFF2-40B4-BE49-F238E27FC236}">
                  <a16:creationId xmlns:a16="http://schemas.microsoft.com/office/drawing/2014/main" xmlns="" id="{1732CB98-3CE9-496D-B381-A35FE1C9FD5E}"/>
                </a:ext>
              </a:extLst>
            </p:cNvPr>
            <p:cNvSpPr>
              <a:spLocks noChangeShapeType="1"/>
            </p:cNvSpPr>
            <p:nvPr/>
          </p:nvSpPr>
          <p:spPr bwMode="auto">
            <a:xfrm>
              <a:off x="4401"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a:extLst>
                <a:ext uri="{FF2B5EF4-FFF2-40B4-BE49-F238E27FC236}">
                  <a16:creationId xmlns:a16="http://schemas.microsoft.com/office/drawing/2014/main" xmlns="" id="{4EE66E6C-29DA-4CE7-9BE8-2A819DE4A9D5}"/>
                </a:ext>
              </a:extLst>
            </p:cNvPr>
            <p:cNvSpPr>
              <a:spLocks noChangeShapeType="1"/>
            </p:cNvSpPr>
            <p:nvPr/>
          </p:nvSpPr>
          <p:spPr bwMode="auto">
            <a:xfrm>
              <a:off x="4979" y="1431"/>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6">
              <a:extLst>
                <a:ext uri="{FF2B5EF4-FFF2-40B4-BE49-F238E27FC236}">
                  <a16:creationId xmlns:a16="http://schemas.microsoft.com/office/drawing/2014/main" xmlns="" id="{B7C6541E-2F2A-4CE9-8CA7-92B6FB75FE77}"/>
                </a:ext>
              </a:extLst>
            </p:cNvPr>
            <p:cNvSpPr>
              <a:spLocks noChangeShapeType="1"/>
            </p:cNvSpPr>
            <p:nvPr/>
          </p:nvSpPr>
          <p:spPr bwMode="auto">
            <a:xfrm>
              <a:off x="4397" y="143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7">
              <a:extLst>
                <a:ext uri="{FF2B5EF4-FFF2-40B4-BE49-F238E27FC236}">
                  <a16:creationId xmlns:a16="http://schemas.microsoft.com/office/drawing/2014/main" xmlns="" id="{13F1572B-FA57-4471-9B9F-B835572A8519}"/>
                </a:ext>
              </a:extLst>
            </p:cNvPr>
            <p:cNvSpPr>
              <a:spLocks noChangeShapeType="1"/>
            </p:cNvSpPr>
            <p:nvPr/>
          </p:nvSpPr>
          <p:spPr bwMode="auto">
            <a:xfrm>
              <a:off x="4397" y="1587"/>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Rectangle 18">
              <a:extLst>
                <a:ext uri="{FF2B5EF4-FFF2-40B4-BE49-F238E27FC236}">
                  <a16:creationId xmlns:a16="http://schemas.microsoft.com/office/drawing/2014/main" xmlns="" id="{50CBB85E-806E-42C7-B2BC-C3ECC5779CD6}"/>
                </a:ext>
              </a:extLst>
            </p:cNvPr>
            <p:cNvSpPr>
              <a:spLocks noChangeArrowheads="1"/>
            </p:cNvSpPr>
            <p:nvPr/>
          </p:nvSpPr>
          <p:spPr bwMode="auto">
            <a:xfrm>
              <a:off x="4621" y="1459"/>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rgbClr val="000000"/>
                  </a:solidFill>
                  <a:latin typeface="Verdana" panose="020B0604030504040204" pitchFamily="34" charset="0"/>
                </a:rPr>
                <a:t>70</a:t>
              </a:r>
              <a:r>
                <a:rPr kumimoji="0" lang="en-US" altLang="en-US" sz="1500" b="1" i="0" u="none" strike="noStrike" cap="none" normalizeH="0" baseline="0" dirty="0">
                  <a:ln>
                    <a:noFill/>
                  </a:ln>
                  <a:solidFill>
                    <a:srgbClr val="000000"/>
                  </a:solidFill>
                  <a:effectLst/>
                  <a:latin typeface="Verdana" panose="020B0604030504040204" pitchFamily="34" charset="0"/>
                </a:rPr>
                <a: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76" name="Line 19">
              <a:extLst>
                <a:ext uri="{FF2B5EF4-FFF2-40B4-BE49-F238E27FC236}">
                  <a16:creationId xmlns:a16="http://schemas.microsoft.com/office/drawing/2014/main" xmlns="" id="{30B80EC5-996B-4356-BACA-0B7396743AB1}"/>
                </a:ext>
              </a:extLst>
            </p:cNvPr>
            <p:cNvSpPr>
              <a:spLocks noChangeShapeType="1"/>
            </p:cNvSpPr>
            <p:nvPr/>
          </p:nvSpPr>
          <p:spPr bwMode="auto">
            <a:xfrm>
              <a:off x="3891"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0">
              <a:extLst>
                <a:ext uri="{FF2B5EF4-FFF2-40B4-BE49-F238E27FC236}">
                  <a16:creationId xmlns:a16="http://schemas.microsoft.com/office/drawing/2014/main" xmlns="" id="{56BBB676-6CDC-4263-91F2-DD738BE2DF17}"/>
                </a:ext>
              </a:extLst>
            </p:cNvPr>
            <p:cNvSpPr>
              <a:spLocks noChangeShapeType="1"/>
            </p:cNvSpPr>
            <p:nvPr/>
          </p:nvSpPr>
          <p:spPr bwMode="auto">
            <a:xfrm>
              <a:off x="4469" y="186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1">
              <a:extLst>
                <a:ext uri="{FF2B5EF4-FFF2-40B4-BE49-F238E27FC236}">
                  <a16:creationId xmlns:a16="http://schemas.microsoft.com/office/drawing/2014/main" xmlns="" id="{46A3C4F5-B83E-4084-8B80-A598CA1CA7C4}"/>
                </a:ext>
              </a:extLst>
            </p:cNvPr>
            <p:cNvSpPr>
              <a:spLocks noChangeShapeType="1"/>
            </p:cNvSpPr>
            <p:nvPr/>
          </p:nvSpPr>
          <p:spPr bwMode="auto">
            <a:xfrm>
              <a:off x="3887" y="187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
              <a:extLst>
                <a:ext uri="{FF2B5EF4-FFF2-40B4-BE49-F238E27FC236}">
                  <a16:creationId xmlns:a16="http://schemas.microsoft.com/office/drawing/2014/main" xmlns="" id="{AAD0151D-1A7E-4F1C-84CC-E1B4B38602BD}"/>
                </a:ext>
              </a:extLst>
            </p:cNvPr>
            <p:cNvSpPr>
              <a:spLocks noChangeShapeType="1"/>
            </p:cNvSpPr>
            <p:nvPr/>
          </p:nvSpPr>
          <p:spPr bwMode="auto">
            <a:xfrm>
              <a:off x="3887" y="2025"/>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23">
              <a:extLst>
                <a:ext uri="{FF2B5EF4-FFF2-40B4-BE49-F238E27FC236}">
                  <a16:creationId xmlns:a16="http://schemas.microsoft.com/office/drawing/2014/main" xmlns="" id="{366B8EF5-CE80-46F7-81E2-98B5A53A5761}"/>
                </a:ext>
              </a:extLst>
            </p:cNvPr>
            <p:cNvSpPr>
              <a:spLocks noChangeArrowheads="1"/>
            </p:cNvSpPr>
            <p:nvPr/>
          </p:nvSpPr>
          <p:spPr bwMode="auto">
            <a:xfrm>
              <a:off x="4072" y="1641"/>
              <a:ext cx="284"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latin typeface="Verdana" panose="020B0604030504040204" pitchFamily="34" charset="0"/>
                </a:rPr>
                <a:t>65</a:t>
              </a:r>
              <a:r>
                <a:rPr kumimoji="0" lang="en-US" altLang="en-US" sz="1500" b="0" i="0" u="none" strike="noStrike" cap="none" normalizeH="0" baseline="0" dirty="0">
                  <a:ln>
                    <a:noFill/>
                  </a:ln>
                  <a:solidFill>
                    <a:srgbClr val="000000"/>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24">
              <a:extLst>
                <a:ext uri="{FF2B5EF4-FFF2-40B4-BE49-F238E27FC236}">
                  <a16:creationId xmlns:a16="http://schemas.microsoft.com/office/drawing/2014/main" xmlns="" id="{54FD9DF9-05C7-42C7-9376-83B9731744DD}"/>
                </a:ext>
              </a:extLst>
            </p:cNvPr>
            <p:cNvSpPr>
              <a:spLocks noChangeShapeType="1"/>
            </p:cNvSpPr>
            <p:nvPr/>
          </p:nvSpPr>
          <p:spPr bwMode="auto">
            <a:xfrm>
              <a:off x="5388"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5">
              <a:extLst>
                <a:ext uri="{FF2B5EF4-FFF2-40B4-BE49-F238E27FC236}">
                  <a16:creationId xmlns:a16="http://schemas.microsoft.com/office/drawing/2014/main" xmlns="" id="{951F9D54-BB82-4911-9611-9635FCD906FD}"/>
                </a:ext>
              </a:extLst>
            </p:cNvPr>
            <p:cNvSpPr>
              <a:spLocks noChangeShapeType="1"/>
            </p:cNvSpPr>
            <p:nvPr/>
          </p:nvSpPr>
          <p:spPr bwMode="auto">
            <a:xfrm>
              <a:off x="5967" y="1438"/>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6">
              <a:extLst>
                <a:ext uri="{FF2B5EF4-FFF2-40B4-BE49-F238E27FC236}">
                  <a16:creationId xmlns:a16="http://schemas.microsoft.com/office/drawing/2014/main" xmlns="" id="{823C90D6-980D-4EED-8ABD-23F4D512BB93}"/>
                </a:ext>
              </a:extLst>
            </p:cNvPr>
            <p:cNvSpPr>
              <a:spLocks noChangeShapeType="1"/>
            </p:cNvSpPr>
            <p:nvPr/>
          </p:nvSpPr>
          <p:spPr bwMode="auto">
            <a:xfrm>
              <a:off x="5384" y="1442"/>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7">
              <a:extLst>
                <a:ext uri="{FF2B5EF4-FFF2-40B4-BE49-F238E27FC236}">
                  <a16:creationId xmlns:a16="http://schemas.microsoft.com/office/drawing/2014/main" xmlns="" id="{93AE09C2-3081-4589-92F9-253FDA6D474A}"/>
                </a:ext>
              </a:extLst>
            </p:cNvPr>
            <p:cNvSpPr>
              <a:spLocks noChangeShapeType="1"/>
            </p:cNvSpPr>
            <p:nvPr/>
          </p:nvSpPr>
          <p:spPr bwMode="auto">
            <a:xfrm>
              <a:off x="5384" y="1594"/>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28">
              <a:extLst>
                <a:ext uri="{FF2B5EF4-FFF2-40B4-BE49-F238E27FC236}">
                  <a16:creationId xmlns:a16="http://schemas.microsoft.com/office/drawing/2014/main" xmlns="" id="{2F80286C-FE64-4B70-A7CC-10AB05754C90}"/>
                </a:ext>
              </a:extLst>
            </p:cNvPr>
            <p:cNvSpPr>
              <a:spLocks noChangeArrowheads="1"/>
            </p:cNvSpPr>
            <p:nvPr/>
          </p:nvSpPr>
          <p:spPr bwMode="auto">
            <a:xfrm>
              <a:off x="5665" y="1514"/>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rgbClr val="000000"/>
                  </a:solidFill>
                  <a:latin typeface="Verdana" panose="020B0604030504040204" pitchFamily="34" charset="0"/>
                </a:rPr>
                <a:t>68</a:t>
              </a:r>
              <a:r>
                <a:rPr kumimoji="0" lang="en-US" altLang="en-US" sz="1500" b="1" i="0" u="none" strike="noStrike" cap="none" normalizeH="0" baseline="0" dirty="0">
                  <a:ln>
                    <a:noFill/>
                  </a:ln>
                  <a:solidFill>
                    <a:srgbClr val="000000"/>
                  </a:solidFill>
                  <a:effectLst/>
                  <a:latin typeface="Verdana" panose="020B0604030504040204" pitchFamily="34" charset="0"/>
                </a:rPr>
                <a: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86" name="Line 29">
              <a:extLst>
                <a:ext uri="{FF2B5EF4-FFF2-40B4-BE49-F238E27FC236}">
                  <a16:creationId xmlns:a16="http://schemas.microsoft.com/office/drawing/2014/main" xmlns="" id="{D38ADD38-1D7C-47FC-8E39-9593437D58A6}"/>
                </a:ext>
              </a:extLst>
            </p:cNvPr>
            <p:cNvSpPr>
              <a:spLocks noChangeShapeType="1"/>
            </p:cNvSpPr>
            <p:nvPr/>
          </p:nvSpPr>
          <p:spPr bwMode="auto">
            <a:xfrm>
              <a:off x="4910"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0">
              <a:extLst>
                <a:ext uri="{FF2B5EF4-FFF2-40B4-BE49-F238E27FC236}">
                  <a16:creationId xmlns:a16="http://schemas.microsoft.com/office/drawing/2014/main" xmlns="" id="{1C3DF123-FB65-4E03-ABBB-C569BA030899}"/>
                </a:ext>
              </a:extLst>
            </p:cNvPr>
            <p:cNvSpPr>
              <a:spLocks noChangeShapeType="1"/>
            </p:cNvSpPr>
            <p:nvPr/>
          </p:nvSpPr>
          <p:spPr bwMode="auto">
            <a:xfrm>
              <a:off x="5488" y="912"/>
              <a:ext cx="0" cy="16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1">
              <a:extLst>
                <a:ext uri="{FF2B5EF4-FFF2-40B4-BE49-F238E27FC236}">
                  <a16:creationId xmlns:a16="http://schemas.microsoft.com/office/drawing/2014/main" xmlns="" id="{B4380C23-9635-4860-95F1-A85F53ABD685}"/>
                </a:ext>
              </a:extLst>
            </p:cNvPr>
            <p:cNvSpPr>
              <a:spLocks noChangeShapeType="1"/>
            </p:cNvSpPr>
            <p:nvPr/>
          </p:nvSpPr>
          <p:spPr bwMode="auto">
            <a:xfrm>
              <a:off x="4906" y="916"/>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2">
              <a:extLst>
                <a:ext uri="{FF2B5EF4-FFF2-40B4-BE49-F238E27FC236}">
                  <a16:creationId xmlns:a16="http://schemas.microsoft.com/office/drawing/2014/main" xmlns="" id="{2C28D226-59C8-4A61-8745-AD8DB940B0D7}"/>
                </a:ext>
              </a:extLst>
            </p:cNvPr>
            <p:cNvSpPr>
              <a:spLocks noChangeShapeType="1"/>
            </p:cNvSpPr>
            <p:nvPr/>
          </p:nvSpPr>
          <p:spPr bwMode="auto">
            <a:xfrm>
              <a:off x="4906" y="1068"/>
              <a:ext cx="586"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Rectangle 33">
              <a:extLst>
                <a:ext uri="{FF2B5EF4-FFF2-40B4-BE49-F238E27FC236}">
                  <a16:creationId xmlns:a16="http://schemas.microsoft.com/office/drawing/2014/main" xmlns="" id="{3266ECC0-5121-401E-891F-772E01645CFF}"/>
                </a:ext>
              </a:extLst>
            </p:cNvPr>
            <p:cNvSpPr>
              <a:spLocks noChangeArrowheads="1"/>
            </p:cNvSpPr>
            <p:nvPr/>
          </p:nvSpPr>
          <p:spPr bwMode="auto">
            <a:xfrm>
              <a:off x="5111" y="1314"/>
              <a:ext cx="326" cy="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Verdana" panose="020B0604030504040204" pitchFamily="34" charset="0"/>
                </a:rPr>
                <a:t>80%</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sp>
        <p:nvSpPr>
          <p:cNvPr id="91" name="TextBox 90">
            <a:extLst>
              <a:ext uri="{FF2B5EF4-FFF2-40B4-BE49-F238E27FC236}">
                <a16:creationId xmlns:a16="http://schemas.microsoft.com/office/drawing/2014/main" xmlns="" id="{CECDED72-769F-4D31-BA8D-45693EC5FD0A}"/>
              </a:ext>
            </a:extLst>
          </p:cNvPr>
          <p:cNvSpPr txBox="1"/>
          <p:nvPr/>
        </p:nvSpPr>
        <p:spPr>
          <a:xfrm rot="16200000">
            <a:off x="673983" y="3204592"/>
            <a:ext cx="1923988" cy="307777"/>
          </a:xfrm>
          <a:prstGeom prst="rect">
            <a:avLst/>
          </a:prstGeom>
          <a:noFill/>
        </p:spPr>
        <p:txBody>
          <a:bodyPr wrap="none" rtlCol="0">
            <a:spAutoFit/>
          </a:bodyPr>
          <a:lstStyle/>
          <a:p>
            <a:r>
              <a:rPr lang="en-GB" sz="1400" dirty="0">
                <a:solidFill>
                  <a:schemeClr val="tx1"/>
                </a:solidFill>
              </a:rPr>
              <a:t>Number of trainees</a:t>
            </a:r>
          </a:p>
        </p:txBody>
      </p:sp>
    </p:spTree>
    <p:custDataLst>
      <p:tags r:id="rId1"/>
    </p:custDataLst>
    <p:extLst>
      <p:ext uri="{BB962C8B-B14F-4D97-AF65-F5344CB8AC3E}">
        <p14:creationId xmlns:p14="http://schemas.microsoft.com/office/powerpoint/2010/main" val="16551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
            <a:extLst>
              <a:ext uri="{FF2B5EF4-FFF2-40B4-BE49-F238E27FC236}">
                <a16:creationId xmlns:a16="http://schemas.microsoft.com/office/drawing/2014/main" xmlns="" id="{C23D35D7-3EE3-4082-9511-294829E501F5}"/>
              </a:ext>
            </a:extLst>
          </p:cNvPr>
          <p:cNvSpPr>
            <a:spLocks noChangeArrowheads="1"/>
          </p:cNvSpPr>
          <p:nvPr/>
        </p:nvSpPr>
        <p:spPr bwMode="auto">
          <a:xfrm>
            <a:off x="2238906" y="2132856"/>
            <a:ext cx="7453205" cy="642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8" name="Line 53">
            <a:extLst>
              <a:ext uri="{FF2B5EF4-FFF2-40B4-BE49-F238E27FC236}">
                <a16:creationId xmlns:a16="http://schemas.microsoft.com/office/drawing/2014/main" xmlns="" id="{4E21C8A2-C261-4005-94A3-1A3D7FCE1533}"/>
              </a:ext>
            </a:extLst>
          </p:cNvPr>
          <p:cNvSpPr>
            <a:spLocks noChangeShapeType="1"/>
          </p:cNvSpPr>
          <p:nvPr/>
        </p:nvSpPr>
        <p:spPr bwMode="auto">
          <a:xfrm>
            <a:off x="2418726" y="2155633"/>
            <a:ext cx="6696744"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9" name="Rectangle 55">
            <a:extLst>
              <a:ext uri="{FF2B5EF4-FFF2-40B4-BE49-F238E27FC236}">
                <a16:creationId xmlns:a16="http://schemas.microsoft.com/office/drawing/2014/main" xmlns="" id="{7A65D333-9FD5-483F-820A-3963EBD3F6A0}"/>
              </a:ext>
            </a:extLst>
          </p:cNvPr>
          <p:cNvSpPr>
            <a:spLocks noChangeArrowheads="1"/>
          </p:cNvSpPr>
          <p:nvPr/>
        </p:nvSpPr>
        <p:spPr bwMode="auto">
          <a:xfrm>
            <a:off x="2580211" y="2359913"/>
            <a:ext cx="9794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2">
                    <a:lumMod val="60000"/>
                    <a:lumOff val="40000"/>
                  </a:schemeClr>
                </a:solidFill>
                <a:effectLst/>
                <a:latin typeface="Verdana" panose="020B0604030504040204" pitchFamily="34" charset="0"/>
              </a:rPr>
              <a:t>Subject</a:t>
            </a:r>
            <a:endParaRPr kumimoji="0" lang="en-US" altLang="en-US" sz="1800" b="0" i="0" u="none" strike="noStrike" cap="none" normalizeH="0" baseline="0" dirty="0">
              <a:ln>
                <a:noFill/>
              </a:ln>
              <a:solidFill>
                <a:schemeClr val="accent2">
                  <a:lumMod val="60000"/>
                  <a:lumOff val="40000"/>
                </a:schemeClr>
              </a:solidFill>
              <a:effectLst/>
            </a:endParaRPr>
          </a:p>
        </p:txBody>
      </p:sp>
      <p:sp>
        <p:nvSpPr>
          <p:cNvPr id="51" name="Rectangle 57">
            <a:extLst>
              <a:ext uri="{FF2B5EF4-FFF2-40B4-BE49-F238E27FC236}">
                <a16:creationId xmlns:a16="http://schemas.microsoft.com/office/drawing/2014/main" xmlns="" id="{B33DDFFC-8BD5-4351-B09F-200E7767E342}"/>
              </a:ext>
            </a:extLst>
          </p:cNvPr>
          <p:cNvSpPr>
            <a:spLocks noChangeArrowheads="1"/>
          </p:cNvSpPr>
          <p:nvPr/>
        </p:nvSpPr>
        <p:spPr bwMode="auto">
          <a:xfrm>
            <a:off x="5591944" y="2359913"/>
            <a:ext cx="16031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Verdana" panose="020B0604030504040204" pitchFamily="34" charset="0"/>
              </a:rPr>
              <a:t>Attrition rates</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53" name="Rectangle 9">
            <a:extLst>
              <a:ext uri="{FF2B5EF4-FFF2-40B4-BE49-F238E27FC236}">
                <a16:creationId xmlns:a16="http://schemas.microsoft.com/office/drawing/2014/main" xmlns="" id="{ED48431C-06B3-413A-907E-CB528351597D}"/>
              </a:ext>
            </a:extLst>
          </p:cNvPr>
          <p:cNvSpPr>
            <a:spLocks noChangeArrowheads="1"/>
          </p:cNvSpPr>
          <p:nvPr/>
        </p:nvSpPr>
        <p:spPr bwMode="auto">
          <a:xfrm>
            <a:off x="2228929" y="2775754"/>
            <a:ext cx="7462605" cy="642898"/>
          </a:xfrm>
          <a:prstGeom prst="rect">
            <a:avLst/>
          </a:prstGeom>
          <a:solidFill>
            <a:srgbClr val="BACC67">
              <a:alpha val="25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54" name="Rectangle 21">
            <a:extLst>
              <a:ext uri="{FF2B5EF4-FFF2-40B4-BE49-F238E27FC236}">
                <a16:creationId xmlns:a16="http://schemas.microsoft.com/office/drawing/2014/main" xmlns="" id="{D54BD2A2-7A5E-41BC-9611-52104E0DA558}"/>
              </a:ext>
            </a:extLst>
          </p:cNvPr>
          <p:cNvSpPr>
            <a:spLocks noChangeArrowheads="1"/>
          </p:cNvSpPr>
          <p:nvPr/>
        </p:nvSpPr>
        <p:spPr bwMode="auto">
          <a:xfrm>
            <a:off x="2228929" y="3463944"/>
            <a:ext cx="7462605" cy="645019"/>
          </a:xfrm>
          <a:prstGeom prst="rect">
            <a:avLst/>
          </a:prstGeom>
          <a:solidFill>
            <a:srgbClr val="6BA5D9">
              <a:alpha val="25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55" name="Rectangle 33">
            <a:extLst>
              <a:ext uri="{FF2B5EF4-FFF2-40B4-BE49-F238E27FC236}">
                <a16:creationId xmlns:a16="http://schemas.microsoft.com/office/drawing/2014/main" xmlns="" id="{69B53523-EAC1-44DA-B639-049706FC19AE}"/>
              </a:ext>
            </a:extLst>
          </p:cNvPr>
          <p:cNvSpPr>
            <a:spLocks noChangeArrowheads="1"/>
          </p:cNvSpPr>
          <p:nvPr/>
        </p:nvSpPr>
        <p:spPr bwMode="auto">
          <a:xfrm>
            <a:off x="2228929" y="4154254"/>
            <a:ext cx="7462605" cy="642898"/>
          </a:xfrm>
          <a:prstGeom prst="rect">
            <a:avLst/>
          </a:prstGeom>
          <a:solidFill>
            <a:srgbClr val="9362B6">
              <a:alpha val="25000"/>
            </a:srgbClr>
          </a:solidFill>
          <a:ln>
            <a:noFill/>
          </a:ln>
          <a:extLst/>
        </p:spPr>
        <p:txBody>
          <a:bodyPr vert="horz" wrap="square" lIns="91440" tIns="45720" rIns="91440" bIns="45720" numCol="1" anchor="t" anchorCtr="0" compatLnSpc="1">
            <a:prstTxWarp prst="textNoShape">
              <a:avLst/>
            </a:prstTxWarp>
          </a:bodyPr>
          <a:lstStyle/>
          <a:p>
            <a:endParaRPr lang="en-GB" sz="2000"/>
          </a:p>
        </p:txBody>
      </p:sp>
      <p:sp>
        <p:nvSpPr>
          <p:cNvPr id="2" name="Content Placeholder 1">
            <a:extLst>
              <a:ext uri="{FF2B5EF4-FFF2-40B4-BE49-F238E27FC236}">
                <a16:creationId xmlns:a16="http://schemas.microsoft.com/office/drawing/2014/main" xmlns="" id="{C233CBFF-9234-44A9-93C5-A5370109AF5E}"/>
              </a:ext>
            </a:extLst>
          </p:cNvPr>
          <p:cNvSpPr>
            <a:spLocks noGrp="1"/>
          </p:cNvSpPr>
          <p:nvPr>
            <p:ph idx="1"/>
          </p:nvPr>
        </p:nvSpPr>
        <p:spPr>
          <a:xfrm>
            <a:off x="335359" y="908050"/>
            <a:ext cx="11396912" cy="541478"/>
          </a:xfrm>
        </p:spPr>
        <p:txBody>
          <a:bodyPr/>
          <a:lstStyle/>
          <a:p>
            <a:r>
              <a:rPr lang="en-GB" dirty="0"/>
              <a:t>Although the 2017-18 census shows a shortfall against target, the </a:t>
            </a:r>
            <a:r>
              <a:rPr lang="en-GB" b="1" dirty="0"/>
              <a:t>NQT</a:t>
            </a:r>
            <a:r>
              <a:rPr lang="en-GB" dirty="0"/>
              <a:t> need could still be met in theory:</a:t>
            </a:r>
          </a:p>
        </p:txBody>
      </p:sp>
      <p:sp>
        <p:nvSpPr>
          <p:cNvPr id="3" name="Title 2">
            <a:extLst>
              <a:ext uri="{FF2B5EF4-FFF2-40B4-BE49-F238E27FC236}">
                <a16:creationId xmlns:a16="http://schemas.microsoft.com/office/drawing/2014/main" xmlns="" id="{AC8F6004-891A-406A-A737-3B4F940F93B6}"/>
              </a:ext>
            </a:extLst>
          </p:cNvPr>
          <p:cNvSpPr>
            <a:spLocks noGrp="1"/>
          </p:cNvSpPr>
          <p:nvPr>
            <p:ph type="title"/>
          </p:nvPr>
        </p:nvSpPr>
        <p:spPr/>
        <p:txBody>
          <a:bodyPr/>
          <a:lstStyle/>
          <a:p>
            <a:r>
              <a:rPr lang="en-GB" dirty="0"/>
              <a:t>Shortfall in census</a:t>
            </a:r>
          </a:p>
        </p:txBody>
      </p:sp>
      <p:sp>
        <p:nvSpPr>
          <p:cNvPr id="39" name="Rectangle 59">
            <a:extLst>
              <a:ext uri="{FF2B5EF4-FFF2-40B4-BE49-F238E27FC236}">
                <a16:creationId xmlns:a16="http://schemas.microsoft.com/office/drawing/2014/main" xmlns="" id="{BA83F7A1-7440-4804-BA21-F628C122360C}"/>
              </a:ext>
            </a:extLst>
          </p:cNvPr>
          <p:cNvSpPr>
            <a:spLocks noChangeArrowheads="1"/>
          </p:cNvSpPr>
          <p:nvPr/>
        </p:nvSpPr>
        <p:spPr bwMode="auto">
          <a:xfrm>
            <a:off x="2567608" y="3007753"/>
            <a:ext cx="979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Biology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5" name="Rectangle 63">
            <a:extLst>
              <a:ext uri="{FF2B5EF4-FFF2-40B4-BE49-F238E27FC236}">
                <a16:creationId xmlns:a16="http://schemas.microsoft.com/office/drawing/2014/main" xmlns="" id="{66D4129F-FB4B-4F6F-95CD-2A755E3FA4D6}"/>
              </a:ext>
            </a:extLst>
          </p:cNvPr>
          <p:cNvSpPr>
            <a:spLocks noChangeArrowheads="1"/>
          </p:cNvSpPr>
          <p:nvPr/>
        </p:nvSpPr>
        <p:spPr bwMode="auto">
          <a:xfrm>
            <a:off x="2567608" y="3651709"/>
            <a:ext cx="13320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Chemistry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1" name="Rectangle 67">
            <a:extLst>
              <a:ext uri="{FF2B5EF4-FFF2-40B4-BE49-F238E27FC236}">
                <a16:creationId xmlns:a16="http://schemas.microsoft.com/office/drawing/2014/main" xmlns="" id="{5290E9E2-41A2-4CBA-950D-F41039CA7E3A}"/>
              </a:ext>
            </a:extLst>
          </p:cNvPr>
          <p:cNvSpPr>
            <a:spLocks noChangeArrowheads="1"/>
          </p:cNvSpPr>
          <p:nvPr/>
        </p:nvSpPr>
        <p:spPr bwMode="auto">
          <a:xfrm>
            <a:off x="2567608" y="4295667"/>
            <a:ext cx="989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Physics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75" name="Group 74">
            <a:extLst>
              <a:ext uri="{FF2B5EF4-FFF2-40B4-BE49-F238E27FC236}">
                <a16:creationId xmlns:a16="http://schemas.microsoft.com/office/drawing/2014/main" xmlns="" id="{068F9D12-0A54-41E6-AF3C-954B7D8B174B}"/>
              </a:ext>
            </a:extLst>
          </p:cNvPr>
          <p:cNvGrpSpPr/>
          <p:nvPr/>
        </p:nvGrpSpPr>
        <p:grpSpPr>
          <a:xfrm>
            <a:off x="4164387" y="2314767"/>
            <a:ext cx="940963" cy="2270099"/>
            <a:chOff x="4007768" y="2094544"/>
            <a:chExt cx="940963" cy="2270099"/>
          </a:xfrm>
        </p:grpSpPr>
        <p:sp>
          <p:nvSpPr>
            <p:cNvPr id="50" name="Rectangle 56">
              <a:extLst>
                <a:ext uri="{FF2B5EF4-FFF2-40B4-BE49-F238E27FC236}">
                  <a16:creationId xmlns:a16="http://schemas.microsoft.com/office/drawing/2014/main" xmlns="" id="{2CFD474B-BFA4-4452-95F6-843442C948F6}"/>
                </a:ext>
              </a:extLst>
            </p:cNvPr>
            <p:cNvSpPr>
              <a:spLocks noChangeArrowheads="1"/>
            </p:cNvSpPr>
            <p:nvPr/>
          </p:nvSpPr>
          <p:spPr bwMode="auto">
            <a:xfrm>
              <a:off x="4007768" y="2094544"/>
              <a:ext cx="940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Verdana" panose="020B0604030504040204" pitchFamily="34" charset="0"/>
                </a:rPr>
                <a:t>Target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68" name="Group 67">
              <a:extLst>
                <a:ext uri="{FF2B5EF4-FFF2-40B4-BE49-F238E27FC236}">
                  <a16:creationId xmlns:a16="http://schemas.microsoft.com/office/drawing/2014/main" xmlns="" id="{EAD916D5-A6CF-402A-B855-122F1EA2CDEA}"/>
                </a:ext>
              </a:extLst>
            </p:cNvPr>
            <p:cNvGrpSpPr/>
            <p:nvPr/>
          </p:nvGrpSpPr>
          <p:grpSpPr>
            <a:xfrm>
              <a:off x="4079776" y="2768952"/>
              <a:ext cx="731703" cy="1595691"/>
              <a:chOff x="3935760" y="2768952"/>
              <a:chExt cx="731703" cy="1595691"/>
            </a:xfrm>
          </p:grpSpPr>
          <p:sp>
            <p:nvSpPr>
              <p:cNvPr id="40" name="Rectangle 60">
                <a:extLst>
                  <a:ext uri="{FF2B5EF4-FFF2-40B4-BE49-F238E27FC236}">
                    <a16:creationId xmlns:a16="http://schemas.microsoft.com/office/drawing/2014/main" xmlns="" id="{17FF1AB2-1DCD-475B-83E9-CC1ED168207F}"/>
                  </a:ext>
                </a:extLst>
              </p:cNvPr>
              <p:cNvSpPr>
                <a:spLocks noChangeArrowheads="1"/>
              </p:cNvSpPr>
              <p:nvPr/>
            </p:nvSpPr>
            <p:spPr bwMode="auto">
              <a:xfrm>
                <a:off x="3935760" y="2768952"/>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1188</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6" name="Rectangle 64">
                <a:extLst>
                  <a:ext uri="{FF2B5EF4-FFF2-40B4-BE49-F238E27FC236}">
                    <a16:creationId xmlns:a16="http://schemas.microsoft.com/office/drawing/2014/main" xmlns="" id="{E7307768-6F77-466C-AB16-FB0229616E90}"/>
                  </a:ext>
                </a:extLst>
              </p:cNvPr>
              <p:cNvSpPr>
                <a:spLocks noChangeArrowheads="1"/>
              </p:cNvSpPr>
              <p:nvPr/>
            </p:nvSpPr>
            <p:spPr bwMode="auto">
              <a:xfrm>
                <a:off x="3935760" y="3412908"/>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Verdana" panose="020B0604030504040204" pitchFamily="34" charset="0"/>
                  </a:rPr>
                  <a:t>1053</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32" name="Rectangle 68">
                <a:extLst>
                  <a:ext uri="{FF2B5EF4-FFF2-40B4-BE49-F238E27FC236}">
                    <a16:creationId xmlns:a16="http://schemas.microsoft.com/office/drawing/2014/main" xmlns="" id="{9F075186-50EF-4B2C-9291-6686961C7743}"/>
                  </a:ext>
                </a:extLst>
              </p:cNvPr>
              <p:cNvSpPr>
                <a:spLocks noChangeArrowheads="1"/>
              </p:cNvSpPr>
              <p:nvPr/>
            </p:nvSpPr>
            <p:spPr bwMode="auto">
              <a:xfrm>
                <a:off x="3935760" y="4056866"/>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1055</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grpSp>
      <p:grpSp>
        <p:nvGrpSpPr>
          <p:cNvPr id="6" name="Group 5">
            <a:extLst>
              <a:ext uri="{FF2B5EF4-FFF2-40B4-BE49-F238E27FC236}">
                <a16:creationId xmlns:a16="http://schemas.microsoft.com/office/drawing/2014/main" xmlns="" id="{0EA62350-A04E-4A87-84F3-6903810F8D21}"/>
              </a:ext>
            </a:extLst>
          </p:cNvPr>
          <p:cNvGrpSpPr/>
          <p:nvPr/>
        </p:nvGrpSpPr>
        <p:grpSpPr>
          <a:xfrm>
            <a:off x="5212080" y="2879375"/>
            <a:ext cx="2151132" cy="1769125"/>
            <a:chOff x="5212080" y="2879375"/>
            <a:chExt cx="2151132" cy="1769125"/>
          </a:xfrm>
        </p:grpSpPr>
        <p:grpSp>
          <p:nvGrpSpPr>
            <p:cNvPr id="11" name="Group 10">
              <a:extLst>
                <a:ext uri="{FF2B5EF4-FFF2-40B4-BE49-F238E27FC236}">
                  <a16:creationId xmlns:a16="http://schemas.microsoft.com/office/drawing/2014/main" xmlns="" id="{97CBF76B-2FA1-4E6E-B2C8-A655CDF5F6D4}"/>
                </a:ext>
              </a:extLst>
            </p:cNvPr>
            <p:cNvGrpSpPr/>
            <p:nvPr/>
          </p:nvGrpSpPr>
          <p:grpSpPr>
            <a:xfrm>
              <a:off x="5212080" y="2879375"/>
              <a:ext cx="917774" cy="1769125"/>
              <a:chOff x="4872932" y="2659152"/>
              <a:chExt cx="829740" cy="1769125"/>
            </a:xfrm>
          </p:grpSpPr>
          <p:sp>
            <p:nvSpPr>
              <p:cNvPr id="12" name="Arrow: Pentagon 11">
                <a:extLst>
                  <a:ext uri="{FF2B5EF4-FFF2-40B4-BE49-F238E27FC236}">
                    <a16:creationId xmlns:a16="http://schemas.microsoft.com/office/drawing/2014/main" xmlns="" id="{4F27C79F-FAE0-4EC7-9F18-B4BFE8EDEF5C}"/>
                  </a:ext>
                </a:extLst>
              </p:cNvPr>
              <p:cNvSpPr/>
              <p:nvPr/>
            </p:nvSpPr>
            <p:spPr bwMode="auto">
              <a:xfrm>
                <a:off x="4872932" y="2659152"/>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86%</a:t>
                </a:r>
                <a:endParaRPr kumimoji="0" lang="en-GB" sz="2000" i="0" u="none" strike="noStrike" cap="none" normalizeH="0" baseline="0" dirty="0">
                  <a:ln>
                    <a:noFill/>
                  </a:ln>
                  <a:solidFill>
                    <a:srgbClr val="FF6600"/>
                  </a:solidFill>
                  <a:effectLst/>
                </a:endParaRPr>
              </a:p>
            </p:txBody>
          </p:sp>
          <p:sp>
            <p:nvSpPr>
              <p:cNvPr id="13" name="Arrow: Pentagon 12">
                <a:extLst>
                  <a:ext uri="{FF2B5EF4-FFF2-40B4-BE49-F238E27FC236}">
                    <a16:creationId xmlns:a16="http://schemas.microsoft.com/office/drawing/2014/main" xmlns="" id="{E0EDFBA5-F6B1-4186-B95E-F62AFEA0B2BB}"/>
                  </a:ext>
                </a:extLst>
              </p:cNvPr>
              <p:cNvSpPr/>
              <p:nvPr/>
            </p:nvSpPr>
            <p:spPr bwMode="auto">
              <a:xfrm>
                <a:off x="4872932" y="3303108"/>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sp>
            <p:nvSpPr>
              <p:cNvPr id="14" name="Arrow: Pentagon 13">
                <a:extLst>
                  <a:ext uri="{FF2B5EF4-FFF2-40B4-BE49-F238E27FC236}">
                    <a16:creationId xmlns:a16="http://schemas.microsoft.com/office/drawing/2014/main" xmlns="" id="{FA47F53F-A0E1-4C24-BD57-AE50003A821D}"/>
                  </a:ext>
                </a:extLst>
              </p:cNvPr>
              <p:cNvSpPr/>
              <p:nvPr/>
            </p:nvSpPr>
            <p:spPr bwMode="auto">
              <a:xfrm>
                <a:off x="4872932" y="3947066"/>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grpSp>
        <p:grpSp>
          <p:nvGrpSpPr>
            <p:cNvPr id="65" name="Group 64">
              <a:extLst>
                <a:ext uri="{FF2B5EF4-FFF2-40B4-BE49-F238E27FC236}">
                  <a16:creationId xmlns:a16="http://schemas.microsoft.com/office/drawing/2014/main" xmlns="" id="{D944374F-CF7D-4C72-9886-5D768081AF27}"/>
                </a:ext>
              </a:extLst>
            </p:cNvPr>
            <p:cNvGrpSpPr/>
            <p:nvPr/>
          </p:nvGrpSpPr>
          <p:grpSpPr>
            <a:xfrm>
              <a:off x="6322424" y="2879375"/>
              <a:ext cx="1040788" cy="1769125"/>
              <a:chOff x="6827941" y="2659152"/>
              <a:chExt cx="840029" cy="1769125"/>
            </a:xfrm>
          </p:grpSpPr>
          <p:sp>
            <p:nvSpPr>
              <p:cNvPr id="15" name="Arrow: Pentagon 14">
                <a:extLst>
                  <a:ext uri="{FF2B5EF4-FFF2-40B4-BE49-F238E27FC236}">
                    <a16:creationId xmlns:a16="http://schemas.microsoft.com/office/drawing/2014/main" xmlns="" id="{C495C7B9-33DE-4B47-B411-208615A77D13}"/>
                  </a:ext>
                </a:extLst>
              </p:cNvPr>
              <p:cNvSpPr/>
              <p:nvPr/>
            </p:nvSpPr>
            <p:spPr bwMode="auto">
              <a:xfrm>
                <a:off x="6827941" y="2659152"/>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78%</a:t>
                </a:r>
                <a:endParaRPr kumimoji="0" lang="en-GB" sz="2000" b="0" i="0" u="none" strike="noStrike" cap="none" normalizeH="0" baseline="0" dirty="0">
                  <a:ln>
                    <a:noFill/>
                  </a:ln>
                  <a:solidFill>
                    <a:srgbClr val="00B050"/>
                  </a:solidFill>
                  <a:effectLst/>
                </a:endParaRPr>
              </a:p>
            </p:txBody>
          </p:sp>
          <p:sp>
            <p:nvSpPr>
              <p:cNvPr id="16" name="Arrow: Pentagon 15">
                <a:extLst>
                  <a:ext uri="{FF2B5EF4-FFF2-40B4-BE49-F238E27FC236}">
                    <a16:creationId xmlns:a16="http://schemas.microsoft.com/office/drawing/2014/main" xmlns="" id="{9C6987D9-2665-411D-A66A-21041B888CC6}"/>
                  </a:ext>
                </a:extLst>
              </p:cNvPr>
              <p:cNvSpPr/>
              <p:nvPr/>
            </p:nvSpPr>
            <p:spPr bwMode="auto">
              <a:xfrm>
                <a:off x="6827941" y="3303108"/>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82%</a:t>
                </a:r>
                <a:endParaRPr kumimoji="0" lang="en-GB" sz="2000" b="0" i="0" u="none" strike="noStrike" cap="none" normalizeH="0" baseline="0" dirty="0">
                  <a:ln>
                    <a:noFill/>
                  </a:ln>
                  <a:solidFill>
                    <a:srgbClr val="00B050"/>
                  </a:solidFill>
                  <a:effectLst/>
                </a:endParaRPr>
              </a:p>
            </p:txBody>
          </p:sp>
          <p:sp>
            <p:nvSpPr>
              <p:cNvPr id="17" name="Arrow: Pentagon 16">
                <a:extLst>
                  <a:ext uri="{FF2B5EF4-FFF2-40B4-BE49-F238E27FC236}">
                    <a16:creationId xmlns:a16="http://schemas.microsoft.com/office/drawing/2014/main" xmlns="" id="{8E240D00-1F35-4581-9C5E-53BA4D5050C5}"/>
                  </a:ext>
                </a:extLst>
              </p:cNvPr>
              <p:cNvSpPr/>
              <p:nvPr/>
            </p:nvSpPr>
            <p:spPr bwMode="auto">
              <a:xfrm>
                <a:off x="6838231" y="3947066"/>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81%</a:t>
                </a:r>
                <a:endParaRPr kumimoji="0" lang="en-GB" sz="2000" b="0" i="0" u="none" strike="noStrike" cap="none" normalizeH="0" baseline="0" dirty="0">
                  <a:ln>
                    <a:noFill/>
                  </a:ln>
                  <a:solidFill>
                    <a:srgbClr val="00B050"/>
                  </a:solidFill>
                  <a:effectLst/>
                </a:endParaRPr>
              </a:p>
            </p:txBody>
          </p:sp>
        </p:grpSp>
      </p:grpSp>
      <p:grpSp>
        <p:nvGrpSpPr>
          <p:cNvPr id="10" name="Group 9">
            <a:extLst>
              <a:ext uri="{FF2B5EF4-FFF2-40B4-BE49-F238E27FC236}">
                <a16:creationId xmlns:a16="http://schemas.microsoft.com/office/drawing/2014/main" xmlns="" id="{F6696127-A741-47EA-87F8-1921461EE60F}"/>
              </a:ext>
            </a:extLst>
          </p:cNvPr>
          <p:cNvGrpSpPr/>
          <p:nvPr/>
        </p:nvGrpSpPr>
        <p:grpSpPr>
          <a:xfrm>
            <a:off x="8527545" y="2984670"/>
            <a:ext cx="490519" cy="1595691"/>
            <a:chOff x="8312578" y="2745869"/>
            <a:chExt cx="490519" cy="1595691"/>
          </a:xfrm>
        </p:grpSpPr>
        <p:sp>
          <p:nvSpPr>
            <p:cNvPr id="42" name="Rectangle 62">
              <a:extLst>
                <a:ext uri="{FF2B5EF4-FFF2-40B4-BE49-F238E27FC236}">
                  <a16:creationId xmlns:a16="http://schemas.microsoft.com/office/drawing/2014/main" xmlns="" id="{C64245B6-81A5-4862-8598-825E898565AD}"/>
                </a:ext>
              </a:extLst>
            </p:cNvPr>
            <p:cNvSpPr>
              <a:spLocks noChangeArrowheads="1"/>
            </p:cNvSpPr>
            <p:nvPr/>
          </p:nvSpPr>
          <p:spPr bwMode="auto">
            <a:xfrm>
              <a:off x="8312578" y="2745869"/>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803</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8" name="Rectangle 66">
              <a:extLst>
                <a:ext uri="{FF2B5EF4-FFF2-40B4-BE49-F238E27FC236}">
                  <a16:creationId xmlns:a16="http://schemas.microsoft.com/office/drawing/2014/main" xmlns="" id="{DB408894-6E4C-4BB0-8230-71BAA9EB7FC1}"/>
                </a:ext>
              </a:extLst>
            </p:cNvPr>
            <p:cNvSpPr>
              <a:spLocks noChangeArrowheads="1"/>
            </p:cNvSpPr>
            <p:nvPr/>
          </p:nvSpPr>
          <p:spPr bwMode="auto">
            <a:xfrm>
              <a:off x="8312578" y="3389825"/>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Verdana" panose="020B0604030504040204" pitchFamily="34" charset="0"/>
                </a:rPr>
                <a:t>678</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34" name="Rectangle 70">
              <a:extLst>
                <a:ext uri="{FF2B5EF4-FFF2-40B4-BE49-F238E27FC236}">
                  <a16:creationId xmlns:a16="http://schemas.microsoft.com/office/drawing/2014/main" xmlns="" id="{66CC46F9-C1C7-4705-9135-B2E435BAF276}"/>
                </a:ext>
              </a:extLst>
            </p:cNvPr>
            <p:cNvSpPr>
              <a:spLocks noChangeArrowheads="1"/>
            </p:cNvSpPr>
            <p:nvPr/>
          </p:nvSpPr>
          <p:spPr bwMode="auto">
            <a:xfrm>
              <a:off x="8312578" y="4033783"/>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Verdana" panose="020B0604030504040204" pitchFamily="34" charset="0"/>
                </a:rPr>
                <a:t>671</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grpSp>
        <p:nvGrpSpPr>
          <p:cNvPr id="58" name="Group 57">
            <a:extLst>
              <a:ext uri="{FF2B5EF4-FFF2-40B4-BE49-F238E27FC236}">
                <a16:creationId xmlns:a16="http://schemas.microsoft.com/office/drawing/2014/main" xmlns="" id="{A0A3619A-8D84-414D-B0ED-512DE3811162}"/>
              </a:ext>
            </a:extLst>
          </p:cNvPr>
          <p:cNvGrpSpPr/>
          <p:nvPr/>
        </p:nvGrpSpPr>
        <p:grpSpPr>
          <a:xfrm>
            <a:off x="7600326" y="2999364"/>
            <a:ext cx="490519" cy="1595691"/>
            <a:chOff x="8312578" y="2745869"/>
            <a:chExt cx="490519" cy="1595691"/>
          </a:xfrm>
        </p:grpSpPr>
        <p:sp>
          <p:nvSpPr>
            <p:cNvPr id="60" name="Rectangle 62">
              <a:extLst>
                <a:ext uri="{FF2B5EF4-FFF2-40B4-BE49-F238E27FC236}">
                  <a16:creationId xmlns:a16="http://schemas.microsoft.com/office/drawing/2014/main" xmlns="" id="{B8023FF7-48BD-41E8-B70D-94A163701449}"/>
                </a:ext>
              </a:extLst>
            </p:cNvPr>
            <p:cNvSpPr>
              <a:spLocks noChangeArrowheads="1"/>
            </p:cNvSpPr>
            <p:nvPr/>
          </p:nvSpPr>
          <p:spPr bwMode="auto">
            <a:xfrm>
              <a:off x="8312578" y="2745869"/>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630</a:t>
              </a:r>
              <a:endParaRPr kumimoji="0" lang="en-US" altLang="en-US" sz="2000" b="0" i="0" u="none" strike="noStrike" cap="none" normalizeH="0" baseline="0" dirty="0">
                <a:ln>
                  <a:noFill/>
                </a:ln>
                <a:solidFill>
                  <a:srgbClr val="FF0000"/>
                </a:solidFill>
                <a:effectLst/>
              </a:endParaRPr>
            </a:p>
          </p:txBody>
        </p:sp>
        <p:sp>
          <p:nvSpPr>
            <p:cNvPr id="61" name="Rectangle 66">
              <a:extLst>
                <a:ext uri="{FF2B5EF4-FFF2-40B4-BE49-F238E27FC236}">
                  <a16:creationId xmlns:a16="http://schemas.microsoft.com/office/drawing/2014/main" xmlns="" id="{A8111036-E216-414B-8F86-6DD6F0167C1A}"/>
                </a:ext>
              </a:extLst>
            </p:cNvPr>
            <p:cNvSpPr>
              <a:spLocks noChangeArrowheads="1"/>
            </p:cNvSpPr>
            <p:nvPr/>
          </p:nvSpPr>
          <p:spPr bwMode="auto">
            <a:xfrm>
              <a:off x="8312578" y="3389825"/>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585</a:t>
              </a:r>
              <a:endParaRPr kumimoji="0" lang="en-US" altLang="en-US" sz="2000" b="0" i="0" u="none" strike="noStrike" cap="none" normalizeH="0" baseline="0" dirty="0">
                <a:ln>
                  <a:noFill/>
                </a:ln>
                <a:solidFill>
                  <a:srgbClr val="FF0000"/>
                </a:solidFill>
                <a:effectLst/>
              </a:endParaRPr>
            </a:p>
          </p:txBody>
        </p:sp>
        <p:sp>
          <p:nvSpPr>
            <p:cNvPr id="62" name="Rectangle 70">
              <a:extLst>
                <a:ext uri="{FF2B5EF4-FFF2-40B4-BE49-F238E27FC236}">
                  <a16:creationId xmlns:a16="http://schemas.microsoft.com/office/drawing/2014/main" xmlns="" id="{56F659BF-0455-44F8-A4AC-75D4D00697F6}"/>
                </a:ext>
              </a:extLst>
            </p:cNvPr>
            <p:cNvSpPr>
              <a:spLocks noChangeArrowheads="1"/>
            </p:cNvSpPr>
            <p:nvPr/>
          </p:nvSpPr>
          <p:spPr bwMode="auto">
            <a:xfrm>
              <a:off x="8312578" y="4033783"/>
              <a:ext cx="49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1"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440</a:t>
              </a:r>
              <a:endParaRPr kumimoji="0" lang="en-US" altLang="en-US" sz="2000" b="0" i="0" u="none" strike="noStrike" cap="none" normalizeH="0" baseline="0" dirty="0">
                <a:ln>
                  <a:noFill/>
                </a:ln>
                <a:solidFill>
                  <a:srgbClr val="FF0000"/>
                </a:solidFill>
                <a:effectLst/>
              </a:endParaRPr>
            </a:p>
          </p:txBody>
        </p:sp>
      </p:grpSp>
      <p:sp>
        <p:nvSpPr>
          <p:cNvPr id="63" name="Rectangle 62">
            <a:extLst>
              <a:ext uri="{FF2B5EF4-FFF2-40B4-BE49-F238E27FC236}">
                <a16:creationId xmlns:a16="http://schemas.microsoft.com/office/drawing/2014/main" xmlns="" id="{31C73C83-6358-4392-9D3F-10A0BB3C1234}"/>
              </a:ext>
            </a:extLst>
          </p:cNvPr>
          <p:cNvSpPr>
            <a:spLocks noChangeArrowheads="1"/>
          </p:cNvSpPr>
          <p:nvPr/>
        </p:nvSpPr>
        <p:spPr bwMode="auto">
          <a:xfrm>
            <a:off x="7950909" y="2204864"/>
            <a:ext cx="684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Verdana" panose="020B0604030504040204" pitchFamily="34" charset="0"/>
              </a:rPr>
              <a:t>NQTs</a:t>
            </a:r>
          </a:p>
        </p:txBody>
      </p:sp>
      <p:sp>
        <p:nvSpPr>
          <p:cNvPr id="66" name="Rectangle 65">
            <a:extLst>
              <a:ext uri="{FF2B5EF4-FFF2-40B4-BE49-F238E27FC236}">
                <a16:creationId xmlns:a16="http://schemas.microsoft.com/office/drawing/2014/main" xmlns="" id="{76B31B15-AB41-48D9-B5BA-51DE87797472}"/>
              </a:ext>
            </a:extLst>
          </p:cNvPr>
          <p:cNvSpPr/>
          <p:nvPr/>
        </p:nvSpPr>
        <p:spPr>
          <a:xfrm>
            <a:off x="7519433" y="2415985"/>
            <a:ext cx="737446" cy="323165"/>
          </a:xfrm>
          <a:prstGeom prst="rect">
            <a:avLst/>
          </a:prstGeom>
        </p:spPr>
        <p:txBody>
          <a:bodyPr wrap="none">
            <a:spAutoFit/>
          </a:bodyPr>
          <a:lstStyle/>
          <a:p>
            <a:pPr lvl="0" eaLnBrk="0" hangingPunct="0"/>
            <a:r>
              <a:rPr lang="en-US" altLang="en-US" sz="1500" dirty="0">
                <a:solidFill>
                  <a:srgbClr val="000000"/>
                </a:solidFill>
              </a:rPr>
              <a:t>Likely</a:t>
            </a:r>
            <a:endParaRPr lang="en-US" altLang="en-US" sz="1500" dirty="0">
              <a:solidFill>
                <a:schemeClr val="tx1"/>
              </a:solidFill>
              <a:latin typeface="Arial" panose="020B0604020202020204" pitchFamily="34" charset="0"/>
            </a:endParaRPr>
          </a:p>
        </p:txBody>
      </p:sp>
      <p:sp>
        <p:nvSpPr>
          <p:cNvPr id="67" name="Rectangle 66">
            <a:extLst>
              <a:ext uri="{FF2B5EF4-FFF2-40B4-BE49-F238E27FC236}">
                <a16:creationId xmlns:a16="http://schemas.microsoft.com/office/drawing/2014/main" xmlns="" id="{FC2E1DF2-CCCF-448C-8CB5-8207EDE77608}"/>
              </a:ext>
            </a:extLst>
          </p:cNvPr>
          <p:cNvSpPr/>
          <p:nvPr/>
        </p:nvSpPr>
        <p:spPr>
          <a:xfrm>
            <a:off x="8405981" y="2415985"/>
            <a:ext cx="750526" cy="323165"/>
          </a:xfrm>
          <a:prstGeom prst="rect">
            <a:avLst/>
          </a:prstGeom>
        </p:spPr>
        <p:txBody>
          <a:bodyPr wrap="none">
            <a:spAutoFit/>
          </a:bodyPr>
          <a:lstStyle/>
          <a:p>
            <a:pPr lvl="0" eaLnBrk="0" hangingPunct="0"/>
            <a:r>
              <a:rPr lang="en-US" altLang="en-US" sz="1500" dirty="0">
                <a:solidFill>
                  <a:srgbClr val="000000"/>
                </a:solidFill>
              </a:rPr>
              <a:t>Model</a:t>
            </a:r>
          </a:p>
        </p:txBody>
      </p:sp>
      <p:grpSp>
        <p:nvGrpSpPr>
          <p:cNvPr id="74" name="Group 73">
            <a:extLst>
              <a:ext uri="{FF2B5EF4-FFF2-40B4-BE49-F238E27FC236}">
                <a16:creationId xmlns:a16="http://schemas.microsoft.com/office/drawing/2014/main" xmlns="" id="{CD57245C-8B37-4998-AC19-9DDEADAA4972}"/>
              </a:ext>
            </a:extLst>
          </p:cNvPr>
          <p:cNvGrpSpPr/>
          <p:nvPr/>
        </p:nvGrpSpPr>
        <p:grpSpPr>
          <a:xfrm>
            <a:off x="4164387" y="2314767"/>
            <a:ext cx="1025922" cy="2270099"/>
            <a:chOff x="4007768" y="2094544"/>
            <a:chExt cx="1025922" cy="2270099"/>
          </a:xfrm>
        </p:grpSpPr>
        <p:grpSp>
          <p:nvGrpSpPr>
            <p:cNvPr id="69" name="Group 68">
              <a:extLst>
                <a:ext uri="{FF2B5EF4-FFF2-40B4-BE49-F238E27FC236}">
                  <a16:creationId xmlns:a16="http://schemas.microsoft.com/office/drawing/2014/main" xmlns="" id="{454F4986-26C8-4628-9AF4-6796CB65D989}"/>
                </a:ext>
              </a:extLst>
            </p:cNvPr>
            <p:cNvGrpSpPr/>
            <p:nvPr/>
          </p:nvGrpSpPr>
          <p:grpSpPr>
            <a:xfrm>
              <a:off x="4228426" y="2768952"/>
              <a:ext cx="731703" cy="1595691"/>
              <a:chOff x="3935760" y="2768952"/>
              <a:chExt cx="731703" cy="1595691"/>
            </a:xfrm>
          </p:grpSpPr>
          <p:sp>
            <p:nvSpPr>
              <p:cNvPr id="70" name="Rectangle 60">
                <a:extLst>
                  <a:ext uri="{FF2B5EF4-FFF2-40B4-BE49-F238E27FC236}">
                    <a16:creationId xmlns:a16="http://schemas.microsoft.com/office/drawing/2014/main" xmlns="" id="{F44D7DDA-D765-4100-8E27-07758DAD73CF}"/>
                  </a:ext>
                </a:extLst>
              </p:cNvPr>
              <p:cNvSpPr>
                <a:spLocks noChangeArrowheads="1"/>
              </p:cNvSpPr>
              <p:nvPr/>
            </p:nvSpPr>
            <p:spPr bwMode="auto">
              <a:xfrm>
                <a:off x="3935760" y="2768952"/>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925</a:t>
                </a:r>
                <a:endParaRPr kumimoji="0" lang="en-US" altLang="en-US" sz="2000" b="0" i="0" u="none" strike="noStrike" cap="none" normalizeH="0" baseline="0" dirty="0">
                  <a:ln>
                    <a:noFill/>
                  </a:ln>
                  <a:solidFill>
                    <a:srgbClr val="FF0000"/>
                  </a:solidFill>
                  <a:effectLst/>
                </a:endParaRPr>
              </a:p>
            </p:txBody>
          </p:sp>
          <p:sp>
            <p:nvSpPr>
              <p:cNvPr id="71" name="Rectangle 64">
                <a:extLst>
                  <a:ext uri="{FF2B5EF4-FFF2-40B4-BE49-F238E27FC236}">
                    <a16:creationId xmlns:a16="http://schemas.microsoft.com/office/drawing/2014/main" xmlns="" id="{849FA83B-58A1-4B57-AF3D-83A3401F04DC}"/>
                  </a:ext>
                </a:extLst>
              </p:cNvPr>
              <p:cNvSpPr>
                <a:spLocks noChangeArrowheads="1"/>
              </p:cNvSpPr>
              <p:nvPr/>
            </p:nvSpPr>
            <p:spPr bwMode="auto">
              <a:xfrm>
                <a:off x="3935760" y="3412908"/>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845</a:t>
                </a:r>
                <a:endParaRPr kumimoji="0" lang="en-US" altLang="en-US" sz="2000" b="0" i="0" u="none" strike="noStrike" cap="none" normalizeH="0" baseline="0" dirty="0">
                  <a:ln>
                    <a:noFill/>
                  </a:ln>
                  <a:solidFill>
                    <a:srgbClr val="FF0000"/>
                  </a:solidFill>
                  <a:effectLst/>
                </a:endParaRPr>
              </a:p>
            </p:txBody>
          </p:sp>
          <p:sp>
            <p:nvSpPr>
              <p:cNvPr id="72" name="Rectangle 68">
                <a:extLst>
                  <a:ext uri="{FF2B5EF4-FFF2-40B4-BE49-F238E27FC236}">
                    <a16:creationId xmlns:a16="http://schemas.microsoft.com/office/drawing/2014/main" xmlns="" id="{B08EBF88-967B-41D7-94E8-88B72633157A}"/>
                  </a:ext>
                </a:extLst>
              </p:cNvPr>
              <p:cNvSpPr>
                <a:spLocks noChangeArrowheads="1"/>
              </p:cNvSpPr>
              <p:nvPr/>
            </p:nvSpPr>
            <p:spPr bwMode="auto">
              <a:xfrm>
                <a:off x="3935760" y="4056866"/>
                <a:ext cx="731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Verdana" panose="020B0604030504040204" pitchFamily="34" charset="0"/>
                  </a:rPr>
                  <a:t>695</a:t>
                </a:r>
                <a:endParaRPr kumimoji="0" lang="en-US" altLang="en-US" sz="2000" b="0" i="0" u="none" strike="noStrike" cap="none" normalizeH="0" baseline="0" dirty="0">
                  <a:ln>
                    <a:noFill/>
                  </a:ln>
                  <a:solidFill>
                    <a:srgbClr val="FF0000"/>
                  </a:solidFill>
                  <a:effectLst/>
                </a:endParaRPr>
              </a:p>
            </p:txBody>
          </p:sp>
        </p:grpSp>
        <p:sp>
          <p:nvSpPr>
            <p:cNvPr id="73" name="Rectangle 56">
              <a:extLst>
                <a:ext uri="{FF2B5EF4-FFF2-40B4-BE49-F238E27FC236}">
                  <a16:creationId xmlns:a16="http://schemas.microsoft.com/office/drawing/2014/main" xmlns="" id="{D91157D9-41FB-4AB5-91D4-2FF1AFD6B517}"/>
                </a:ext>
              </a:extLst>
            </p:cNvPr>
            <p:cNvSpPr>
              <a:spLocks noChangeArrowheads="1"/>
            </p:cNvSpPr>
            <p:nvPr/>
          </p:nvSpPr>
          <p:spPr bwMode="auto">
            <a:xfrm>
              <a:off x="4007768" y="2094544"/>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Verdana" panose="020B0604030504040204" pitchFamily="34" charset="0"/>
                </a:rPr>
                <a:t>Census</a:t>
              </a:r>
              <a:endParaRPr kumimoji="0" lang="en-US" altLang="en-US" sz="2000" b="0" i="0" u="none" strike="noStrike" cap="none" normalizeH="0" baseline="0" dirty="0">
                <a:ln>
                  <a:noFill/>
                </a:ln>
                <a:solidFill>
                  <a:srgbClr val="FF0000"/>
                </a:solidFill>
                <a:effectLst/>
              </a:endParaRPr>
            </a:p>
          </p:txBody>
        </p:sp>
      </p:grpSp>
      <p:grpSp>
        <p:nvGrpSpPr>
          <p:cNvPr id="9" name="Group 8">
            <a:extLst>
              <a:ext uri="{FF2B5EF4-FFF2-40B4-BE49-F238E27FC236}">
                <a16:creationId xmlns:a16="http://schemas.microsoft.com/office/drawing/2014/main" xmlns="" id="{BCB83778-B505-424F-AD1D-69CA00A0C635}"/>
              </a:ext>
            </a:extLst>
          </p:cNvPr>
          <p:cNvGrpSpPr/>
          <p:nvPr/>
        </p:nvGrpSpPr>
        <p:grpSpPr>
          <a:xfrm>
            <a:off x="1991544" y="4706566"/>
            <a:ext cx="8617487" cy="1008108"/>
            <a:chOff x="1708378" y="4486343"/>
            <a:chExt cx="8617487" cy="1008108"/>
          </a:xfrm>
        </p:grpSpPr>
        <p:sp>
          <p:nvSpPr>
            <p:cNvPr id="7" name="Rectangle 6">
              <a:extLst>
                <a:ext uri="{FF2B5EF4-FFF2-40B4-BE49-F238E27FC236}">
                  <a16:creationId xmlns:a16="http://schemas.microsoft.com/office/drawing/2014/main" xmlns="" id="{A041E221-9DEE-48E5-AC07-5EB22EA5ED5F}"/>
                </a:ext>
              </a:extLst>
            </p:cNvPr>
            <p:cNvSpPr/>
            <p:nvPr/>
          </p:nvSpPr>
          <p:spPr bwMode="auto">
            <a:xfrm>
              <a:off x="4439420" y="4486343"/>
              <a:ext cx="4032843" cy="454825"/>
            </a:xfrm>
            <a:custGeom>
              <a:avLst/>
              <a:gdLst>
                <a:gd name="connsiteX0" fmla="*/ 0 w 4032448"/>
                <a:gd name="connsiteY0" fmla="*/ 0 h 1174905"/>
                <a:gd name="connsiteX1" fmla="*/ 4032448 w 4032448"/>
                <a:gd name="connsiteY1" fmla="*/ 0 h 1174905"/>
                <a:gd name="connsiteX2" fmla="*/ 4032448 w 4032448"/>
                <a:gd name="connsiteY2" fmla="*/ 1174905 h 1174905"/>
                <a:gd name="connsiteX3" fmla="*/ 0 w 4032448"/>
                <a:gd name="connsiteY3" fmla="*/ 1174905 h 1174905"/>
                <a:gd name="connsiteX4" fmla="*/ 0 w 4032448"/>
                <a:gd name="connsiteY4" fmla="*/ 0 h 1174905"/>
                <a:gd name="connsiteX0" fmla="*/ 0 w 4032448"/>
                <a:gd name="connsiteY0" fmla="*/ 0 h 1174905"/>
                <a:gd name="connsiteX1" fmla="*/ 4032448 w 4032448"/>
                <a:gd name="connsiteY1" fmla="*/ 0 h 1174905"/>
                <a:gd name="connsiteX2" fmla="*/ 4032448 w 4032448"/>
                <a:gd name="connsiteY2" fmla="*/ 1174905 h 1174905"/>
                <a:gd name="connsiteX3" fmla="*/ 0 w 4032448"/>
                <a:gd name="connsiteY3" fmla="*/ 1174905 h 1174905"/>
                <a:gd name="connsiteX4" fmla="*/ 91440 w 4032448"/>
                <a:gd name="connsiteY4" fmla="*/ 91440 h 1174905"/>
                <a:gd name="connsiteX0" fmla="*/ 0 w 4032448"/>
                <a:gd name="connsiteY0" fmla="*/ 0 h 1174905"/>
                <a:gd name="connsiteX1" fmla="*/ 4032448 w 4032448"/>
                <a:gd name="connsiteY1" fmla="*/ 0 h 1174905"/>
                <a:gd name="connsiteX2" fmla="*/ 4032448 w 4032448"/>
                <a:gd name="connsiteY2" fmla="*/ 1174905 h 1174905"/>
                <a:gd name="connsiteX3" fmla="*/ 0 w 4032448"/>
                <a:gd name="connsiteY3" fmla="*/ 1174905 h 1174905"/>
                <a:gd name="connsiteX4" fmla="*/ 8313 w 4032448"/>
                <a:gd name="connsiteY4" fmla="*/ 22167 h 1174905"/>
                <a:gd name="connsiteX0" fmla="*/ 0 w 4032448"/>
                <a:gd name="connsiteY0" fmla="*/ 0 h 1174905"/>
                <a:gd name="connsiteX1" fmla="*/ 4032448 w 4032448"/>
                <a:gd name="connsiteY1" fmla="*/ 0 h 1174905"/>
                <a:gd name="connsiteX2" fmla="*/ 4032448 w 4032448"/>
                <a:gd name="connsiteY2" fmla="*/ 1174905 h 1174905"/>
                <a:gd name="connsiteX3" fmla="*/ 0 w 4032448"/>
                <a:gd name="connsiteY3" fmla="*/ 1174905 h 1174905"/>
                <a:gd name="connsiteX4" fmla="*/ 130233 w 4032448"/>
                <a:gd name="connsiteY4" fmla="*/ 649184 h 1174905"/>
                <a:gd name="connsiteX0" fmla="*/ 4032448 w 4032448"/>
                <a:gd name="connsiteY0" fmla="*/ 0 h 1174905"/>
                <a:gd name="connsiteX1" fmla="*/ 4032448 w 4032448"/>
                <a:gd name="connsiteY1" fmla="*/ 1174905 h 1174905"/>
                <a:gd name="connsiteX2" fmla="*/ 0 w 4032448"/>
                <a:gd name="connsiteY2" fmla="*/ 1174905 h 1174905"/>
                <a:gd name="connsiteX3" fmla="*/ 130233 w 4032448"/>
                <a:gd name="connsiteY3" fmla="*/ 649184 h 1174905"/>
                <a:gd name="connsiteX0" fmla="*/ 4032843 w 4032843"/>
                <a:gd name="connsiteY0" fmla="*/ 0 h 1174905"/>
                <a:gd name="connsiteX1" fmla="*/ 4032843 w 4032843"/>
                <a:gd name="connsiteY1" fmla="*/ 1174905 h 1174905"/>
                <a:gd name="connsiteX2" fmla="*/ 395 w 4032843"/>
                <a:gd name="connsiteY2" fmla="*/ 1174905 h 1174905"/>
                <a:gd name="connsiteX3" fmla="*/ 0 w 4032843"/>
                <a:gd name="connsiteY3" fmla="*/ 13458 h 1174905"/>
              </a:gdLst>
              <a:ahLst/>
              <a:cxnLst>
                <a:cxn ang="0">
                  <a:pos x="connsiteX0" y="connsiteY0"/>
                </a:cxn>
                <a:cxn ang="0">
                  <a:pos x="connsiteX1" y="connsiteY1"/>
                </a:cxn>
                <a:cxn ang="0">
                  <a:pos x="connsiteX2" y="connsiteY2"/>
                </a:cxn>
                <a:cxn ang="0">
                  <a:pos x="connsiteX3" y="connsiteY3"/>
                </a:cxn>
              </a:cxnLst>
              <a:rect l="l" t="t" r="r" b="b"/>
              <a:pathLst>
                <a:path w="4032843" h="1174905">
                  <a:moveTo>
                    <a:pt x="4032843" y="0"/>
                  </a:moveTo>
                  <a:lnTo>
                    <a:pt x="4032843" y="1174905"/>
                  </a:lnTo>
                  <a:lnTo>
                    <a:pt x="395" y="1174905"/>
                  </a:lnTo>
                  <a:cubicBezTo>
                    <a:pt x="395" y="783270"/>
                    <a:pt x="0" y="13458"/>
                    <a:pt x="0" y="13458"/>
                  </a:cubicBezTo>
                </a:path>
              </a:pathLst>
            </a:custGeom>
            <a:noFill/>
            <a:ln w="28575"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rgbClr val="004D75"/>
                </a:solidFill>
                <a:effectLst/>
                <a:latin typeface="Verdana" pitchFamily="34" charset="0"/>
                <a:cs typeface="Arial" charset="0"/>
              </a:endParaRPr>
            </a:p>
          </p:txBody>
        </p:sp>
        <p:sp>
          <p:nvSpPr>
            <p:cNvPr id="8" name="TextBox 7">
              <a:extLst>
                <a:ext uri="{FF2B5EF4-FFF2-40B4-BE49-F238E27FC236}">
                  <a16:creationId xmlns:a16="http://schemas.microsoft.com/office/drawing/2014/main" xmlns="" id="{E4AED533-F530-4388-9298-683154D3D0A5}"/>
                </a:ext>
              </a:extLst>
            </p:cNvPr>
            <p:cNvSpPr txBox="1"/>
            <p:nvPr/>
          </p:nvSpPr>
          <p:spPr>
            <a:xfrm>
              <a:off x="1708378" y="5094341"/>
              <a:ext cx="8617487" cy="400110"/>
            </a:xfrm>
            <a:prstGeom prst="rect">
              <a:avLst/>
            </a:prstGeom>
            <a:noFill/>
          </p:spPr>
          <p:txBody>
            <a:bodyPr wrap="none" rtlCol="0">
              <a:spAutoFit/>
            </a:bodyPr>
            <a:lstStyle/>
            <a:p>
              <a:r>
                <a:rPr lang="en-GB" sz="2000" dirty="0">
                  <a:solidFill>
                    <a:srgbClr val="FF0000"/>
                  </a:solidFill>
                </a:rPr>
                <a:t>Census numbers exceed NQT entrants before attrition considered</a:t>
              </a:r>
            </a:p>
          </p:txBody>
        </p:sp>
      </p:grpSp>
      <p:grpSp>
        <p:nvGrpSpPr>
          <p:cNvPr id="52" name="Group 51">
            <a:extLst>
              <a:ext uri="{FF2B5EF4-FFF2-40B4-BE49-F238E27FC236}">
                <a16:creationId xmlns:a16="http://schemas.microsoft.com/office/drawing/2014/main" xmlns="" id="{26D824CA-AB1D-4278-9327-B6565CF4FA6A}"/>
              </a:ext>
            </a:extLst>
          </p:cNvPr>
          <p:cNvGrpSpPr/>
          <p:nvPr/>
        </p:nvGrpSpPr>
        <p:grpSpPr>
          <a:xfrm>
            <a:off x="5217961" y="2860854"/>
            <a:ext cx="2151132" cy="1769125"/>
            <a:chOff x="5212080" y="2879375"/>
            <a:chExt cx="2151132" cy="1769125"/>
          </a:xfrm>
        </p:grpSpPr>
        <p:grpSp>
          <p:nvGrpSpPr>
            <p:cNvPr id="56" name="Group 55">
              <a:extLst>
                <a:ext uri="{FF2B5EF4-FFF2-40B4-BE49-F238E27FC236}">
                  <a16:creationId xmlns:a16="http://schemas.microsoft.com/office/drawing/2014/main" xmlns="" id="{B3CCA20C-1150-40F7-8B18-9BEA7E1C6F8C}"/>
                </a:ext>
              </a:extLst>
            </p:cNvPr>
            <p:cNvGrpSpPr/>
            <p:nvPr/>
          </p:nvGrpSpPr>
          <p:grpSpPr>
            <a:xfrm>
              <a:off x="5212080" y="2879375"/>
              <a:ext cx="917774" cy="1769125"/>
              <a:chOff x="4872932" y="2659152"/>
              <a:chExt cx="829740" cy="1769125"/>
            </a:xfrm>
          </p:grpSpPr>
          <p:sp>
            <p:nvSpPr>
              <p:cNvPr id="77" name="Arrow: Pentagon 76">
                <a:extLst>
                  <a:ext uri="{FF2B5EF4-FFF2-40B4-BE49-F238E27FC236}">
                    <a16:creationId xmlns:a16="http://schemas.microsoft.com/office/drawing/2014/main" xmlns="" id="{7D24D5E1-190C-4224-B266-B8B3C4786F2F}"/>
                  </a:ext>
                </a:extLst>
              </p:cNvPr>
              <p:cNvSpPr/>
              <p:nvPr/>
            </p:nvSpPr>
            <p:spPr bwMode="auto">
              <a:xfrm>
                <a:off x="4872932" y="2659152"/>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86%</a:t>
                </a:r>
                <a:endParaRPr kumimoji="0" lang="en-GB" sz="2000" i="0" u="none" strike="noStrike" cap="none" normalizeH="0" baseline="0" dirty="0">
                  <a:ln>
                    <a:noFill/>
                  </a:ln>
                  <a:solidFill>
                    <a:srgbClr val="FF6600"/>
                  </a:solidFill>
                  <a:effectLst/>
                </a:endParaRPr>
              </a:p>
            </p:txBody>
          </p:sp>
          <p:sp>
            <p:nvSpPr>
              <p:cNvPr id="78" name="Arrow: Pentagon 77">
                <a:extLst>
                  <a:ext uri="{FF2B5EF4-FFF2-40B4-BE49-F238E27FC236}">
                    <a16:creationId xmlns:a16="http://schemas.microsoft.com/office/drawing/2014/main" xmlns="" id="{9D40F453-F34D-4675-8945-033DD93877DA}"/>
                  </a:ext>
                </a:extLst>
              </p:cNvPr>
              <p:cNvSpPr/>
              <p:nvPr/>
            </p:nvSpPr>
            <p:spPr bwMode="auto">
              <a:xfrm>
                <a:off x="4872932" y="3303108"/>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sp>
            <p:nvSpPr>
              <p:cNvPr id="79" name="Arrow: Pentagon 78">
                <a:extLst>
                  <a:ext uri="{FF2B5EF4-FFF2-40B4-BE49-F238E27FC236}">
                    <a16:creationId xmlns:a16="http://schemas.microsoft.com/office/drawing/2014/main" xmlns="" id="{E0158C22-11F0-4E8B-94A7-7185DD60DA3E}"/>
                  </a:ext>
                </a:extLst>
              </p:cNvPr>
              <p:cNvSpPr/>
              <p:nvPr/>
            </p:nvSpPr>
            <p:spPr bwMode="auto">
              <a:xfrm>
                <a:off x="4872932" y="3947066"/>
                <a:ext cx="829740"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FF6600"/>
                    </a:solidFill>
                  </a:rPr>
                  <a:t>79%</a:t>
                </a:r>
                <a:endParaRPr kumimoji="0" lang="en-GB" sz="2000" i="0" u="none" strike="noStrike" cap="none" normalizeH="0" baseline="0" dirty="0">
                  <a:ln>
                    <a:noFill/>
                  </a:ln>
                  <a:solidFill>
                    <a:srgbClr val="FF6600"/>
                  </a:solidFill>
                  <a:effectLst/>
                </a:endParaRPr>
              </a:p>
            </p:txBody>
          </p:sp>
        </p:grpSp>
        <p:grpSp>
          <p:nvGrpSpPr>
            <p:cNvPr id="57" name="Group 56">
              <a:extLst>
                <a:ext uri="{FF2B5EF4-FFF2-40B4-BE49-F238E27FC236}">
                  <a16:creationId xmlns:a16="http://schemas.microsoft.com/office/drawing/2014/main" xmlns="" id="{99B6762E-AAF1-45E4-8513-C587E03E05CD}"/>
                </a:ext>
              </a:extLst>
            </p:cNvPr>
            <p:cNvGrpSpPr/>
            <p:nvPr/>
          </p:nvGrpSpPr>
          <p:grpSpPr>
            <a:xfrm>
              <a:off x="6322424" y="2879375"/>
              <a:ext cx="1040788" cy="1769125"/>
              <a:chOff x="6827941" y="2659152"/>
              <a:chExt cx="840029" cy="1769125"/>
            </a:xfrm>
          </p:grpSpPr>
          <p:sp>
            <p:nvSpPr>
              <p:cNvPr id="59" name="Arrow: Pentagon 58">
                <a:extLst>
                  <a:ext uri="{FF2B5EF4-FFF2-40B4-BE49-F238E27FC236}">
                    <a16:creationId xmlns:a16="http://schemas.microsoft.com/office/drawing/2014/main" xmlns="" id="{4CE3D8AD-CCC8-42B9-9812-03CEDF80D742}"/>
                  </a:ext>
                </a:extLst>
              </p:cNvPr>
              <p:cNvSpPr/>
              <p:nvPr/>
            </p:nvSpPr>
            <p:spPr bwMode="auto">
              <a:xfrm>
                <a:off x="6827941" y="2659152"/>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78%</a:t>
                </a:r>
                <a:endParaRPr kumimoji="0" lang="en-GB" sz="2000" b="0" i="0" u="none" strike="noStrike" cap="none" normalizeH="0" baseline="0" dirty="0">
                  <a:ln>
                    <a:noFill/>
                  </a:ln>
                  <a:solidFill>
                    <a:srgbClr val="00B050"/>
                  </a:solidFill>
                  <a:effectLst/>
                </a:endParaRPr>
              </a:p>
            </p:txBody>
          </p:sp>
          <p:sp>
            <p:nvSpPr>
              <p:cNvPr id="64" name="Arrow: Pentagon 63">
                <a:extLst>
                  <a:ext uri="{FF2B5EF4-FFF2-40B4-BE49-F238E27FC236}">
                    <a16:creationId xmlns:a16="http://schemas.microsoft.com/office/drawing/2014/main" xmlns="" id="{269FFACA-8BF8-45CA-AEFF-3B56372AB82F}"/>
                  </a:ext>
                </a:extLst>
              </p:cNvPr>
              <p:cNvSpPr/>
              <p:nvPr/>
            </p:nvSpPr>
            <p:spPr bwMode="auto">
              <a:xfrm>
                <a:off x="6827941" y="3303108"/>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82%</a:t>
                </a:r>
                <a:endParaRPr kumimoji="0" lang="en-GB" sz="2000" b="0" i="0" u="none" strike="noStrike" cap="none" normalizeH="0" baseline="0" dirty="0">
                  <a:ln>
                    <a:noFill/>
                  </a:ln>
                  <a:solidFill>
                    <a:srgbClr val="00B050"/>
                  </a:solidFill>
                  <a:effectLst/>
                </a:endParaRPr>
              </a:p>
            </p:txBody>
          </p:sp>
          <p:sp>
            <p:nvSpPr>
              <p:cNvPr id="76" name="Arrow: Pentagon 75">
                <a:extLst>
                  <a:ext uri="{FF2B5EF4-FFF2-40B4-BE49-F238E27FC236}">
                    <a16:creationId xmlns:a16="http://schemas.microsoft.com/office/drawing/2014/main" xmlns="" id="{36AA5A6A-DBDE-4848-8BC5-4FF630A1601B}"/>
                  </a:ext>
                </a:extLst>
              </p:cNvPr>
              <p:cNvSpPr/>
              <p:nvPr/>
            </p:nvSpPr>
            <p:spPr bwMode="auto">
              <a:xfrm>
                <a:off x="6838231" y="3947066"/>
                <a:ext cx="829739" cy="481211"/>
              </a:xfrm>
              <a:prstGeom prst="homePlat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solidFill>
                      <a:srgbClr val="00B050"/>
                    </a:solidFill>
                  </a:rPr>
                  <a:t>81%</a:t>
                </a:r>
                <a:endParaRPr kumimoji="0" lang="en-GB" sz="2000" b="0" i="0" u="none" strike="noStrike" cap="none" normalizeH="0" baseline="0" dirty="0">
                  <a:ln>
                    <a:noFill/>
                  </a:ln>
                  <a:solidFill>
                    <a:srgbClr val="00B050"/>
                  </a:solidFill>
                  <a:effectLst/>
                </a:endParaRPr>
              </a:p>
            </p:txBody>
          </p:sp>
        </p:grpSp>
      </p:grpSp>
      <p:sp>
        <p:nvSpPr>
          <p:cNvPr id="98" name="Rectangle 97">
            <a:extLst>
              <a:ext uri="{FF2B5EF4-FFF2-40B4-BE49-F238E27FC236}">
                <a16:creationId xmlns:a16="http://schemas.microsoft.com/office/drawing/2014/main" xmlns="" id="{09B4AF47-47CE-4186-8923-AD99A5E711E2}"/>
              </a:ext>
            </a:extLst>
          </p:cNvPr>
          <p:cNvSpPr/>
          <p:nvPr/>
        </p:nvSpPr>
        <p:spPr>
          <a:xfrm>
            <a:off x="9696400" y="117793"/>
            <a:ext cx="2090572" cy="430887"/>
          </a:xfrm>
          <a:prstGeom prst="rect">
            <a:avLst/>
          </a:prstGeom>
        </p:spPr>
        <p:txBody>
          <a:bodyPr wrap="none">
            <a:spAutoFit/>
          </a:bodyPr>
          <a:lstStyle/>
          <a:p>
            <a:r>
              <a:rPr lang="en-US" sz="2200" dirty="0">
                <a:solidFill>
                  <a:srgbClr val="FDE5C7"/>
                </a:solidFill>
              </a:rPr>
              <a:t>TSM 2017-18</a:t>
            </a:r>
            <a:endParaRPr lang="en-GB" sz="2200" dirty="0">
              <a:solidFill>
                <a:srgbClr val="FDE5C7"/>
              </a:solidFill>
            </a:endParaRPr>
          </a:p>
        </p:txBody>
      </p:sp>
      <p:sp>
        <p:nvSpPr>
          <p:cNvPr id="80" name="Rectangle 79">
            <a:extLst>
              <a:ext uri="{FF2B5EF4-FFF2-40B4-BE49-F238E27FC236}">
                <a16:creationId xmlns:a16="http://schemas.microsoft.com/office/drawing/2014/main" xmlns="" id="{69657C2B-1CB8-4404-8613-46783486E9C6}"/>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https://www.gov.uk/government/statistics/teacher-supply-model-2017-to-2018</a:t>
            </a:r>
          </a:p>
        </p:txBody>
      </p:sp>
      <p:grpSp>
        <p:nvGrpSpPr>
          <p:cNvPr id="5" name="Group 4">
            <a:extLst>
              <a:ext uri="{FF2B5EF4-FFF2-40B4-BE49-F238E27FC236}">
                <a16:creationId xmlns:a16="http://schemas.microsoft.com/office/drawing/2014/main" xmlns="" id="{B0824495-A826-4A79-8F01-DD19EAB7697D}"/>
              </a:ext>
            </a:extLst>
          </p:cNvPr>
          <p:cNvGrpSpPr/>
          <p:nvPr/>
        </p:nvGrpSpPr>
        <p:grpSpPr>
          <a:xfrm>
            <a:off x="2238616" y="2132856"/>
            <a:ext cx="7452917" cy="642898"/>
            <a:chOff x="2156750" y="2132856"/>
            <a:chExt cx="7534784" cy="642898"/>
          </a:xfrm>
        </p:grpSpPr>
        <p:cxnSp>
          <p:nvCxnSpPr>
            <p:cNvPr id="118" name="Straight Connector 117">
              <a:extLst>
                <a:ext uri="{FF2B5EF4-FFF2-40B4-BE49-F238E27FC236}">
                  <a16:creationId xmlns:a16="http://schemas.microsoft.com/office/drawing/2014/main" xmlns="" id="{A2FF70AE-EFD1-4348-BC24-5549D4A2CFE8}"/>
                </a:ext>
              </a:extLst>
            </p:cNvPr>
            <p:cNvCxnSpPr/>
            <p:nvPr/>
          </p:nvCxnSpPr>
          <p:spPr bwMode="auto">
            <a:xfrm>
              <a:off x="2166321" y="2775754"/>
              <a:ext cx="752521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AF2CEEA5-007D-4142-9985-5E6B9399ABB3}"/>
                </a:ext>
              </a:extLst>
            </p:cNvPr>
            <p:cNvCxnSpPr/>
            <p:nvPr/>
          </p:nvCxnSpPr>
          <p:spPr bwMode="auto">
            <a:xfrm>
              <a:off x="2156750" y="2132856"/>
              <a:ext cx="752521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custDataLst>
      <p:tags r:id="rId1"/>
    </p:custDataLst>
    <p:extLst>
      <p:ext uri="{BB962C8B-B14F-4D97-AF65-F5344CB8AC3E}">
        <p14:creationId xmlns:p14="http://schemas.microsoft.com/office/powerpoint/2010/main" val="2712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p:tgtEl>
                                          <p:spTgt spid="74"/>
                                        </p:tgtEl>
                                        <p:attrNameLst>
                                          <p:attrName>ppt_y</p:attrName>
                                        </p:attrNameLst>
                                      </p:cBhvr>
                                      <p:tavLst>
                                        <p:tav tm="0">
                                          <p:val>
                                            <p:strVal val="#ppt_y+#ppt_h*1.125000"/>
                                          </p:val>
                                        </p:tav>
                                        <p:tav tm="100000">
                                          <p:val>
                                            <p:strVal val="#ppt_y"/>
                                          </p:val>
                                        </p:tav>
                                      </p:tavLst>
                                    </p:anim>
                                    <p:animEffect transition="in" filter="wipe(up)">
                                      <p:cBhvr>
                                        <p:cTn id="13" dur="500"/>
                                        <p:tgtEl>
                                          <p:spTgt spid="74"/>
                                        </p:tgtEl>
                                      </p:cBhvr>
                                    </p:animEffect>
                                  </p:childTnLst>
                                </p:cTn>
                              </p:par>
                              <p:par>
                                <p:cTn id="14" presetID="12" presetClass="exit" presetSubtype="1" fill="hold" nodeType="withEffect">
                                  <p:stCondLst>
                                    <p:cond delay="0"/>
                                  </p:stCondLst>
                                  <p:childTnLst>
                                    <p:anim calcmode="lin" valueType="num">
                                      <p:cBhvr additive="base">
                                        <p:cTn id="15" dur="500"/>
                                        <p:tgtEl>
                                          <p:spTgt spid="75"/>
                                        </p:tgtEl>
                                        <p:attrNameLst>
                                          <p:attrName>ppt_y</p:attrName>
                                        </p:attrNameLst>
                                      </p:cBhvr>
                                      <p:tavLst>
                                        <p:tav tm="0">
                                          <p:val>
                                            <p:strVal val="#ppt_y"/>
                                          </p:val>
                                        </p:tav>
                                        <p:tav tm="100000">
                                          <p:val>
                                            <p:strVal val="#ppt_y-#ppt_h*1.125000"/>
                                          </p:val>
                                        </p:tav>
                                      </p:tavLst>
                                    </p:anim>
                                    <p:animEffect transition="out" filter="wipe(up)">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1000"/>
                                        <p:tgtEl>
                                          <p:spTgt spid="58"/>
                                        </p:tgtEl>
                                      </p:cBhvr>
                                    </p:animEffec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6">
            <a:extLst>
              <a:ext uri="{FF2B5EF4-FFF2-40B4-BE49-F238E27FC236}">
                <a16:creationId xmlns:a16="http://schemas.microsoft.com/office/drawing/2014/main" xmlns="" id="{3248A642-F337-4455-B3E3-10EB9FC2ED1A}"/>
              </a:ext>
            </a:extLst>
          </p:cNvPr>
          <p:cNvSpPr>
            <a:spLocks noEditPoints="1"/>
          </p:cNvSpPr>
          <p:nvPr/>
        </p:nvSpPr>
        <p:spPr bwMode="auto">
          <a:xfrm>
            <a:off x="3243263" y="1315232"/>
            <a:ext cx="6813176" cy="3803479"/>
          </a:xfrm>
          <a:custGeom>
            <a:avLst/>
            <a:gdLst>
              <a:gd name="T0" fmla="*/ 0 w 3594"/>
              <a:gd name="T1" fmla="*/ 2619 h 2619"/>
              <a:gd name="T2" fmla="*/ 3594 w 3594"/>
              <a:gd name="T3" fmla="*/ 2619 h 2619"/>
              <a:gd name="T4" fmla="*/ 0 w 3594"/>
              <a:gd name="T5" fmla="*/ 2329 h 2619"/>
              <a:gd name="T6" fmla="*/ 3594 w 3594"/>
              <a:gd name="T7" fmla="*/ 2329 h 2619"/>
              <a:gd name="T8" fmla="*/ 0 w 3594"/>
              <a:gd name="T9" fmla="*/ 2040 h 2619"/>
              <a:gd name="T10" fmla="*/ 3594 w 3594"/>
              <a:gd name="T11" fmla="*/ 2040 h 2619"/>
              <a:gd name="T12" fmla="*/ 0 w 3594"/>
              <a:gd name="T13" fmla="*/ 1746 h 2619"/>
              <a:gd name="T14" fmla="*/ 3594 w 3594"/>
              <a:gd name="T15" fmla="*/ 1746 h 2619"/>
              <a:gd name="T16" fmla="*/ 0 w 3594"/>
              <a:gd name="T17" fmla="*/ 1457 h 2619"/>
              <a:gd name="T18" fmla="*/ 3594 w 3594"/>
              <a:gd name="T19" fmla="*/ 1457 h 2619"/>
              <a:gd name="T20" fmla="*/ 0 w 3594"/>
              <a:gd name="T21" fmla="*/ 1167 h 2619"/>
              <a:gd name="T22" fmla="*/ 3594 w 3594"/>
              <a:gd name="T23" fmla="*/ 1167 h 2619"/>
              <a:gd name="T24" fmla="*/ 0 w 3594"/>
              <a:gd name="T25" fmla="*/ 873 h 2619"/>
              <a:gd name="T26" fmla="*/ 3594 w 3594"/>
              <a:gd name="T27" fmla="*/ 873 h 2619"/>
              <a:gd name="T28" fmla="*/ 0 w 3594"/>
              <a:gd name="T29" fmla="*/ 584 h 2619"/>
              <a:gd name="T30" fmla="*/ 3594 w 3594"/>
              <a:gd name="T31" fmla="*/ 584 h 2619"/>
              <a:gd name="T32" fmla="*/ 0 w 3594"/>
              <a:gd name="T33" fmla="*/ 294 h 2619"/>
              <a:gd name="T34" fmla="*/ 3594 w 3594"/>
              <a:gd name="T35" fmla="*/ 294 h 2619"/>
              <a:gd name="T36" fmla="*/ 0 w 3594"/>
              <a:gd name="T37" fmla="*/ 0 h 2619"/>
              <a:gd name="T38" fmla="*/ 3594 w 3594"/>
              <a:gd name="T39" fmla="*/ 0 h 2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4" h="2619">
                <a:moveTo>
                  <a:pt x="0" y="2619"/>
                </a:moveTo>
                <a:lnTo>
                  <a:pt x="3594" y="2619"/>
                </a:lnTo>
                <a:moveTo>
                  <a:pt x="0" y="2329"/>
                </a:moveTo>
                <a:lnTo>
                  <a:pt x="3594" y="2329"/>
                </a:lnTo>
                <a:moveTo>
                  <a:pt x="0" y="2040"/>
                </a:moveTo>
                <a:lnTo>
                  <a:pt x="3594" y="2040"/>
                </a:lnTo>
                <a:moveTo>
                  <a:pt x="0" y="1746"/>
                </a:moveTo>
                <a:lnTo>
                  <a:pt x="3594" y="1746"/>
                </a:lnTo>
                <a:moveTo>
                  <a:pt x="0" y="1457"/>
                </a:moveTo>
                <a:lnTo>
                  <a:pt x="3594" y="1457"/>
                </a:lnTo>
                <a:moveTo>
                  <a:pt x="0" y="1167"/>
                </a:moveTo>
                <a:lnTo>
                  <a:pt x="3594" y="1167"/>
                </a:lnTo>
                <a:moveTo>
                  <a:pt x="0" y="873"/>
                </a:moveTo>
                <a:lnTo>
                  <a:pt x="3594" y="873"/>
                </a:lnTo>
                <a:moveTo>
                  <a:pt x="0" y="584"/>
                </a:moveTo>
                <a:lnTo>
                  <a:pt x="3594" y="584"/>
                </a:lnTo>
                <a:moveTo>
                  <a:pt x="0" y="294"/>
                </a:moveTo>
                <a:lnTo>
                  <a:pt x="3594" y="294"/>
                </a:lnTo>
                <a:moveTo>
                  <a:pt x="0" y="0"/>
                </a:moveTo>
                <a:lnTo>
                  <a:pt x="3594" y="0"/>
                </a:lnTo>
              </a:path>
            </a:pathLst>
          </a:custGeom>
          <a:noFill/>
          <a:ln w="285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ea typeface="Verdana" panose="020B0604030504040204" pitchFamily="34" charset="0"/>
              <a:cs typeface="Verdana" panose="020B0604030504040204" pitchFamily="34" charset="0"/>
            </a:endParaRPr>
          </a:p>
        </p:txBody>
      </p:sp>
      <p:sp>
        <p:nvSpPr>
          <p:cNvPr id="44" name="Freeform 9">
            <a:extLst>
              <a:ext uri="{FF2B5EF4-FFF2-40B4-BE49-F238E27FC236}">
                <a16:creationId xmlns:a16="http://schemas.microsoft.com/office/drawing/2014/main" xmlns="" id="{E923D0EC-F2E5-4CEE-9982-AD3EE8AE36EF}"/>
              </a:ext>
            </a:extLst>
          </p:cNvPr>
          <p:cNvSpPr>
            <a:spLocks/>
          </p:cNvSpPr>
          <p:nvPr/>
        </p:nvSpPr>
        <p:spPr bwMode="auto">
          <a:xfrm>
            <a:off x="3243557" y="1759286"/>
            <a:ext cx="6812883" cy="3708400"/>
          </a:xfrm>
          <a:custGeom>
            <a:avLst/>
            <a:gdLst>
              <a:gd name="T0" fmla="*/ 140 w 4549"/>
              <a:gd name="T1" fmla="*/ 2336 h 2336"/>
              <a:gd name="T2" fmla="*/ 291 w 4549"/>
              <a:gd name="T3" fmla="*/ 2309 h 2336"/>
              <a:gd name="T4" fmla="*/ 442 w 4549"/>
              <a:gd name="T5" fmla="*/ 2229 h 2336"/>
              <a:gd name="T6" fmla="*/ 593 w 4549"/>
              <a:gd name="T7" fmla="*/ 2122 h 2336"/>
              <a:gd name="T8" fmla="*/ 745 w 4549"/>
              <a:gd name="T9" fmla="*/ 2007 h 2336"/>
              <a:gd name="T10" fmla="*/ 896 w 4549"/>
              <a:gd name="T11" fmla="*/ 2007 h 2336"/>
              <a:gd name="T12" fmla="*/ 1047 w 4549"/>
              <a:gd name="T13" fmla="*/ 2007 h 2336"/>
              <a:gd name="T14" fmla="*/ 1198 w 4549"/>
              <a:gd name="T15" fmla="*/ 1887 h 2336"/>
              <a:gd name="T16" fmla="*/ 1354 w 4549"/>
              <a:gd name="T17" fmla="*/ 1756 h 2336"/>
              <a:gd name="T18" fmla="*/ 1505 w 4549"/>
              <a:gd name="T19" fmla="*/ 1637 h 2336"/>
              <a:gd name="T20" fmla="*/ 1656 w 4549"/>
              <a:gd name="T21" fmla="*/ 1637 h 2336"/>
              <a:gd name="T22" fmla="*/ 1807 w 4549"/>
              <a:gd name="T23" fmla="*/ 1518 h 2336"/>
              <a:gd name="T24" fmla="*/ 1958 w 4549"/>
              <a:gd name="T25" fmla="*/ 1427 h 2336"/>
              <a:gd name="T26" fmla="*/ 2110 w 4549"/>
              <a:gd name="T27" fmla="*/ 1319 h 2336"/>
              <a:gd name="T28" fmla="*/ 2261 w 4549"/>
              <a:gd name="T29" fmla="*/ 1295 h 2336"/>
              <a:gd name="T30" fmla="*/ 2412 w 4549"/>
              <a:gd name="T31" fmla="*/ 1081 h 2336"/>
              <a:gd name="T32" fmla="*/ 2563 w 4549"/>
              <a:gd name="T33" fmla="*/ 978 h 2336"/>
              <a:gd name="T34" fmla="*/ 2715 w 4549"/>
              <a:gd name="T35" fmla="*/ 886 h 2336"/>
              <a:gd name="T36" fmla="*/ 2870 w 4549"/>
              <a:gd name="T37" fmla="*/ 807 h 2336"/>
              <a:gd name="T38" fmla="*/ 3021 w 4549"/>
              <a:gd name="T39" fmla="*/ 739 h 2336"/>
              <a:gd name="T40" fmla="*/ 3172 w 4549"/>
              <a:gd name="T41" fmla="*/ 636 h 2336"/>
              <a:gd name="T42" fmla="*/ 3323 w 4549"/>
              <a:gd name="T43" fmla="*/ 580 h 2336"/>
              <a:gd name="T44" fmla="*/ 3475 w 4549"/>
              <a:gd name="T45" fmla="*/ 437 h 2336"/>
              <a:gd name="T46" fmla="*/ 3626 w 4549"/>
              <a:gd name="T47" fmla="*/ 330 h 2336"/>
              <a:gd name="T48" fmla="*/ 3777 w 4549"/>
              <a:gd name="T49" fmla="*/ 159 h 2336"/>
              <a:gd name="T50" fmla="*/ 3928 w 4549"/>
              <a:gd name="T51" fmla="*/ 147 h 2336"/>
              <a:gd name="T52" fmla="*/ 4080 w 4549"/>
              <a:gd name="T53" fmla="*/ 107 h 2336"/>
              <a:gd name="T54" fmla="*/ 4231 w 4549"/>
              <a:gd name="T55" fmla="*/ 68 h 2336"/>
              <a:gd name="T56" fmla="*/ 4386 w 4549"/>
              <a:gd name="T57" fmla="*/ 28 h 2336"/>
              <a:gd name="T58" fmla="*/ 4537 w 4549"/>
              <a:gd name="T59" fmla="*/ 28 h 2336"/>
              <a:gd name="T60" fmla="*/ 4426 w 4549"/>
              <a:gd name="T61" fmla="*/ 28 h 2336"/>
              <a:gd name="T62" fmla="*/ 4275 w 4549"/>
              <a:gd name="T63" fmla="*/ 79 h 2336"/>
              <a:gd name="T64" fmla="*/ 4123 w 4549"/>
              <a:gd name="T65" fmla="*/ 147 h 2336"/>
              <a:gd name="T66" fmla="*/ 3972 w 4549"/>
              <a:gd name="T67" fmla="*/ 159 h 2336"/>
              <a:gd name="T68" fmla="*/ 3821 w 4549"/>
              <a:gd name="T69" fmla="*/ 278 h 2336"/>
              <a:gd name="T70" fmla="*/ 3666 w 4549"/>
              <a:gd name="T71" fmla="*/ 397 h 2336"/>
              <a:gd name="T72" fmla="*/ 3514 w 4549"/>
              <a:gd name="T73" fmla="*/ 517 h 2336"/>
              <a:gd name="T74" fmla="*/ 3363 w 4549"/>
              <a:gd name="T75" fmla="*/ 648 h 2336"/>
              <a:gd name="T76" fmla="*/ 3212 w 4549"/>
              <a:gd name="T77" fmla="*/ 767 h 2336"/>
              <a:gd name="T78" fmla="*/ 3061 w 4549"/>
              <a:gd name="T79" fmla="*/ 858 h 2336"/>
              <a:gd name="T80" fmla="*/ 2910 w 4549"/>
              <a:gd name="T81" fmla="*/ 978 h 2336"/>
              <a:gd name="T82" fmla="*/ 2758 w 4549"/>
              <a:gd name="T83" fmla="*/ 1057 h 2336"/>
              <a:gd name="T84" fmla="*/ 2607 w 4549"/>
              <a:gd name="T85" fmla="*/ 1148 h 2336"/>
              <a:gd name="T86" fmla="*/ 2456 w 4549"/>
              <a:gd name="T87" fmla="*/ 1347 h 2336"/>
              <a:gd name="T88" fmla="*/ 2305 w 4549"/>
              <a:gd name="T89" fmla="*/ 1427 h 2336"/>
              <a:gd name="T90" fmla="*/ 2149 w 4549"/>
              <a:gd name="T91" fmla="*/ 1506 h 2336"/>
              <a:gd name="T92" fmla="*/ 1998 w 4549"/>
              <a:gd name="T93" fmla="*/ 1558 h 2336"/>
              <a:gd name="T94" fmla="*/ 1847 w 4549"/>
              <a:gd name="T95" fmla="*/ 1621 h 2336"/>
              <a:gd name="T96" fmla="*/ 1696 w 4549"/>
              <a:gd name="T97" fmla="*/ 1689 h 2336"/>
              <a:gd name="T98" fmla="*/ 1545 w 4549"/>
              <a:gd name="T99" fmla="*/ 1756 h 2336"/>
              <a:gd name="T100" fmla="*/ 1393 w 4549"/>
              <a:gd name="T101" fmla="*/ 1872 h 2336"/>
              <a:gd name="T102" fmla="*/ 1242 w 4549"/>
              <a:gd name="T103" fmla="*/ 1979 h 2336"/>
              <a:gd name="T104" fmla="*/ 1091 w 4549"/>
              <a:gd name="T105" fmla="*/ 2070 h 2336"/>
              <a:gd name="T106" fmla="*/ 940 w 4549"/>
              <a:gd name="T107" fmla="*/ 2162 h 2336"/>
              <a:gd name="T108" fmla="*/ 784 w 4549"/>
              <a:gd name="T109" fmla="*/ 2189 h 2336"/>
              <a:gd name="T110" fmla="*/ 633 w 4549"/>
              <a:gd name="T111" fmla="*/ 2241 h 2336"/>
              <a:gd name="T112" fmla="*/ 482 w 4549"/>
              <a:gd name="T113" fmla="*/ 2281 h 2336"/>
              <a:gd name="T114" fmla="*/ 331 w 4549"/>
              <a:gd name="T115" fmla="*/ 2321 h 2336"/>
              <a:gd name="T116" fmla="*/ 180 w 4549"/>
              <a:gd name="T117" fmla="*/ 2336 h 2336"/>
              <a:gd name="T118" fmla="*/ 28 w 4549"/>
              <a:gd name="T119" fmla="*/ 2336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9" h="2336">
                <a:moveTo>
                  <a:pt x="0" y="2336"/>
                </a:moveTo>
                <a:lnTo>
                  <a:pt x="16" y="2336"/>
                </a:lnTo>
                <a:lnTo>
                  <a:pt x="28" y="2336"/>
                </a:lnTo>
                <a:lnTo>
                  <a:pt x="40" y="2336"/>
                </a:lnTo>
                <a:lnTo>
                  <a:pt x="56" y="2336"/>
                </a:lnTo>
                <a:lnTo>
                  <a:pt x="68" y="2336"/>
                </a:lnTo>
                <a:lnTo>
                  <a:pt x="84" y="2336"/>
                </a:lnTo>
                <a:lnTo>
                  <a:pt x="96" y="2336"/>
                </a:lnTo>
                <a:lnTo>
                  <a:pt x="112" y="2336"/>
                </a:lnTo>
                <a:lnTo>
                  <a:pt x="124" y="2336"/>
                </a:lnTo>
                <a:lnTo>
                  <a:pt x="140" y="2336"/>
                </a:lnTo>
                <a:lnTo>
                  <a:pt x="152" y="2321"/>
                </a:lnTo>
                <a:lnTo>
                  <a:pt x="168" y="2336"/>
                </a:lnTo>
                <a:lnTo>
                  <a:pt x="180" y="2336"/>
                </a:lnTo>
                <a:lnTo>
                  <a:pt x="195" y="2336"/>
                </a:lnTo>
                <a:lnTo>
                  <a:pt x="207" y="2336"/>
                </a:lnTo>
                <a:lnTo>
                  <a:pt x="219" y="2336"/>
                </a:lnTo>
                <a:lnTo>
                  <a:pt x="235" y="2336"/>
                </a:lnTo>
                <a:lnTo>
                  <a:pt x="247" y="2336"/>
                </a:lnTo>
                <a:lnTo>
                  <a:pt x="263" y="2336"/>
                </a:lnTo>
                <a:lnTo>
                  <a:pt x="275" y="2321"/>
                </a:lnTo>
                <a:lnTo>
                  <a:pt x="291" y="2309"/>
                </a:lnTo>
                <a:lnTo>
                  <a:pt x="303" y="2297"/>
                </a:lnTo>
                <a:lnTo>
                  <a:pt x="319" y="2297"/>
                </a:lnTo>
                <a:lnTo>
                  <a:pt x="331" y="2297"/>
                </a:lnTo>
                <a:lnTo>
                  <a:pt x="347" y="2309"/>
                </a:lnTo>
                <a:lnTo>
                  <a:pt x="359" y="2297"/>
                </a:lnTo>
                <a:lnTo>
                  <a:pt x="375" y="2269"/>
                </a:lnTo>
                <a:lnTo>
                  <a:pt x="386" y="2269"/>
                </a:lnTo>
                <a:lnTo>
                  <a:pt x="402" y="2257"/>
                </a:lnTo>
                <a:lnTo>
                  <a:pt x="414" y="2257"/>
                </a:lnTo>
                <a:lnTo>
                  <a:pt x="426" y="2257"/>
                </a:lnTo>
                <a:lnTo>
                  <a:pt x="442" y="2229"/>
                </a:lnTo>
                <a:lnTo>
                  <a:pt x="454" y="2229"/>
                </a:lnTo>
                <a:lnTo>
                  <a:pt x="470" y="2229"/>
                </a:lnTo>
                <a:lnTo>
                  <a:pt x="482" y="2217"/>
                </a:lnTo>
                <a:lnTo>
                  <a:pt x="498" y="2189"/>
                </a:lnTo>
                <a:lnTo>
                  <a:pt x="510" y="2189"/>
                </a:lnTo>
                <a:lnTo>
                  <a:pt x="526" y="2189"/>
                </a:lnTo>
                <a:lnTo>
                  <a:pt x="538" y="2178"/>
                </a:lnTo>
                <a:lnTo>
                  <a:pt x="554" y="2178"/>
                </a:lnTo>
                <a:lnTo>
                  <a:pt x="566" y="2162"/>
                </a:lnTo>
                <a:lnTo>
                  <a:pt x="581" y="2150"/>
                </a:lnTo>
                <a:lnTo>
                  <a:pt x="593" y="2122"/>
                </a:lnTo>
                <a:lnTo>
                  <a:pt x="605" y="2122"/>
                </a:lnTo>
                <a:lnTo>
                  <a:pt x="621" y="2122"/>
                </a:lnTo>
                <a:lnTo>
                  <a:pt x="633" y="2098"/>
                </a:lnTo>
                <a:lnTo>
                  <a:pt x="649" y="2086"/>
                </a:lnTo>
                <a:lnTo>
                  <a:pt x="661" y="2086"/>
                </a:lnTo>
                <a:lnTo>
                  <a:pt x="677" y="2058"/>
                </a:lnTo>
                <a:lnTo>
                  <a:pt x="689" y="2019"/>
                </a:lnTo>
                <a:lnTo>
                  <a:pt x="705" y="2019"/>
                </a:lnTo>
                <a:lnTo>
                  <a:pt x="717" y="2019"/>
                </a:lnTo>
                <a:lnTo>
                  <a:pt x="733" y="2019"/>
                </a:lnTo>
                <a:lnTo>
                  <a:pt x="745" y="2007"/>
                </a:lnTo>
                <a:lnTo>
                  <a:pt x="761" y="1991"/>
                </a:lnTo>
                <a:lnTo>
                  <a:pt x="773" y="2007"/>
                </a:lnTo>
                <a:lnTo>
                  <a:pt x="784" y="2007"/>
                </a:lnTo>
                <a:lnTo>
                  <a:pt x="800" y="2007"/>
                </a:lnTo>
                <a:lnTo>
                  <a:pt x="812" y="2007"/>
                </a:lnTo>
                <a:lnTo>
                  <a:pt x="828" y="2007"/>
                </a:lnTo>
                <a:lnTo>
                  <a:pt x="840" y="2007"/>
                </a:lnTo>
                <a:lnTo>
                  <a:pt x="856" y="2007"/>
                </a:lnTo>
                <a:lnTo>
                  <a:pt x="868" y="2007"/>
                </a:lnTo>
                <a:lnTo>
                  <a:pt x="884" y="2007"/>
                </a:lnTo>
                <a:lnTo>
                  <a:pt x="896" y="2007"/>
                </a:lnTo>
                <a:lnTo>
                  <a:pt x="912" y="2007"/>
                </a:lnTo>
                <a:lnTo>
                  <a:pt x="924" y="2046"/>
                </a:lnTo>
                <a:lnTo>
                  <a:pt x="940" y="2046"/>
                </a:lnTo>
                <a:lnTo>
                  <a:pt x="952" y="2046"/>
                </a:lnTo>
                <a:lnTo>
                  <a:pt x="968" y="2046"/>
                </a:lnTo>
                <a:lnTo>
                  <a:pt x="979" y="2019"/>
                </a:lnTo>
                <a:lnTo>
                  <a:pt x="991" y="2019"/>
                </a:lnTo>
                <a:lnTo>
                  <a:pt x="1007" y="2019"/>
                </a:lnTo>
                <a:lnTo>
                  <a:pt x="1019" y="1991"/>
                </a:lnTo>
                <a:lnTo>
                  <a:pt x="1035" y="2007"/>
                </a:lnTo>
                <a:lnTo>
                  <a:pt x="1047" y="2007"/>
                </a:lnTo>
                <a:lnTo>
                  <a:pt x="1063" y="1967"/>
                </a:lnTo>
                <a:lnTo>
                  <a:pt x="1075" y="1967"/>
                </a:lnTo>
                <a:lnTo>
                  <a:pt x="1091" y="1967"/>
                </a:lnTo>
                <a:lnTo>
                  <a:pt x="1103" y="1967"/>
                </a:lnTo>
                <a:lnTo>
                  <a:pt x="1119" y="1939"/>
                </a:lnTo>
                <a:lnTo>
                  <a:pt x="1131" y="1939"/>
                </a:lnTo>
                <a:lnTo>
                  <a:pt x="1147" y="1911"/>
                </a:lnTo>
                <a:lnTo>
                  <a:pt x="1159" y="1899"/>
                </a:lnTo>
                <a:lnTo>
                  <a:pt x="1170" y="1887"/>
                </a:lnTo>
                <a:lnTo>
                  <a:pt x="1186" y="1887"/>
                </a:lnTo>
                <a:lnTo>
                  <a:pt x="1198" y="1887"/>
                </a:lnTo>
                <a:lnTo>
                  <a:pt x="1214" y="1872"/>
                </a:lnTo>
                <a:lnTo>
                  <a:pt x="1226" y="1860"/>
                </a:lnTo>
                <a:lnTo>
                  <a:pt x="1242" y="1860"/>
                </a:lnTo>
                <a:lnTo>
                  <a:pt x="1254" y="1832"/>
                </a:lnTo>
                <a:lnTo>
                  <a:pt x="1270" y="1808"/>
                </a:lnTo>
                <a:lnTo>
                  <a:pt x="1282" y="1808"/>
                </a:lnTo>
                <a:lnTo>
                  <a:pt x="1298" y="1808"/>
                </a:lnTo>
                <a:lnTo>
                  <a:pt x="1310" y="1820"/>
                </a:lnTo>
                <a:lnTo>
                  <a:pt x="1326" y="1796"/>
                </a:lnTo>
                <a:lnTo>
                  <a:pt x="1338" y="1768"/>
                </a:lnTo>
                <a:lnTo>
                  <a:pt x="1354" y="1756"/>
                </a:lnTo>
                <a:lnTo>
                  <a:pt x="1365" y="1729"/>
                </a:lnTo>
                <a:lnTo>
                  <a:pt x="1377" y="1729"/>
                </a:lnTo>
                <a:lnTo>
                  <a:pt x="1393" y="1729"/>
                </a:lnTo>
                <a:lnTo>
                  <a:pt x="1405" y="1729"/>
                </a:lnTo>
                <a:lnTo>
                  <a:pt x="1421" y="1729"/>
                </a:lnTo>
                <a:lnTo>
                  <a:pt x="1433" y="1701"/>
                </a:lnTo>
                <a:lnTo>
                  <a:pt x="1449" y="1661"/>
                </a:lnTo>
                <a:lnTo>
                  <a:pt x="1461" y="1649"/>
                </a:lnTo>
                <a:lnTo>
                  <a:pt x="1477" y="1649"/>
                </a:lnTo>
                <a:lnTo>
                  <a:pt x="1489" y="1649"/>
                </a:lnTo>
                <a:lnTo>
                  <a:pt x="1505" y="1637"/>
                </a:lnTo>
                <a:lnTo>
                  <a:pt x="1517" y="1649"/>
                </a:lnTo>
                <a:lnTo>
                  <a:pt x="1533" y="1649"/>
                </a:lnTo>
                <a:lnTo>
                  <a:pt x="1545" y="1649"/>
                </a:lnTo>
                <a:lnTo>
                  <a:pt x="1556" y="1621"/>
                </a:lnTo>
                <a:lnTo>
                  <a:pt x="1572" y="1621"/>
                </a:lnTo>
                <a:lnTo>
                  <a:pt x="1584" y="1621"/>
                </a:lnTo>
                <a:lnTo>
                  <a:pt x="1600" y="1621"/>
                </a:lnTo>
                <a:lnTo>
                  <a:pt x="1612" y="1649"/>
                </a:lnTo>
                <a:lnTo>
                  <a:pt x="1628" y="1661"/>
                </a:lnTo>
                <a:lnTo>
                  <a:pt x="1640" y="1649"/>
                </a:lnTo>
                <a:lnTo>
                  <a:pt x="1656" y="1637"/>
                </a:lnTo>
                <a:lnTo>
                  <a:pt x="1668" y="1637"/>
                </a:lnTo>
                <a:lnTo>
                  <a:pt x="1684" y="1637"/>
                </a:lnTo>
                <a:lnTo>
                  <a:pt x="1696" y="1609"/>
                </a:lnTo>
                <a:lnTo>
                  <a:pt x="1712" y="1609"/>
                </a:lnTo>
                <a:lnTo>
                  <a:pt x="1724" y="1582"/>
                </a:lnTo>
                <a:lnTo>
                  <a:pt x="1740" y="1597"/>
                </a:lnTo>
                <a:lnTo>
                  <a:pt x="1751" y="1546"/>
                </a:lnTo>
                <a:lnTo>
                  <a:pt x="1763" y="1546"/>
                </a:lnTo>
                <a:lnTo>
                  <a:pt x="1779" y="1546"/>
                </a:lnTo>
                <a:lnTo>
                  <a:pt x="1791" y="1530"/>
                </a:lnTo>
                <a:lnTo>
                  <a:pt x="1807" y="1518"/>
                </a:lnTo>
                <a:lnTo>
                  <a:pt x="1819" y="1506"/>
                </a:lnTo>
                <a:lnTo>
                  <a:pt x="1835" y="1530"/>
                </a:lnTo>
                <a:lnTo>
                  <a:pt x="1847" y="1518"/>
                </a:lnTo>
                <a:lnTo>
                  <a:pt x="1863" y="1518"/>
                </a:lnTo>
                <a:lnTo>
                  <a:pt x="1875" y="1518"/>
                </a:lnTo>
                <a:lnTo>
                  <a:pt x="1891" y="1490"/>
                </a:lnTo>
                <a:lnTo>
                  <a:pt x="1903" y="1466"/>
                </a:lnTo>
                <a:lnTo>
                  <a:pt x="1919" y="1466"/>
                </a:lnTo>
                <a:lnTo>
                  <a:pt x="1931" y="1438"/>
                </a:lnTo>
                <a:lnTo>
                  <a:pt x="1943" y="1427"/>
                </a:lnTo>
                <a:lnTo>
                  <a:pt x="1958" y="1427"/>
                </a:lnTo>
                <a:lnTo>
                  <a:pt x="1970" y="1427"/>
                </a:lnTo>
                <a:lnTo>
                  <a:pt x="1986" y="1399"/>
                </a:lnTo>
                <a:lnTo>
                  <a:pt x="1998" y="1411"/>
                </a:lnTo>
                <a:lnTo>
                  <a:pt x="2014" y="1371"/>
                </a:lnTo>
                <a:lnTo>
                  <a:pt x="2026" y="1331"/>
                </a:lnTo>
                <a:lnTo>
                  <a:pt x="2042" y="1331"/>
                </a:lnTo>
                <a:lnTo>
                  <a:pt x="2054" y="1331"/>
                </a:lnTo>
                <a:lnTo>
                  <a:pt x="2070" y="1331"/>
                </a:lnTo>
                <a:lnTo>
                  <a:pt x="2082" y="1331"/>
                </a:lnTo>
                <a:lnTo>
                  <a:pt x="2098" y="1307"/>
                </a:lnTo>
                <a:lnTo>
                  <a:pt x="2110" y="1319"/>
                </a:lnTo>
                <a:lnTo>
                  <a:pt x="2122" y="1307"/>
                </a:lnTo>
                <a:lnTo>
                  <a:pt x="2138" y="1307"/>
                </a:lnTo>
                <a:lnTo>
                  <a:pt x="2149" y="1307"/>
                </a:lnTo>
                <a:lnTo>
                  <a:pt x="2165" y="1307"/>
                </a:lnTo>
                <a:lnTo>
                  <a:pt x="2177" y="1280"/>
                </a:lnTo>
                <a:lnTo>
                  <a:pt x="2193" y="1319"/>
                </a:lnTo>
                <a:lnTo>
                  <a:pt x="2205" y="1319"/>
                </a:lnTo>
                <a:lnTo>
                  <a:pt x="2221" y="1295"/>
                </a:lnTo>
                <a:lnTo>
                  <a:pt x="2233" y="1295"/>
                </a:lnTo>
                <a:lnTo>
                  <a:pt x="2249" y="1295"/>
                </a:lnTo>
                <a:lnTo>
                  <a:pt x="2261" y="1295"/>
                </a:lnTo>
                <a:lnTo>
                  <a:pt x="2277" y="1280"/>
                </a:lnTo>
                <a:lnTo>
                  <a:pt x="2289" y="1295"/>
                </a:lnTo>
                <a:lnTo>
                  <a:pt x="2305" y="1268"/>
                </a:lnTo>
                <a:lnTo>
                  <a:pt x="2317" y="1256"/>
                </a:lnTo>
                <a:lnTo>
                  <a:pt x="2329" y="1228"/>
                </a:lnTo>
                <a:lnTo>
                  <a:pt x="2344" y="1228"/>
                </a:lnTo>
                <a:lnTo>
                  <a:pt x="2356" y="1228"/>
                </a:lnTo>
                <a:lnTo>
                  <a:pt x="2372" y="1200"/>
                </a:lnTo>
                <a:lnTo>
                  <a:pt x="2384" y="1176"/>
                </a:lnTo>
                <a:lnTo>
                  <a:pt x="2400" y="1136"/>
                </a:lnTo>
                <a:lnTo>
                  <a:pt x="2412" y="1081"/>
                </a:lnTo>
                <a:lnTo>
                  <a:pt x="2428" y="1057"/>
                </a:lnTo>
                <a:lnTo>
                  <a:pt x="2440" y="1057"/>
                </a:lnTo>
                <a:lnTo>
                  <a:pt x="2456" y="1057"/>
                </a:lnTo>
                <a:lnTo>
                  <a:pt x="2468" y="1057"/>
                </a:lnTo>
                <a:lnTo>
                  <a:pt x="2484" y="1041"/>
                </a:lnTo>
                <a:lnTo>
                  <a:pt x="2496" y="1017"/>
                </a:lnTo>
                <a:lnTo>
                  <a:pt x="2508" y="978"/>
                </a:lnTo>
                <a:lnTo>
                  <a:pt x="2524" y="978"/>
                </a:lnTo>
                <a:lnTo>
                  <a:pt x="2535" y="978"/>
                </a:lnTo>
                <a:lnTo>
                  <a:pt x="2551" y="978"/>
                </a:lnTo>
                <a:lnTo>
                  <a:pt x="2563" y="978"/>
                </a:lnTo>
                <a:lnTo>
                  <a:pt x="2579" y="978"/>
                </a:lnTo>
                <a:lnTo>
                  <a:pt x="2591" y="966"/>
                </a:lnTo>
                <a:lnTo>
                  <a:pt x="2607" y="950"/>
                </a:lnTo>
                <a:lnTo>
                  <a:pt x="2619" y="926"/>
                </a:lnTo>
                <a:lnTo>
                  <a:pt x="2635" y="926"/>
                </a:lnTo>
                <a:lnTo>
                  <a:pt x="2647" y="926"/>
                </a:lnTo>
                <a:lnTo>
                  <a:pt x="2663" y="938"/>
                </a:lnTo>
                <a:lnTo>
                  <a:pt x="2675" y="926"/>
                </a:lnTo>
                <a:lnTo>
                  <a:pt x="2691" y="898"/>
                </a:lnTo>
                <a:lnTo>
                  <a:pt x="2703" y="898"/>
                </a:lnTo>
                <a:lnTo>
                  <a:pt x="2715" y="886"/>
                </a:lnTo>
                <a:lnTo>
                  <a:pt x="2730" y="886"/>
                </a:lnTo>
                <a:lnTo>
                  <a:pt x="2742" y="886"/>
                </a:lnTo>
                <a:lnTo>
                  <a:pt x="2758" y="870"/>
                </a:lnTo>
                <a:lnTo>
                  <a:pt x="2770" y="846"/>
                </a:lnTo>
                <a:lnTo>
                  <a:pt x="2786" y="831"/>
                </a:lnTo>
                <a:lnTo>
                  <a:pt x="2798" y="831"/>
                </a:lnTo>
                <a:lnTo>
                  <a:pt x="2814" y="807"/>
                </a:lnTo>
                <a:lnTo>
                  <a:pt x="2826" y="807"/>
                </a:lnTo>
                <a:lnTo>
                  <a:pt x="2842" y="807"/>
                </a:lnTo>
                <a:lnTo>
                  <a:pt x="2854" y="819"/>
                </a:lnTo>
                <a:lnTo>
                  <a:pt x="2870" y="807"/>
                </a:lnTo>
                <a:lnTo>
                  <a:pt x="2882" y="807"/>
                </a:lnTo>
                <a:lnTo>
                  <a:pt x="2894" y="819"/>
                </a:lnTo>
                <a:lnTo>
                  <a:pt x="2910" y="819"/>
                </a:lnTo>
                <a:lnTo>
                  <a:pt x="2921" y="819"/>
                </a:lnTo>
                <a:lnTo>
                  <a:pt x="2937" y="819"/>
                </a:lnTo>
                <a:lnTo>
                  <a:pt x="2949" y="819"/>
                </a:lnTo>
                <a:lnTo>
                  <a:pt x="2965" y="755"/>
                </a:lnTo>
                <a:lnTo>
                  <a:pt x="2977" y="755"/>
                </a:lnTo>
                <a:lnTo>
                  <a:pt x="2993" y="727"/>
                </a:lnTo>
                <a:lnTo>
                  <a:pt x="3005" y="739"/>
                </a:lnTo>
                <a:lnTo>
                  <a:pt x="3021" y="739"/>
                </a:lnTo>
                <a:lnTo>
                  <a:pt x="3033" y="739"/>
                </a:lnTo>
                <a:lnTo>
                  <a:pt x="3049" y="727"/>
                </a:lnTo>
                <a:lnTo>
                  <a:pt x="3061" y="739"/>
                </a:lnTo>
                <a:lnTo>
                  <a:pt x="3073" y="687"/>
                </a:lnTo>
                <a:lnTo>
                  <a:pt x="3089" y="676"/>
                </a:lnTo>
                <a:lnTo>
                  <a:pt x="3101" y="660"/>
                </a:lnTo>
                <a:lnTo>
                  <a:pt x="3116" y="660"/>
                </a:lnTo>
                <a:lnTo>
                  <a:pt x="3128" y="660"/>
                </a:lnTo>
                <a:lnTo>
                  <a:pt x="3144" y="660"/>
                </a:lnTo>
                <a:lnTo>
                  <a:pt x="3156" y="648"/>
                </a:lnTo>
                <a:lnTo>
                  <a:pt x="3172" y="636"/>
                </a:lnTo>
                <a:lnTo>
                  <a:pt x="3184" y="648"/>
                </a:lnTo>
                <a:lnTo>
                  <a:pt x="3200" y="620"/>
                </a:lnTo>
                <a:lnTo>
                  <a:pt x="3212" y="620"/>
                </a:lnTo>
                <a:lnTo>
                  <a:pt x="3228" y="620"/>
                </a:lnTo>
                <a:lnTo>
                  <a:pt x="3240" y="636"/>
                </a:lnTo>
                <a:lnTo>
                  <a:pt x="3256" y="596"/>
                </a:lnTo>
                <a:lnTo>
                  <a:pt x="3268" y="580"/>
                </a:lnTo>
                <a:lnTo>
                  <a:pt x="3280" y="596"/>
                </a:lnTo>
                <a:lnTo>
                  <a:pt x="3296" y="580"/>
                </a:lnTo>
                <a:lnTo>
                  <a:pt x="3308" y="580"/>
                </a:lnTo>
                <a:lnTo>
                  <a:pt x="3323" y="580"/>
                </a:lnTo>
                <a:lnTo>
                  <a:pt x="3335" y="580"/>
                </a:lnTo>
                <a:lnTo>
                  <a:pt x="3351" y="540"/>
                </a:lnTo>
                <a:lnTo>
                  <a:pt x="3363" y="540"/>
                </a:lnTo>
                <a:lnTo>
                  <a:pt x="3379" y="540"/>
                </a:lnTo>
                <a:lnTo>
                  <a:pt x="3391" y="517"/>
                </a:lnTo>
                <a:lnTo>
                  <a:pt x="3407" y="517"/>
                </a:lnTo>
                <a:lnTo>
                  <a:pt x="3419" y="517"/>
                </a:lnTo>
                <a:lnTo>
                  <a:pt x="3435" y="505"/>
                </a:lnTo>
                <a:lnTo>
                  <a:pt x="3447" y="477"/>
                </a:lnTo>
                <a:lnTo>
                  <a:pt x="3459" y="425"/>
                </a:lnTo>
                <a:lnTo>
                  <a:pt x="3475" y="437"/>
                </a:lnTo>
                <a:lnTo>
                  <a:pt x="3487" y="397"/>
                </a:lnTo>
                <a:lnTo>
                  <a:pt x="3503" y="397"/>
                </a:lnTo>
                <a:lnTo>
                  <a:pt x="3514" y="397"/>
                </a:lnTo>
                <a:lnTo>
                  <a:pt x="3530" y="409"/>
                </a:lnTo>
                <a:lnTo>
                  <a:pt x="3542" y="385"/>
                </a:lnTo>
                <a:lnTo>
                  <a:pt x="3558" y="385"/>
                </a:lnTo>
                <a:lnTo>
                  <a:pt x="3570" y="358"/>
                </a:lnTo>
                <a:lnTo>
                  <a:pt x="3586" y="346"/>
                </a:lnTo>
                <a:lnTo>
                  <a:pt x="3598" y="346"/>
                </a:lnTo>
                <a:lnTo>
                  <a:pt x="3614" y="346"/>
                </a:lnTo>
                <a:lnTo>
                  <a:pt x="3626" y="330"/>
                </a:lnTo>
                <a:lnTo>
                  <a:pt x="3642" y="318"/>
                </a:lnTo>
                <a:lnTo>
                  <a:pt x="3654" y="306"/>
                </a:lnTo>
                <a:lnTo>
                  <a:pt x="3666" y="278"/>
                </a:lnTo>
                <a:lnTo>
                  <a:pt x="3682" y="215"/>
                </a:lnTo>
                <a:lnTo>
                  <a:pt x="3694" y="215"/>
                </a:lnTo>
                <a:lnTo>
                  <a:pt x="3709" y="215"/>
                </a:lnTo>
                <a:lnTo>
                  <a:pt x="3721" y="227"/>
                </a:lnTo>
                <a:lnTo>
                  <a:pt x="3737" y="215"/>
                </a:lnTo>
                <a:lnTo>
                  <a:pt x="3749" y="187"/>
                </a:lnTo>
                <a:lnTo>
                  <a:pt x="3765" y="159"/>
                </a:lnTo>
                <a:lnTo>
                  <a:pt x="3777" y="159"/>
                </a:lnTo>
                <a:lnTo>
                  <a:pt x="3793" y="159"/>
                </a:lnTo>
                <a:lnTo>
                  <a:pt x="3805" y="159"/>
                </a:lnTo>
                <a:lnTo>
                  <a:pt x="3821" y="175"/>
                </a:lnTo>
                <a:lnTo>
                  <a:pt x="3833" y="187"/>
                </a:lnTo>
                <a:lnTo>
                  <a:pt x="3845" y="159"/>
                </a:lnTo>
                <a:lnTo>
                  <a:pt x="3861" y="159"/>
                </a:lnTo>
                <a:lnTo>
                  <a:pt x="3873" y="147"/>
                </a:lnTo>
                <a:lnTo>
                  <a:pt x="3889" y="147"/>
                </a:lnTo>
                <a:lnTo>
                  <a:pt x="3900" y="147"/>
                </a:lnTo>
                <a:lnTo>
                  <a:pt x="3916" y="159"/>
                </a:lnTo>
                <a:lnTo>
                  <a:pt x="3928" y="147"/>
                </a:lnTo>
                <a:lnTo>
                  <a:pt x="3944" y="147"/>
                </a:lnTo>
                <a:lnTo>
                  <a:pt x="3956" y="147"/>
                </a:lnTo>
                <a:lnTo>
                  <a:pt x="3972" y="119"/>
                </a:lnTo>
                <a:lnTo>
                  <a:pt x="3984" y="119"/>
                </a:lnTo>
                <a:lnTo>
                  <a:pt x="4000" y="119"/>
                </a:lnTo>
                <a:lnTo>
                  <a:pt x="4012" y="119"/>
                </a:lnTo>
                <a:lnTo>
                  <a:pt x="4024" y="119"/>
                </a:lnTo>
                <a:lnTo>
                  <a:pt x="4040" y="119"/>
                </a:lnTo>
                <a:lnTo>
                  <a:pt x="4052" y="95"/>
                </a:lnTo>
                <a:lnTo>
                  <a:pt x="4068" y="107"/>
                </a:lnTo>
                <a:lnTo>
                  <a:pt x="4080" y="107"/>
                </a:lnTo>
                <a:lnTo>
                  <a:pt x="4095" y="107"/>
                </a:lnTo>
                <a:lnTo>
                  <a:pt x="4107" y="119"/>
                </a:lnTo>
                <a:lnTo>
                  <a:pt x="4123" y="79"/>
                </a:lnTo>
                <a:lnTo>
                  <a:pt x="4135" y="107"/>
                </a:lnTo>
                <a:lnTo>
                  <a:pt x="4151" y="68"/>
                </a:lnTo>
                <a:lnTo>
                  <a:pt x="4163" y="68"/>
                </a:lnTo>
                <a:lnTo>
                  <a:pt x="4179" y="68"/>
                </a:lnTo>
                <a:lnTo>
                  <a:pt x="4191" y="68"/>
                </a:lnTo>
                <a:lnTo>
                  <a:pt x="4207" y="68"/>
                </a:lnTo>
                <a:lnTo>
                  <a:pt x="4219" y="68"/>
                </a:lnTo>
                <a:lnTo>
                  <a:pt x="4231" y="68"/>
                </a:lnTo>
                <a:lnTo>
                  <a:pt x="4247" y="40"/>
                </a:lnTo>
                <a:lnTo>
                  <a:pt x="4259" y="28"/>
                </a:lnTo>
                <a:lnTo>
                  <a:pt x="4275" y="28"/>
                </a:lnTo>
                <a:lnTo>
                  <a:pt x="4287" y="28"/>
                </a:lnTo>
                <a:lnTo>
                  <a:pt x="4302" y="28"/>
                </a:lnTo>
                <a:lnTo>
                  <a:pt x="4314" y="28"/>
                </a:lnTo>
                <a:lnTo>
                  <a:pt x="4330" y="28"/>
                </a:lnTo>
                <a:lnTo>
                  <a:pt x="4342" y="28"/>
                </a:lnTo>
                <a:lnTo>
                  <a:pt x="4358" y="28"/>
                </a:lnTo>
                <a:lnTo>
                  <a:pt x="4370" y="28"/>
                </a:lnTo>
                <a:lnTo>
                  <a:pt x="4386" y="28"/>
                </a:lnTo>
                <a:lnTo>
                  <a:pt x="4398" y="0"/>
                </a:lnTo>
                <a:lnTo>
                  <a:pt x="4410" y="16"/>
                </a:lnTo>
                <a:lnTo>
                  <a:pt x="4426" y="0"/>
                </a:lnTo>
                <a:lnTo>
                  <a:pt x="4438" y="28"/>
                </a:lnTo>
                <a:lnTo>
                  <a:pt x="4454" y="16"/>
                </a:lnTo>
                <a:lnTo>
                  <a:pt x="4466" y="16"/>
                </a:lnTo>
                <a:lnTo>
                  <a:pt x="4482" y="16"/>
                </a:lnTo>
                <a:lnTo>
                  <a:pt x="4493" y="16"/>
                </a:lnTo>
                <a:lnTo>
                  <a:pt x="4509" y="16"/>
                </a:lnTo>
                <a:lnTo>
                  <a:pt x="4521" y="28"/>
                </a:lnTo>
                <a:lnTo>
                  <a:pt x="4537" y="28"/>
                </a:lnTo>
                <a:lnTo>
                  <a:pt x="4549" y="16"/>
                </a:lnTo>
                <a:lnTo>
                  <a:pt x="4549" y="28"/>
                </a:lnTo>
                <a:lnTo>
                  <a:pt x="4537" y="28"/>
                </a:lnTo>
                <a:lnTo>
                  <a:pt x="4521" y="28"/>
                </a:lnTo>
                <a:lnTo>
                  <a:pt x="4509" y="28"/>
                </a:lnTo>
                <a:lnTo>
                  <a:pt x="4493" y="28"/>
                </a:lnTo>
                <a:lnTo>
                  <a:pt x="4482" y="28"/>
                </a:lnTo>
                <a:lnTo>
                  <a:pt x="4466" y="28"/>
                </a:lnTo>
                <a:lnTo>
                  <a:pt x="4454" y="28"/>
                </a:lnTo>
                <a:lnTo>
                  <a:pt x="4438" y="28"/>
                </a:lnTo>
                <a:lnTo>
                  <a:pt x="4426" y="28"/>
                </a:lnTo>
                <a:lnTo>
                  <a:pt x="4410" y="40"/>
                </a:lnTo>
                <a:lnTo>
                  <a:pt x="4398" y="28"/>
                </a:lnTo>
                <a:lnTo>
                  <a:pt x="4386" y="40"/>
                </a:lnTo>
                <a:lnTo>
                  <a:pt x="4370" y="40"/>
                </a:lnTo>
                <a:lnTo>
                  <a:pt x="4358" y="40"/>
                </a:lnTo>
                <a:lnTo>
                  <a:pt x="4342" y="40"/>
                </a:lnTo>
                <a:lnTo>
                  <a:pt x="4330" y="56"/>
                </a:lnTo>
                <a:lnTo>
                  <a:pt x="4314" y="56"/>
                </a:lnTo>
                <a:lnTo>
                  <a:pt x="4302" y="68"/>
                </a:lnTo>
                <a:lnTo>
                  <a:pt x="4287" y="79"/>
                </a:lnTo>
                <a:lnTo>
                  <a:pt x="4275" y="79"/>
                </a:lnTo>
                <a:lnTo>
                  <a:pt x="4259" y="79"/>
                </a:lnTo>
                <a:lnTo>
                  <a:pt x="4247" y="95"/>
                </a:lnTo>
                <a:lnTo>
                  <a:pt x="4231" y="119"/>
                </a:lnTo>
                <a:lnTo>
                  <a:pt x="4219" y="135"/>
                </a:lnTo>
                <a:lnTo>
                  <a:pt x="4207" y="147"/>
                </a:lnTo>
                <a:lnTo>
                  <a:pt x="4191" y="147"/>
                </a:lnTo>
                <a:lnTo>
                  <a:pt x="4179" y="147"/>
                </a:lnTo>
                <a:lnTo>
                  <a:pt x="4163" y="147"/>
                </a:lnTo>
                <a:lnTo>
                  <a:pt x="4151" y="147"/>
                </a:lnTo>
                <a:lnTo>
                  <a:pt x="4135" y="159"/>
                </a:lnTo>
                <a:lnTo>
                  <a:pt x="4123" y="147"/>
                </a:lnTo>
                <a:lnTo>
                  <a:pt x="4107" y="175"/>
                </a:lnTo>
                <a:lnTo>
                  <a:pt x="4095" y="159"/>
                </a:lnTo>
                <a:lnTo>
                  <a:pt x="4080" y="159"/>
                </a:lnTo>
                <a:lnTo>
                  <a:pt x="4068" y="159"/>
                </a:lnTo>
                <a:lnTo>
                  <a:pt x="4052" y="147"/>
                </a:lnTo>
                <a:lnTo>
                  <a:pt x="4040" y="159"/>
                </a:lnTo>
                <a:lnTo>
                  <a:pt x="4024" y="175"/>
                </a:lnTo>
                <a:lnTo>
                  <a:pt x="4012" y="159"/>
                </a:lnTo>
                <a:lnTo>
                  <a:pt x="4000" y="159"/>
                </a:lnTo>
                <a:lnTo>
                  <a:pt x="3984" y="159"/>
                </a:lnTo>
                <a:lnTo>
                  <a:pt x="3972" y="159"/>
                </a:lnTo>
                <a:lnTo>
                  <a:pt x="3956" y="187"/>
                </a:lnTo>
                <a:lnTo>
                  <a:pt x="3944" y="187"/>
                </a:lnTo>
                <a:lnTo>
                  <a:pt x="3928" y="199"/>
                </a:lnTo>
                <a:lnTo>
                  <a:pt x="3916" y="215"/>
                </a:lnTo>
                <a:lnTo>
                  <a:pt x="3900" y="215"/>
                </a:lnTo>
                <a:lnTo>
                  <a:pt x="3889" y="215"/>
                </a:lnTo>
                <a:lnTo>
                  <a:pt x="3873" y="215"/>
                </a:lnTo>
                <a:lnTo>
                  <a:pt x="3861" y="227"/>
                </a:lnTo>
                <a:lnTo>
                  <a:pt x="3845" y="227"/>
                </a:lnTo>
                <a:lnTo>
                  <a:pt x="3833" y="254"/>
                </a:lnTo>
                <a:lnTo>
                  <a:pt x="3821" y="278"/>
                </a:lnTo>
                <a:lnTo>
                  <a:pt x="3805" y="290"/>
                </a:lnTo>
                <a:lnTo>
                  <a:pt x="3793" y="290"/>
                </a:lnTo>
                <a:lnTo>
                  <a:pt x="3777" y="290"/>
                </a:lnTo>
                <a:lnTo>
                  <a:pt x="3765" y="290"/>
                </a:lnTo>
                <a:lnTo>
                  <a:pt x="3749" y="306"/>
                </a:lnTo>
                <a:lnTo>
                  <a:pt x="3737" y="330"/>
                </a:lnTo>
                <a:lnTo>
                  <a:pt x="3721" y="346"/>
                </a:lnTo>
                <a:lnTo>
                  <a:pt x="3709" y="346"/>
                </a:lnTo>
                <a:lnTo>
                  <a:pt x="3694" y="346"/>
                </a:lnTo>
                <a:lnTo>
                  <a:pt x="3682" y="346"/>
                </a:lnTo>
                <a:lnTo>
                  <a:pt x="3666" y="397"/>
                </a:lnTo>
                <a:lnTo>
                  <a:pt x="3654" y="397"/>
                </a:lnTo>
                <a:lnTo>
                  <a:pt x="3642" y="409"/>
                </a:lnTo>
                <a:lnTo>
                  <a:pt x="3626" y="437"/>
                </a:lnTo>
                <a:lnTo>
                  <a:pt x="3614" y="465"/>
                </a:lnTo>
                <a:lnTo>
                  <a:pt x="3598" y="465"/>
                </a:lnTo>
                <a:lnTo>
                  <a:pt x="3586" y="465"/>
                </a:lnTo>
                <a:lnTo>
                  <a:pt x="3570" y="477"/>
                </a:lnTo>
                <a:lnTo>
                  <a:pt x="3558" y="489"/>
                </a:lnTo>
                <a:lnTo>
                  <a:pt x="3542" y="489"/>
                </a:lnTo>
                <a:lnTo>
                  <a:pt x="3530" y="505"/>
                </a:lnTo>
                <a:lnTo>
                  <a:pt x="3514" y="517"/>
                </a:lnTo>
                <a:lnTo>
                  <a:pt x="3503" y="517"/>
                </a:lnTo>
                <a:lnTo>
                  <a:pt x="3487" y="517"/>
                </a:lnTo>
                <a:lnTo>
                  <a:pt x="3475" y="529"/>
                </a:lnTo>
                <a:lnTo>
                  <a:pt x="3459" y="540"/>
                </a:lnTo>
                <a:lnTo>
                  <a:pt x="3447" y="596"/>
                </a:lnTo>
                <a:lnTo>
                  <a:pt x="3435" y="608"/>
                </a:lnTo>
                <a:lnTo>
                  <a:pt x="3419" y="620"/>
                </a:lnTo>
                <a:lnTo>
                  <a:pt x="3407" y="620"/>
                </a:lnTo>
                <a:lnTo>
                  <a:pt x="3391" y="620"/>
                </a:lnTo>
                <a:lnTo>
                  <a:pt x="3379" y="648"/>
                </a:lnTo>
                <a:lnTo>
                  <a:pt x="3363" y="648"/>
                </a:lnTo>
                <a:lnTo>
                  <a:pt x="3351" y="648"/>
                </a:lnTo>
                <a:lnTo>
                  <a:pt x="3335" y="676"/>
                </a:lnTo>
                <a:lnTo>
                  <a:pt x="3323" y="699"/>
                </a:lnTo>
                <a:lnTo>
                  <a:pt x="3308" y="699"/>
                </a:lnTo>
                <a:lnTo>
                  <a:pt x="3296" y="699"/>
                </a:lnTo>
                <a:lnTo>
                  <a:pt x="3280" y="715"/>
                </a:lnTo>
                <a:lnTo>
                  <a:pt x="3268" y="715"/>
                </a:lnTo>
                <a:lnTo>
                  <a:pt x="3256" y="739"/>
                </a:lnTo>
                <a:lnTo>
                  <a:pt x="3240" y="767"/>
                </a:lnTo>
                <a:lnTo>
                  <a:pt x="3228" y="767"/>
                </a:lnTo>
                <a:lnTo>
                  <a:pt x="3212" y="767"/>
                </a:lnTo>
                <a:lnTo>
                  <a:pt x="3200" y="767"/>
                </a:lnTo>
                <a:lnTo>
                  <a:pt x="3184" y="791"/>
                </a:lnTo>
                <a:lnTo>
                  <a:pt x="3172" y="791"/>
                </a:lnTo>
                <a:lnTo>
                  <a:pt x="3156" y="791"/>
                </a:lnTo>
                <a:lnTo>
                  <a:pt x="3144" y="807"/>
                </a:lnTo>
                <a:lnTo>
                  <a:pt x="3128" y="819"/>
                </a:lnTo>
                <a:lnTo>
                  <a:pt x="3116" y="819"/>
                </a:lnTo>
                <a:lnTo>
                  <a:pt x="3101" y="819"/>
                </a:lnTo>
                <a:lnTo>
                  <a:pt x="3089" y="819"/>
                </a:lnTo>
                <a:lnTo>
                  <a:pt x="3073" y="846"/>
                </a:lnTo>
                <a:lnTo>
                  <a:pt x="3061" y="858"/>
                </a:lnTo>
                <a:lnTo>
                  <a:pt x="3049" y="858"/>
                </a:lnTo>
                <a:lnTo>
                  <a:pt x="3033" y="898"/>
                </a:lnTo>
                <a:lnTo>
                  <a:pt x="3021" y="898"/>
                </a:lnTo>
                <a:lnTo>
                  <a:pt x="3005" y="898"/>
                </a:lnTo>
                <a:lnTo>
                  <a:pt x="2993" y="898"/>
                </a:lnTo>
                <a:lnTo>
                  <a:pt x="2977" y="910"/>
                </a:lnTo>
                <a:lnTo>
                  <a:pt x="2965" y="938"/>
                </a:lnTo>
                <a:lnTo>
                  <a:pt x="2949" y="978"/>
                </a:lnTo>
                <a:lnTo>
                  <a:pt x="2937" y="978"/>
                </a:lnTo>
                <a:lnTo>
                  <a:pt x="2921" y="978"/>
                </a:lnTo>
                <a:lnTo>
                  <a:pt x="2910" y="978"/>
                </a:lnTo>
                <a:lnTo>
                  <a:pt x="2894" y="966"/>
                </a:lnTo>
                <a:lnTo>
                  <a:pt x="2882" y="978"/>
                </a:lnTo>
                <a:lnTo>
                  <a:pt x="2870" y="978"/>
                </a:lnTo>
                <a:lnTo>
                  <a:pt x="2854" y="989"/>
                </a:lnTo>
                <a:lnTo>
                  <a:pt x="2842" y="989"/>
                </a:lnTo>
                <a:lnTo>
                  <a:pt x="2826" y="989"/>
                </a:lnTo>
                <a:lnTo>
                  <a:pt x="2814" y="989"/>
                </a:lnTo>
                <a:lnTo>
                  <a:pt x="2798" y="1017"/>
                </a:lnTo>
                <a:lnTo>
                  <a:pt x="2786" y="1017"/>
                </a:lnTo>
                <a:lnTo>
                  <a:pt x="2770" y="1029"/>
                </a:lnTo>
                <a:lnTo>
                  <a:pt x="2758" y="1057"/>
                </a:lnTo>
                <a:lnTo>
                  <a:pt x="2742" y="1069"/>
                </a:lnTo>
                <a:lnTo>
                  <a:pt x="2730" y="1069"/>
                </a:lnTo>
                <a:lnTo>
                  <a:pt x="2715" y="1069"/>
                </a:lnTo>
                <a:lnTo>
                  <a:pt x="2703" y="1069"/>
                </a:lnTo>
                <a:lnTo>
                  <a:pt x="2691" y="1081"/>
                </a:lnTo>
                <a:lnTo>
                  <a:pt x="2675" y="1109"/>
                </a:lnTo>
                <a:lnTo>
                  <a:pt x="2663" y="1121"/>
                </a:lnTo>
                <a:lnTo>
                  <a:pt x="2647" y="1136"/>
                </a:lnTo>
                <a:lnTo>
                  <a:pt x="2635" y="1136"/>
                </a:lnTo>
                <a:lnTo>
                  <a:pt x="2619" y="1136"/>
                </a:lnTo>
                <a:lnTo>
                  <a:pt x="2607" y="1148"/>
                </a:lnTo>
                <a:lnTo>
                  <a:pt x="2591" y="1188"/>
                </a:lnTo>
                <a:lnTo>
                  <a:pt x="2579" y="1200"/>
                </a:lnTo>
                <a:lnTo>
                  <a:pt x="2563" y="1228"/>
                </a:lnTo>
                <a:lnTo>
                  <a:pt x="2551" y="1228"/>
                </a:lnTo>
                <a:lnTo>
                  <a:pt x="2535" y="1228"/>
                </a:lnTo>
                <a:lnTo>
                  <a:pt x="2524" y="1228"/>
                </a:lnTo>
                <a:lnTo>
                  <a:pt x="2508" y="1228"/>
                </a:lnTo>
                <a:lnTo>
                  <a:pt x="2496" y="1268"/>
                </a:lnTo>
                <a:lnTo>
                  <a:pt x="2484" y="1295"/>
                </a:lnTo>
                <a:lnTo>
                  <a:pt x="2468" y="1331"/>
                </a:lnTo>
                <a:lnTo>
                  <a:pt x="2456" y="1347"/>
                </a:lnTo>
                <a:lnTo>
                  <a:pt x="2440" y="1347"/>
                </a:lnTo>
                <a:lnTo>
                  <a:pt x="2428" y="1347"/>
                </a:lnTo>
                <a:lnTo>
                  <a:pt x="2412" y="1359"/>
                </a:lnTo>
                <a:lnTo>
                  <a:pt x="2400" y="1387"/>
                </a:lnTo>
                <a:lnTo>
                  <a:pt x="2384" y="1387"/>
                </a:lnTo>
                <a:lnTo>
                  <a:pt x="2372" y="1411"/>
                </a:lnTo>
                <a:lnTo>
                  <a:pt x="2356" y="1427"/>
                </a:lnTo>
                <a:lnTo>
                  <a:pt x="2344" y="1427"/>
                </a:lnTo>
                <a:lnTo>
                  <a:pt x="2329" y="1427"/>
                </a:lnTo>
                <a:lnTo>
                  <a:pt x="2317" y="1427"/>
                </a:lnTo>
                <a:lnTo>
                  <a:pt x="2305" y="1427"/>
                </a:lnTo>
                <a:lnTo>
                  <a:pt x="2289" y="1427"/>
                </a:lnTo>
                <a:lnTo>
                  <a:pt x="2277" y="1438"/>
                </a:lnTo>
                <a:lnTo>
                  <a:pt x="2261" y="1438"/>
                </a:lnTo>
                <a:lnTo>
                  <a:pt x="2249" y="1438"/>
                </a:lnTo>
                <a:lnTo>
                  <a:pt x="2233" y="1438"/>
                </a:lnTo>
                <a:lnTo>
                  <a:pt x="2221" y="1450"/>
                </a:lnTo>
                <a:lnTo>
                  <a:pt x="2205" y="1466"/>
                </a:lnTo>
                <a:lnTo>
                  <a:pt x="2193" y="1466"/>
                </a:lnTo>
                <a:lnTo>
                  <a:pt x="2177" y="1466"/>
                </a:lnTo>
                <a:lnTo>
                  <a:pt x="2165" y="1506"/>
                </a:lnTo>
                <a:lnTo>
                  <a:pt x="2149" y="1506"/>
                </a:lnTo>
                <a:lnTo>
                  <a:pt x="2138" y="1506"/>
                </a:lnTo>
                <a:lnTo>
                  <a:pt x="2122" y="1506"/>
                </a:lnTo>
                <a:lnTo>
                  <a:pt x="2110" y="1518"/>
                </a:lnTo>
                <a:lnTo>
                  <a:pt x="2098" y="1518"/>
                </a:lnTo>
                <a:lnTo>
                  <a:pt x="2082" y="1530"/>
                </a:lnTo>
                <a:lnTo>
                  <a:pt x="2070" y="1530"/>
                </a:lnTo>
                <a:lnTo>
                  <a:pt x="2054" y="1530"/>
                </a:lnTo>
                <a:lnTo>
                  <a:pt x="2042" y="1530"/>
                </a:lnTo>
                <a:lnTo>
                  <a:pt x="2026" y="1530"/>
                </a:lnTo>
                <a:lnTo>
                  <a:pt x="2014" y="1558"/>
                </a:lnTo>
                <a:lnTo>
                  <a:pt x="1998" y="1558"/>
                </a:lnTo>
                <a:lnTo>
                  <a:pt x="1986" y="1570"/>
                </a:lnTo>
                <a:lnTo>
                  <a:pt x="1970" y="1582"/>
                </a:lnTo>
                <a:lnTo>
                  <a:pt x="1958" y="1582"/>
                </a:lnTo>
                <a:lnTo>
                  <a:pt x="1943" y="1582"/>
                </a:lnTo>
                <a:lnTo>
                  <a:pt x="1931" y="1597"/>
                </a:lnTo>
                <a:lnTo>
                  <a:pt x="1919" y="1609"/>
                </a:lnTo>
                <a:lnTo>
                  <a:pt x="1903" y="1609"/>
                </a:lnTo>
                <a:lnTo>
                  <a:pt x="1891" y="1621"/>
                </a:lnTo>
                <a:lnTo>
                  <a:pt x="1875" y="1621"/>
                </a:lnTo>
                <a:lnTo>
                  <a:pt x="1863" y="1621"/>
                </a:lnTo>
                <a:lnTo>
                  <a:pt x="1847" y="1621"/>
                </a:lnTo>
                <a:lnTo>
                  <a:pt x="1835" y="1621"/>
                </a:lnTo>
                <a:lnTo>
                  <a:pt x="1819" y="1609"/>
                </a:lnTo>
                <a:lnTo>
                  <a:pt x="1807" y="1609"/>
                </a:lnTo>
                <a:lnTo>
                  <a:pt x="1791" y="1637"/>
                </a:lnTo>
                <a:lnTo>
                  <a:pt x="1779" y="1649"/>
                </a:lnTo>
                <a:lnTo>
                  <a:pt x="1763" y="1649"/>
                </a:lnTo>
                <a:lnTo>
                  <a:pt x="1751" y="1649"/>
                </a:lnTo>
                <a:lnTo>
                  <a:pt x="1740" y="1677"/>
                </a:lnTo>
                <a:lnTo>
                  <a:pt x="1724" y="1677"/>
                </a:lnTo>
                <a:lnTo>
                  <a:pt x="1712" y="1689"/>
                </a:lnTo>
                <a:lnTo>
                  <a:pt x="1696" y="1689"/>
                </a:lnTo>
                <a:lnTo>
                  <a:pt x="1684" y="1717"/>
                </a:lnTo>
                <a:lnTo>
                  <a:pt x="1668" y="1717"/>
                </a:lnTo>
                <a:lnTo>
                  <a:pt x="1656" y="1717"/>
                </a:lnTo>
                <a:lnTo>
                  <a:pt x="1640" y="1729"/>
                </a:lnTo>
                <a:lnTo>
                  <a:pt x="1628" y="1729"/>
                </a:lnTo>
                <a:lnTo>
                  <a:pt x="1612" y="1729"/>
                </a:lnTo>
                <a:lnTo>
                  <a:pt x="1600" y="1740"/>
                </a:lnTo>
                <a:lnTo>
                  <a:pt x="1584" y="1756"/>
                </a:lnTo>
                <a:lnTo>
                  <a:pt x="1572" y="1756"/>
                </a:lnTo>
                <a:lnTo>
                  <a:pt x="1556" y="1756"/>
                </a:lnTo>
                <a:lnTo>
                  <a:pt x="1545" y="1756"/>
                </a:lnTo>
                <a:lnTo>
                  <a:pt x="1533" y="1768"/>
                </a:lnTo>
                <a:lnTo>
                  <a:pt x="1517" y="1780"/>
                </a:lnTo>
                <a:lnTo>
                  <a:pt x="1505" y="1796"/>
                </a:lnTo>
                <a:lnTo>
                  <a:pt x="1489" y="1820"/>
                </a:lnTo>
                <a:lnTo>
                  <a:pt x="1477" y="1820"/>
                </a:lnTo>
                <a:lnTo>
                  <a:pt x="1461" y="1820"/>
                </a:lnTo>
                <a:lnTo>
                  <a:pt x="1449" y="1820"/>
                </a:lnTo>
                <a:lnTo>
                  <a:pt x="1433" y="1848"/>
                </a:lnTo>
                <a:lnTo>
                  <a:pt x="1421" y="1860"/>
                </a:lnTo>
                <a:lnTo>
                  <a:pt x="1405" y="1860"/>
                </a:lnTo>
                <a:lnTo>
                  <a:pt x="1393" y="1872"/>
                </a:lnTo>
                <a:lnTo>
                  <a:pt x="1377" y="1872"/>
                </a:lnTo>
                <a:lnTo>
                  <a:pt x="1365" y="1872"/>
                </a:lnTo>
                <a:lnTo>
                  <a:pt x="1354" y="1887"/>
                </a:lnTo>
                <a:lnTo>
                  <a:pt x="1338" y="1899"/>
                </a:lnTo>
                <a:lnTo>
                  <a:pt x="1326" y="1899"/>
                </a:lnTo>
                <a:lnTo>
                  <a:pt x="1310" y="1927"/>
                </a:lnTo>
                <a:lnTo>
                  <a:pt x="1298" y="1951"/>
                </a:lnTo>
                <a:lnTo>
                  <a:pt x="1282" y="1951"/>
                </a:lnTo>
                <a:lnTo>
                  <a:pt x="1270" y="1951"/>
                </a:lnTo>
                <a:lnTo>
                  <a:pt x="1254" y="1967"/>
                </a:lnTo>
                <a:lnTo>
                  <a:pt x="1242" y="1979"/>
                </a:lnTo>
                <a:lnTo>
                  <a:pt x="1226" y="1991"/>
                </a:lnTo>
                <a:lnTo>
                  <a:pt x="1214" y="2007"/>
                </a:lnTo>
                <a:lnTo>
                  <a:pt x="1198" y="2007"/>
                </a:lnTo>
                <a:lnTo>
                  <a:pt x="1186" y="2007"/>
                </a:lnTo>
                <a:lnTo>
                  <a:pt x="1170" y="2007"/>
                </a:lnTo>
                <a:lnTo>
                  <a:pt x="1159" y="2019"/>
                </a:lnTo>
                <a:lnTo>
                  <a:pt x="1147" y="2031"/>
                </a:lnTo>
                <a:lnTo>
                  <a:pt x="1131" y="2046"/>
                </a:lnTo>
                <a:lnTo>
                  <a:pt x="1119" y="2058"/>
                </a:lnTo>
                <a:lnTo>
                  <a:pt x="1103" y="2070"/>
                </a:lnTo>
                <a:lnTo>
                  <a:pt x="1091" y="2070"/>
                </a:lnTo>
                <a:lnTo>
                  <a:pt x="1075" y="2070"/>
                </a:lnTo>
                <a:lnTo>
                  <a:pt x="1063" y="2070"/>
                </a:lnTo>
                <a:lnTo>
                  <a:pt x="1047" y="2086"/>
                </a:lnTo>
                <a:lnTo>
                  <a:pt x="1035" y="2086"/>
                </a:lnTo>
                <a:lnTo>
                  <a:pt x="1019" y="2122"/>
                </a:lnTo>
                <a:lnTo>
                  <a:pt x="1007" y="2138"/>
                </a:lnTo>
                <a:lnTo>
                  <a:pt x="991" y="2138"/>
                </a:lnTo>
                <a:lnTo>
                  <a:pt x="979" y="2138"/>
                </a:lnTo>
                <a:lnTo>
                  <a:pt x="968" y="2150"/>
                </a:lnTo>
                <a:lnTo>
                  <a:pt x="952" y="2162"/>
                </a:lnTo>
                <a:lnTo>
                  <a:pt x="940" y="2162"/>
                </a:lnTo>
                <a:lnTo>
                  <a:pt x="924" y="2162"/>
                </a:lnTo>
                <a:lnTo>
                  <a:pt x="912" y="2189"/>
                </a:lnTo>
                <a:lnTo>
                  <a:pt x="896" y="2189"/>
                </a:lnTo>
                <a:lnTo>
                  <a:pt x="884" y="2189"/>
                </a:lnTo>
                <a:lnTo>
                  <a:pt x="868" y="2189"/>
                </a:lnTo>
                <a:lnTo>
                  <a:pt x="856" y="2189"/>
                </a:lnTo>
                <a:lnTo>
                  <a:pt x="840" y="2189"/>
                </a:lnTo>
                <a:lnTo>
                  <a:pt x="828" y="2189"/>
                </a:lnTo>
                <a:lnTo>
                  <a:pt x="812" y="2189"/>
                </a:lnTo>
                <a:lnTo>
                  <a:pt x="800" y="2189"/>
                </a:lnTo>
                <a:lnTo>
                  <a:pt x="784" y="2189"/>
                </a:lnTo>
                <a:lnTo>
                  <a:pt x="773" y="2189"/>
                </a:lnTo>
                <a:lnTo>
                  <a:pt x="761" y="2189"/>
                </a:lnTo>
                <a:lnTo>
                  <a:pt x="745" y="2189"/>
                </a:lnTo>
                <a:lnTo>
                  <a:pt x="733" y="2201"/>
                </a:lnTo>
                <a:lnTo>
                  <a:pt x="717" y="2201"/>
                </a:lnTo>
                <a:lnTo>
                  <a:pt x="705" y="2201"/>
                </a:lnTo>
                <a:lnTo>
                  <a:pt x="689" y="2201"/>
                </a:lnTo>
                <a:lnTo>
                  <a:pt x="677" y="2217"/>
                </a:lnTo>
                <a:lnTo>
                  <a:pt x="661" y="2241"/>
                </a:lnTo>
                <a:lnTo>
                  <a:pt x="649" y="2241"/>
                </a:lnTo>
                <a:lnTo>
                  <a:pt x="633" y="2241"/>
                </a:lnTo>
                <a:lnTo>
                  <a:pt x="621" y="2241"/>
                </a:lnTo>
                <a:lnTo>
                  <a:pt x="605" y="2241"/>
                </a:lnTo>
                <a:lnTo>
                  <a:pt x="593" y="2241"/>
                </a:lnTo>
                <a:lnTo>
                  <a:pt x="581" y="2257"/>
                </a:lnTo>
                <a:lnTo>
                  <a:pt x="566" y="2257"/>
                </a:lnTo>
                <a:lnTo>
                  <a:pt x="554" y="2269"/>
                </a:lnTo>
                <a:lnTo>
                  <a:pt x="538" y="2269"/>
                </a:lnTo>
                <a:lnTo>
                  <a:pt x="526" y="2269"/>
                </a:lnTo>
                <a:lnTo>
                  <a:pt x="510" y="2269"/>
                </a:lnTo>
                <a:lnTo>
                  <a:pt x="498" y="2269"/>
                </a:lnTo>
                <a:lnTo>
                  <a:pt x="482" y="2281"/>
                </a:lnTo>
                <a:lnTo>
                  <a:pt x="470" y="2281"/>
                </a:lnTo>
                <a:lnTo>
                  <a:pt x="454" y="2281"/>
                </a:lnTo>
                <a:lnTo>
                  <a:pt x="442" y="2281"/>
                </a:lnTo>
                <a:lnTo>
                  <a:pt x="426" y="2309"/>
                </a:lnTo>
                <a:lnTo>
                  <a:pt x="414" y="2309"/>
                </a:lnTo>
                <a:lnTo>
                  <a:pt x="402" y="2309"/>
                </a:lnTo>
                <a:lnTo>
                  <a:pt x="386" y="2309"/>
                </a:lnTo>
                <a:lnTo>
                  <a:pt x="375" y="2309"/>
                </a:lnTo>
                <a:lnTo>
                  <a:pt x="359" y="2321"/>
                </a:lnTo>
                <a:lnTo>
                  <a:pt x="347" y="2321"/>
                </a:lnTo>
                <a:lnTo>
                  <a:pt x="331" y="2321"/>
                </a:lnTo>
                <a:lnTo>
                  <a:pt x="319" y="2321"/>
                </a:lnTo>
                <a:lnTo>
                  <a:pt x="303" y="2321"/>
                </a:lnTo>
                <a:lnTo>
                  <a:pt x="291" y="2321"/>
                </a:lnTo>
                <a:lnTo>
                  <a:pt x="275" y="2336"/>
                </a:lnTo>
                <a:lnTo>
                  <a:pt x="263" y="2336"/>
                </a:lnTo>
                <a:lnTo>
                  <a:pt x="247" y="2336"/>
                </a:lnTo>
                <a:lnTo>
                  <a:pt x="235" y="2336"/>
                </a:lnTo>
                <a:lnTo>
                  <a:pt x="219" y="2336"/>
                </a:lnTo>
                <a:lnTo>
                  <a:pt x="207" y="2336"/>
                </a:lnTo>
                <a:lnTo>
                  <a:pt x="195" y="2336"/>
                </a:lnTo>
                <a:lnTo>
                  <a:pt x="180" y="2336"/>
                </a:lnTo>
                <a:lnTo>
                  <a:pt x="168" y="2336"/>
                </a:lnTo>
                <a:lnTo>
                  <a:pt x="152" y="2336"/>
                </a:lnTo>
                <a:lnTo>
                  <a:pt x="140" y="2336"/>
                </a:lnTo>
                <a:lnTo>
                  <a:pt x="124" y="2336"/>
                </a:lnTo>
                <a:lnTo>
                  <a:pt x="112" y="2336"/>
                </a:lnTo>
                <a:lnTo>
                  <a:pt x="96" y="2336"/>
                </a:lnTo>
                <a:lnTo>
                  <a:pt x="84" y="2336"/>
                </a:lnTo>
                <a:lnTo>
                  <a:pt x="68" y="2336"/>
                </a:lnTo>
                <a:lnTo>
                  <a:pt x="56" y="2336"/>
                </a:lnTo>
                <a:lnTo>
                  <a:pt x="40" y="2336"/>
                </a:lnTo>
                <a:lnTo>
                  <a:pt x="28" y="2336"/>
                </a:lnTo>
                <a:lnTo>
                  <a:pt x="16" y="2336"/>
                </a:lnTo>
                <a:lnTo>
                  <a:pt x="0" y="233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cs typeface="+mn-cs"/>
            </a:endParaRPr>
          </a:p>
        </p:txBody>
      </p:sp>
      <p:sp>
        <p:nvSpPr>
          <p:cNvPr id="2" name="Title 1">
            <a:extLst>
              <a:ext uri="{FF2B5EF4-FFF2-40B4-BE49-F238E27FC236}">
                <a16:creationId xmlns:a16="http://schemas.microsoft.com/office/drawing/2014/main" xmlns="" id="{94601403-7B7C-418D-BC5D-B476458966AB}"/>
              </a:ext>
            </a:extLst>
          </p:cNvPr>
          <p:cNvSpPr>
            <a:spLocks noGrp="1"/>
          </p:cNvSpPr>
          <p:nvPr>
            <p:ph type="title"/>
          </p:nvPr>
        </p:nvSpPr>
        <p:spPr/>
        <p:txBody>
          <a:bodyPr/>
          <a:lstStyle/>
          <a:p>
            <a:pPr>
              <a:defRPr/>
            </a:pPr>
            <a:r>
              <a:rPr lang="en-US" dirty="0"/>
              <a:t>Recruitment cycle</a:t>
            </a:r>
          </a:p>
        </p:txBody>
      </p:sp>
      <p:grpSp>
        <p:nvGrpSpPr>
          <p:cNvPr id="5" name="Group 4">
            <a:extLst>
              <a:ext uri="{FF2B5EF4-FFF2-40B4-BE49-F238E27FC236}">
                <a16:creationId xmlns:a16="http://schemas.microsoft.com/office/drawing/2014/main" xmlns="" id="{04357342-CB0C-434F-AF4E-E31EB83AADB4}"/>
              </a:ext>
            </a:extLst>
          </p:cNvPr>
          <p:cNvGrpSpPr/>
          <p:nvPr/>
        </p:nvGrpSpPr>
        <p:grpSpPr>
          <a:xfrm>
            <a:off x="7338714" y="116632"/>
            <a:ext cx="4518324" cy="448848"/>
            <a:chOff x="2238758" y="249238"/>
            <a:chExt cx="4518324" cy="448848"/>
          </a:xfrm>
        </p:grpSpPr>
        <p:pic>
          <p:nvPicPr>
            <p:cNvPr id="6" name="Picture 5">
              <a:extLst>
                <a:ext uri="{FF2B5EF4-FFF2-40B4-BE49-F238E27FC236}">
                  <a16:creationId xmlns:a16="http://schemas.microsoft.com/office/drawing/2014/main" xmlns="" id="{34BA1CC9-4533-433E-958E-5A562E6D3853}"/>
                </a:ext>
              </a:extLst>
            </p:cNvPr>
            <p:cNvPicPr>
              <a:picLocks noChangeAspect="1"/>
            </p:cNvPicPr>
            <p:nvPr/>
          </p:nvPicPr>
          <p:blipFill>
            <a:blip r:embed="rId4"/>
            <a:stretch>
              <a:fillRect/>
            </a:stretch>
          </p:blipFill>
          <p:spPr>
            <a:xfrm>
              <a:off x="3265488" y="249238"/>
              <a:ext cx="3491594" cy="448848"/>
            </a:xfrm>
            <a:prstGeom prst="rect">
              <a:avLst/>
            </a:prstGeom>
          </p:spPr>
        </p:pic>
        <p:sp>
          <p:nvSpPr>
            <p:cNvPr id="7" name="TextBox 6">
              <a:extLst>
                <a:ext uri="{FF2B5EF4-FFF2-40B4-BE49-F238E27FC236}">
                  <a16:creationId xmlns:a16="http://schemas.microsoft.com/office/drawing/2014/main" xmlns="" id="{4760652C-3643-41E4-B152-79E5EBC5F404}"/>
                </a:ext>
              </a:extLst>
            </p:cNvPr>
            <p:cNvSpPr txBox="1"/>
            <p:nvPr/>
          </p:nvSpPr>
          <p:spPr>
            <a:xfrm>
              <a:off x="2238758" y="253956"/>
              <a:ext cx="998992" cy="400110"/>
            </a:xfrm>
            <a:prstGeom prst="rect">
              <a:avLst/>
            </a:prstGeom>
            <a:noFill/>
          </p:spPr>
          <p:txBody>
            <a:bodyPr wrap="none" rtlCol="0">
              <a:spAutoFit/>
            </a:bodyPr>
            <a:lstStyle/>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Placed+</a:t>
              </a:r>
            </a:p>
            <a:p>
              <a:pPr algn="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Conditional</a:t>
              </a:r>
            </a:p>
          </p:txBody>
        </p:sp>
      </p:grpSp>
      <p:grpSp>
        <p:nvGrpSpPr>
          <p:cNvPr id="120" name="Group 119">
            <a:extLst>
              <a:ext uri="{FF2B5EF4-FFF2-40B4-BE49-F238E27FC236}">
                <a16:creationId xmlns:a16="http://schemas.microsoft.com/office/drawing/2014/main" xmlns="" id="{870D6812-BA55-4025-8DED-576E7A880271}"/>
              </a:ext>
            </a:extLst>
          </p:cNvPr>
          <p:cNvGrpSpPr/>
          <p:nvPr/>
        </p:nvGrpSpPr>
        <p:grpSpPr>
          <a:xfrm>
            <a:off x="3243557" y="1803736"/>
            <a:ext cx="6812883" cy="3663950"/>
            <a:chOff x="815975" y="1882776"/>
            <a:chExt cx="7221537" cy="3663950"/>
          </a:xfrm>
          <a:solidFill>
            <a:schemeClr val="accent2">
              <a:lumMod val="40000"/>
              <a:lumOff val="60000"/>
            </a:schemeClr>
          </a:solidFill>
        </p:grpSpPr>
        <p:sp>
          <p:nvSpPr>
            <p:cNvPr id="121" name="Freeform 7">
              <a:extLst>
                <a:ext uri="{FF2B5EF4-FFF2-40B4-BE49-F238E27FC236}">
                  <a16:creationId xmlns:a16="http://schemas.microsoft.com/office/drawing/2014/main" xmlns="" id="{4C5AD877-05AF-493D-9EEF-62697DDF4EE0}"/>
                </a:ext>
              </a:extLst>
            </p:cNvPr>
            <p:cNvSpPr>
              <a:spLocks/>
            </p:cNvSpPr>
            <p:nvPr/>
          </p:nvSpPr>
          <p:spPr bwMode="auto">
            <a:xfrm>
              <a:off x="815975" y="2449513"/>
              <a:ext cx="7221537" cy="3097213"/>
            </a:xfrm>
            <a:custGeom>
              <a:avLst/>
              <a:gdLst>
                <a:gd name="T0" fmla="*/ 140 w 4549"/>
                <a:gd name="T1" fmla="*/ 1951 h 1951"/>
                <a:gd name="T2" fmla="*/ 291 w 4549"/>
                <a:gd name="T3" fmla="*/ 1951 h 1951"/>
                <a:gd name="T4" fmla="*/ 442 w 4549"/>
                <a:gd name="T5" fmla="*/ 1951 h 1951"/>
                <a:gd name="T6" fmla="*/ 593 w 4549"/>
                <a:gd name="T7" fmla="*/ 1951 h 1951"/>
                <a:gd name="T8" fmla="*/ 745 w 4549"/>
                <a:gd name="T9" fmla="*/ 1951 h 1951"/>
                <a:gd name="T10" fmla="*/ 896 w 4549"/>
                <a:gd name="T11" fmla="*/ 1951 h 1951"/>
                <a:gd name="T12" fmla="*/ 1047 w 4549"/>
                <a:gd name="T13" fmla="*/ 1951 h 1951"/>
                <a:gd name="T14" fmla="*/ 1198 w 4549"/>
                <a:gd name="T15" fmla="*/ 1951 h 1951"/>
                <a:gd name="T16" fmla="*/ 1354 w 4549"/>
                <a:gd name="T17" fmla="*/ 1936 h 1951"/>
                <a:gd name="T18" fmla="*/ 1505 w 4549"/>
                <a:gd name="T19" fmla="*/ 1912 h 1951"/>
                <a:gd name="T20" fmla="*/ 1656 w 4549"/>
                <a:gd name="T21" fmla="*/ 1896 h 1951"/>
                <a:gd name="T22" fmla="*/ 1807 w 4549"/>
                <a:gd name="T23" fmla="*/ 1896 h 1951"/>
                <a:gd name="T24" fmla="*/ 1958 w 4549"/>
                <a:gd name="T25" fmla="*/ 1884 h 1951"/>
                <a:gd name="T26" fmla="*/ 2110 w 4549"/>
                <a:gd name="T27" fmla="*/ 1884 h 1951"/>
                <a:gd name="T28" fmla="*/ 2261 w 4549"/>
                <a:gd name="T29" fmla="*/ 1884 h 1951"/>
                <a:gd name="T30" fmla="*/ 2412 w 4549"/>
                <a:gd name="T31" fmla="*/ 1872 h 1951"/>
                <a:gd name="T32" fmla="*/ 2563 w 4549"/>
                <a:gd name="T33" fmla="*/ 1856 h 1951"/>
                <a:gd name="T34" fmla="*/ 2715 w 4549"/>
                <a:gd name="T35" fmla="*/ 1832 h 1951"/>
                <a:gd name="T36" fmla="*/ 2870 w 4549"/>
                <a:gd name="T37" fmla="*/ 1816 h 1951"/>
                <a:gd name="T38" fmla="*/ 3021 w 4549"/>
                <a:gd name="T39" fmla="*/ 1804 h 1951"/>
                <a:gd name="T40" fmla="*/ 3172 w 4549"/>
                <a:gd name="T41" fmla="*/ 1765 h 1951"/>
                <a:gd name="T42" fmla="*/ 3323 w 4549"/>
                <a:gd name="T43" fmla="*/ 1753 h 1951"/>
                <a:gd name="T44" fmla="*/ 3475 w 4549"/>
                <a:gd name="T45" fmla="*/ 1673 h 1951"/>
                <a:gd name="T46" fmla="*/ 3626 w 4549"/>
                <a:gd name="T47" fmla="*/ 1634 h 1951"/>
                <a:gd name="T48" fmla="*/ 3777 w 4549"/>
                <a:gd name="T49" fmla="*/ 1447 h 1951"/>
                <a:gd name="T50" fmla="*/ 3928 w 4549"/>
                <a:gd name="T51" fmla="*/ 1304 h 1951"/>
                <a:gd name="T52" fmla="*/ 4080 w 4549"/>
                <a:gd name="T53" fmla="*/ 1081 h 1951"/>
                <a:gd name="T54" fmla="*/ 4231 w 4549"/>
                <a:gd name="T55" fmla="*/ 791 h 1951"/>
                <a:gd name="T56" fmla="*/ 4386 w 4549"/>
                <a:gd name="T57" fmla="*/ 354 h 1951"/>
                <a:gd name="T58" fmla="*/ 4537 w 4549"/>
                <a:gd name="T59" fmla="*/ 12 h 1951"/>
                <a:gd name="T60" fmla="*/ 4426 w 4549"/>
                <a:gd name="T61" fmla="*/ 1951 h 1951"/>
                <a:gd name="T62" fmla="*/ 4275 w 4549"/>
                <a:gd name="T63" fmla="*/ 1951 h 1951"/>
                <a:gd name="T64" fmla="*/ 4123 w 4549"/>
                <a:gd name="T65" fmla="*/ 1951 h 1951"/>
                <a:gd name="T66" fmla="*/ 3972 w 4549"/>
                <a:gd name="T67" fmla="*/ 1951 h 1951"/>
                <a:gd name="T68" fmla="*/ 3821 w 4549"/>
                <a:gd name="T69" fmla="*/ 1951 h 1951"/>
                <a:gd name="T70" fmla="*/ 3666 w 4549"/>
                <a:gd name="T71" fmla="*/ 1951 h 1951"/>
                <a:gd name="T72" fmla="*/ 3514 w 4549"/>
                <a:gd name="T73" fmla="*/ 1951 h 1951"/>
                <a:gd name="T74" fmla="*/ 3363 w 4549"/>
                <a:gd name="T75" fmla="*/ 1951 h 1951"/>
                <a:gd name="T76" fmla="*/ 3212 w 4549"/>
                <a:gd name="T77" fmla="*/ 1951 h 1951"/>
                <a:gd name="T78" fmla="*/ 3061 w 4549"/>
                <a:gd name="T79" fmla="*/ 1951 h 1951"/>
                <a:gd name="T80" fmla="*/ 2910 w 4549"/>
                <a:gd name="T81" fmla="*/ 1951 h 1951"/>
                <a:gd name="T82" fmla="*/ 2758 w 4549"/>
                <a:gd name="T83" fmla="*/ 1951 h 1951"/>
                <a:gd name="T84" fmla="*/ 2607 w 4549"/>
                <a:gd name="T85" fmla="*/ 1951 h 1951"/>
                <a:gd name="T86" fmla="*/ 2456 w 4549"/>
                <a:gd name="T87" fmla="*/ 1951 h 1951"/>
                <a:gd name="T88" fmla="*/ 2305 w 4549"/>
                <a:gd name="T89" fmla="*/ 1951 h 1951"/>
                <a:gd name="T90" fmla="*/ 2149 w 4549"/>
                <a:gd name="T91" fmla="*/ 1951 h 1951"/>
                <a:gd name="T92" fmla="*/ 1998 w 4549"/>
                <a:gd name="T93" fmla="*/ 1951 h 1951"/>
                <a:gd name="T94" fmla="*/ 1847 w 4549"/>
                <a:gd name="T95" fmla="*/ 1951 h 1951"/>
                <a:gd name="T96" fmla="*/ 1696 w 4549"/>
                <a:gd name="T97" fmla="*/ 1951 h 1951"/>
                <a:gd name="T98" fmla="*/ 1545 w 4549"/>
                <a:gd name="T99" fmla="*/ 1951 h 1951"/>
                <a:gd name="T100" fmla="*/ 1393 w 4549"/>
                <a:gd name="T101" fmla="*/ 1951 h 1951"/>
                <a:gd name="T102" fmla="*/ 1242 w 4549"/>
                <a:gd name="T103" fmla="*/ 1951 h 1951"/>
                <a:gd name="T104" fmla="*/ 1091 w 4549"/>
                <a:gd name="T105" fmla="*/ 1951 h 1951"/>
                <a:gd name="T106" fmla="*/ 940 w 4549"/>
                <a:gd name="T107" fmla="*/ 1951 h 1951"/>
                <a:gd name="T108" fmla="*/ 784 w 4549"/>
                <a:gd name="T109" fmla="*/ 1951 h 1951"/>
                <a:gd name="T110" fmla="*/ 633 w 4549"/>
                <a:gd name="T111" fmla="*/ 1951 h 1951"/>
                <a:gd name="T112" fmla="*/ 482 w 4549"/>
                <a:gd name="T113" fmla="*/ 1951 h 1951"/>
                <a:gd name="T114" fmla="*/ 331 w 4549"/>
                <a:gd name="T115" fmla="*/ 1951 h 1951"/>
                <a:gd name="T116" fmla="*/ 180 w 4549"/>
                <a:gd name="T117" fmla="*/ 1951 h 1951"/>
                <a:gd name="T118" fmla="*/ 28 w 4549"/>
                <a:gd name="T119"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9" h="1951">
                  <a:moveTo>
                    <a:pt x="0" y="1951"/>
                  </a:moveTo>
                  <a:lnTo>
                    <a:pt x="16" y="1951"/>
                  </a:lnTo>
                  <a:lnTo>
                    <a:pt x="28" y="1951"/>
                  </a:lnTo>
                  <a:lnTo>
                    <a:pt x="40" y="1951"/>
                  </a:lnTo>
                  <a:lnTo>
                    <a:pt x="56" y="1951"/>
                  </a:lnTo>
                  <a:lnTo>
                    <a:pt x="68" y="1951"/>
                  </a:lnTo>
                  <a:lnTo>
                    <a:pt x="84" y="1951"/>
                  </a:lnTo>
                  <a:lnTo>
                    <a:pt x="96" y="1951"/>
                  </a:lnTo>
                  <a:lnTo>
                    <a:pt x="112" y="1951"/>
                  </a:lnTo>
                  <a:lnTo>
                    <a:pt x="124" y="1951"/>
                  </a:lnTo>
                  <a:lnTo>
                    <a:pt x="140" y="1951"/>
                  </a:lnTo>
                  <a:lnTo>
                    <a:pt x="152" y="1951"/>
                  </a:lnTo>
                  <a:lnTo>
                    <a:pt x="168" y="1951"/>
                  </a:lnTo>
                  <a:lnTo>
                    <a:pt x="180" y="1951"/>
                  </a:lnTo>
                  <a:lnTo>
                    <a:pt x="195" y="1951"/>
                  </a:lnTo>
                  <a:lnTo>
                    <a:pt x="207" y="1951"/>
                  </a:lnTo>
                  <a:lnTo>
                    <a:pt x="219" y="1951"/>
                  </a:lnTo>
                  <a:lnTo>
                    <a:pt x="235" y="1951"/>
                  </a:lnTo>
                  <a:lnTo>
                    <a:pt x="247" y="1951"/>
                  </a:lnTo>
                  <a:lnTo>
                    <a:pt x="263" y="1951"/>
                  </a:lnTo>
                  <a:lnTo>
                    <a:pt x="275" y="1951"/>
                  </a:lnTo>
                  <a:lnTo>
                    <a:pt x="291" y="1951"/>
                  </a:lnTo>
                  <a:lnTo>
                    <a:pt x="303" y="1951"/>
                  </a:lnTo>
                  <a:lnTo>
                    <a:pt x="319" y="1951"/>
                  </a:lnTo>
                  <a:lnTo>
                    <a:pt x="331" y="1951"/>
                  </a:lnTo>
                  <a:lnTo>
                    <a:pt x="347" y="1951"/>
                  </a:lnTo>
                  <a:lnTo>
                    <a:pt x="359" y="1951"/>
                  </a:lnTo>
                  <a:lnTo>
                    <a:pt x="375" y="1951"/>
                  </a:lnTo>
                  <a:lnTo>
                    <a:pt x="386" y="1951"/>
                  </a:lnTo>
                  <a:lnTo>
                    <a:pt x="402" y="1951"/>
                  </a:lnTo>
                  <a:lnTo>
                    <a:pt x="414" y="1951"/>
                  </a:lnTo>
                  <a:lnTo>
                    <a:pt x="426" y="1951"/>
                  </a:lnTo>
                  <a:lnTo>
                    <a:pt x="442" y="1951"/>
                  </a:lnTo>
                  <a:lnTo>
                    <a:pt x="454" y="1951"/>
                  </a:lnTo>
                  <a:lnTo>
                    <a:pt x="470" y="1951"/>
                  </a:lnTo>
                  <a:lnTo>
                    <a:pt x="482" y="1951"/>
                  </a:lnTo>
                  <a:lnTo>
                    <a:pt x="498" y="1951"/>
                  </a:lnTo>
                  <a:lnTo>
                    <a:pt x="510" y="1951"/>
                  </a:lnTo>
                  <a:lnTo>
                    <a:pt x="526" y="1951"/>
                  </a:lnTo>
                  <a:lnTo>
                    <a:pt x="538" y="1951"/>
                  </a:lnTo>
                  <a:lnTo>
                    <a:pt x="554" y="1951"/>
                  </a:lnTo>
                  <a:lnTo>
                    <a:pt x="566" y="1951"/>
                  </a:lnTo>
                  <a:lnTo>
                    <a:pt x="581" y="1951"/>
                  </a:lnTo>
                  <a:lnTo>
                    <a:pt x="593" y="1951"/>
                  </a:lnTo>
                  <a:lnTo>
                    <a:pt x="605" y="1951"/>
                  </a:lnTo>
                  <a:lnTo>
                    <a:pt x="621" y="1951"/>
                  </a:lnTo>
                  <a:lnTo>
                    <a:pt x="633" y="1951"/>
                  </a:lnTo>
                  <a:lnTo>
                    <a:pt x="649" y="1951"/>
                  </a:lnTo>
                  <a:lnTo>
                    <a:pt x="661" y="1951"/>
                  </a:lnTo>
                  <a:lnTo>
                    <a:pt x="677" y="1951"/>
                  </a:lnTo>
                  <a:lnTo>
                    <a:pt x="689" y="1951"/>
                  </a:lnTo>
                  <a:lnTo>
                    <a:pt x="705" y="1951"/>
                  </a:lnTo>
                  <a:lnTo>
                    <a:pt x="717" y="1951"/>
                  </a:lnTo>
                  <a:lnTo>
                    <a:pt x="733" y="1951"/>
                  </a:lnTo>
                  <a:lnTo>
                    <a:pt x="745" y="1951"/>
                  </a:lnTo>
                  <a:lnTo>
                    <a:pt x="761" y="1951"/>
                  </a:lnTo>
                  <a:lnTo>
                    <a:pt x="773" y="1951"/>
                  </a:lnTo>
                  <a:lnTo>
                    <a:pt x="784" y="1951"/>
                  </a:lnTo>
                  <a:lnTo>
                    <a:pt x="800" y="1951"/>
                  </a:lnTo>
                  <a:lnTo>
                    <a:pt x="812" y="1951"/>
                  </a:lnTo>
                  <a:lnTo>
                    <a:pt x="828" y="1951"/>
                  </a:lnTo>
                  <a:lnTo>
                    <a:pt x="840" y="1951"/>
                  </a:lnTo>
                  <a:lnTo>
                    <a:pt x="856" y="1951"/>
                  </a:lnTo>
                  <a:lnTo>
                    <a:pt x="868" y="1951"/>
                  </a:lnTo>
                  <a:lnTo>
                    <a:pt x="884" y="1951"/>
                  </a:lnTo>
                  <a:lnTo>
                    <a:pt x="896" y="1951"/>
                  </a:lnTo>
                  <a:lnTo>
                    <a:pt x="912" y="1951"/>
                  </a:lnTo>
                  <a:lnTo>
                    <a:pt x="924" y="1951"/>
                  </a:lnTo>
                  <a:lnTo>
                    <a:pt x="940" y="1951"/>
                  </a:lnTo>
                  <a:lnTo>
                    <a:pt x="952" y="1951"/>
                  </a:lnTo>
                  <a:lnTo>
                    <a:pt x="968" y="1951"/>
                  </a:lnTo>
                  <a:lnTo>
                    <a:pt x="979" y="1951"/>
                  </a:lnTo>
                  <a:lnTo>
                    <a:pt x="991" y="1951"/>
                  </a:lnTo>
                  <a:lnTo>
                    <a:pt x="1007" y="1951"/>
                  </a:lnTo>
                  <a:lnTo>
                    <a:pt x="1019" y="1951"/>
                  </a:lnTo>
                  <a:lnTo>
                    <a:pt x="1035" y="1951"/>
                  </a:lnTo>
                  <a:lnTo>
                    <a:pt x="1047" y="1951"/>
                  </a:lnTo>
                  <a:lnTo>
                    <a:pt x="1063" y="1951"/>
                  </a:lnTo>
                  <a:lnTo>
                    <a:pt x="1075" y="1951"/>
                  </a:lnTo>
                  <a:lnTo>
                    <a:pt x="1091" y="1951"/>
                  </a:lnTo>
                  <a:lnTo>
                    <a:pt x="1103" y="1951"/>
                  </a:lnTo>
                  <a:lnTo>
                    <a:pt x="1119" y="1951"/>
                  </a:lnTo>
                  <a:lnTo>
                    <a:pt x="1131" y="1951"/>
                  </a:lnTo>
                  <a:lnTo>
                    <a:pt x="1147" y="1951"/>
                  </a:lnTo>
                  <a:lnTo>
                    <a:pt x="1159" y="1951"/>
                  </a:lnTo>
                  <a:lnTo>
                    <a:pt x="1170" y="1951"/>
                  </a:lnTo>
                  <a:lnTo>
                    <a:pt x="1186" y="1951"/>
                  </a:lnTo>
                  <a:lnTo>
                    <a:pt x="1198" y="1951"/>
                  </a:lnTo>
                  <a:lnTo>
                    <a:pt x="1214" y="1951"/>
                  </a:lnTo>
                  <a:lnTo>
                    <a:pt x="1226" y="1951"/>
                  </a:lnTo>
                  <a:lnTo>
                    <a:pt x="1242" y="1951"/>
                  </a:lnTo>
                  <a:lnTo>
                    <a:pt x="1254" y="1951"/>
                  </a:lnTo>
                  <a:lnTo>
                    <a:pt x="1270" y="1951"/>
                  </a:lnTo>
                  <a:lnTo>
                    <a:pt x="1282" y="1951"/>
                  </a:lnTo>
                  <a:lnTo>
                    <a:pt x="1298" y="1951"/>
                  </a:lnTo>
                  <a:lnTo>
                    <a:pt x="1310" y="1951"/>
                  </a:lnTo>
                  <a:lnTo>
                    <a:pt x="1326" y="1936"/>
                  </a:lnTo>
                  <a:lnTo>
                    <a:pt x="1338" y="1936"/>
                  </a:lnTo>
                  <a:lnTo>
                    <a:pt x="1354" y="1936"/>
                  </a:lnTo>
                  <a:lnTo>
                    <a:pt x="1365" y="1936"/>
                  </a:lnTo>
                  <a:lnTo>
                    <a:pt x="1377" y="1936"/>
                  </a:lnTo>
                  <a:lnTo>
                    <a:pt x="1393" y="1936"/>
                  </a:lnTo>
                  <a:lnTo>
                    <a:pt x="1405" y="1936"/>
                  </a:lnTo>
                  <a:lnTo>
                    <a:pt x="1421" y="1924"/>
                  </a:lnTo>
                  <a:lnTo>
                    <a:pt x="1433" y="1924"/>
                  </a:lnTo>
                  <a:lnTo>
                    <a:pt x="1449" y="1924"/>
                  </a:lnTo>
                  <a:lnTo>
                    <a:pt x="1461" y="1924"/>
                  </a:lnTo>
                  <a:lnTo>
                    <a:pt x="1477" y="1924"/>
                  </a:lnTo>
                  <a:lnTo>
                    <a:pt x="1489" y="1924"/>
                  </a:lnTo>
                  <a:lnTo>
                    <a:pt x="1505" y="1912"/>
                  </a:lnTo>
                  <a:lnTo>
                    <a:pt x="1517" y="1912"/>
                  </a:lnTo>
                  <a:lnTo>
                    <a:pt x="1533" y="1912"/>
                  </a:lnTo>
                  <a:lnTo>
                    <a:pt x="1545" y="1912"/>
                  </a:lnTo>
                  <a:lnTo>
                    <a:pt x="1556" y="1912"/>
                  </a:lnTo>
                  <a:lnTo>
                    <a:pt x="1572" y="1912"/>
                  </a:lnTo>
                  <a:lnTo>
                    <a:pt x="1584" y="1912"/>
                  </a:lnTo>
                  <a:lnTo>
                    <a:pt x="1600" y="1912"/>
                  </a:lnTo>
                  <a:lnTo>
                    <a:pt x="1612" y="1912"/>
                  </a:lnTo>
                  <a:lnTo>
                    <a:pt x="1628" y="1912"/>
                  </a:lnTo>
                  <a:lnTo>
                    <a:pt x="1640" y="1912"/>
                  </a:lnTo>
                  <a:lnTo>
                    <a:pt x="1656" y="1896"/>
                  </a:lnTo>
                  <a:lnTo>
                    <a:pt x="1668" y="1896"/>
                  </a:lnTo>
                  <a:lnTo>
                    <a:pt x="1684" y="1896"/>
                  </a:lnTo>
                  <a:lnTo>
                    <a:pt x="1696" y="1896"/>
                  </a:lnTo>
                  <a:lnTo>
                    <a:pt x="1712" y="1896"/>
                  </a:lnTo>
                  <a:lnTo>
                    <a:pt x="1724" y="1896"/>
                  </a:lnTo>
                  <a:lnTo>
                    <a:pt x="1740" y="1896"/>
                  </a:lnTo>
                  <a:lnTo>
                    <a:pt x="1751" y="1896"/>
                  </a:lnTo>
                  <a:lnTo>
                    <a:pt x="1763" y="1896"/>
                  </a:lnTo>
                  <a:lnTo>
                    <a:pt x="1779" y="1896"/>
                  </a:lnTo>
                  <a:lnTo>
                    <a:pt x="1791" y="1896"/>
                  </a:lnTo>
                  <a:lnTo>
                    <a:pt x="1807" y="1896"/>
                  </a:lnTo>
                  <a:lnTo>
                    <a:pt x="1819" y="1896"/>
                  </a:lnTo>
                  <a:lnTo>
                    <a:pt x="1835" y="1896"/>
                  </a:lnTo>
                  <a:lnTo>
                    <a:pt x="1847" y="1896"/>
                  </a:lnTo>
                  <a:lnTo>
                    <a:pt x="1863" y="1896"/>
                  </a:lnTo>
                  <a:lnTo>
                    <a:pt x="1875" y="1896"/>
                  </a:lnTo>
                  <a:lnTo>
                    <a:pt x="1891" y="1896"/>
                  </a:lnTo>
                  <a:lnTo>
                    <a:pt x="1903" y="1896"/>
                  </a:lnTo>
                  <a:lnTo>
                    <a:pt x="1919" y="1896"/>
                  </a:lnTo>
                  <a:lnTo>
                    <a:pt x="1931" y="1884"/>
                  </a:lnTo>
                  <a:lnTo>
                    <a:pt x="1943" y="1884"/>
                  </a:lnTo>
                  <a:lnTo>
                    <a:pt x="1958" y="1884"/>
                  </a:lnTo>
                  <a:lnTo>
                    <a:pt x="1970" y="1884"/>
                  </a:lnTo>
                  <a:lnTo>
                    <a:pt x="1986" y="1884"/>
                  </a:lnTo>
                  <a:lnTo>
                    <a:pt x="1998" y="1884"/>
                  </a:lnTo>
                  <a:lnTo>
                    <a:pt x="2014" y="1884"/>
                  </a:lnTo>
                  <a:lnTo>
                    <a:pt x="2026" y="1884"/>
                  </a:lnTo>
                  <a:lnTo>
                    <a:pt x="2042" y="1884"/>
                  </a:lnTo>
                  <a:lnTo>
                    <a:pt x="2054" y="1884"/>
                  </a:lnTo>
                  <a:lnTo>
                    <a:pt x="2070" y="1884"/>
                  </a:lnTo>
                  <a:lnTo>
                    <a:pt x="2082" y="1884"/>
                  </a:lnTo>
                  <a:lnTo>
                    <a:pt x="2098" y="1884"/>
                  </a:lnTo>
                  <a:lnTo>
                    <a:pt x="2110" y="1884"/>
                  </a:lnTo>
                  <a:lnTo>
                    <a:pt x="2122" y="1884"/>
                  </a:lnTo>
                  <a:lnTo>
                    <a:pt x="2138" y="1884"/>
                  </a:lnTo>
                  <a:lnTo>
                    <a:pt x="2149" y="1884"/>
                  </a:lnTo>
                  <a:lnTo>
                    <a:pt x="2165" y="1884"/>
                  </a:lnTo>
                  <a:lnTo>
                    <a:pt x="2177" y="1884"/>
                  </a:lnTo>
                  <a:lnTo>
                    <a:pt x="2193" y="1884"/>
                  </a:lnTo>
                  <a:lnTo>
                    <a:pt x="2205" y="1884"/>
                  </a:lnTo>
                  <a:lnTo>
                    <a:pt x="2221" y="1884"/>
                  </a:lnTo>
                  <a:lnTo>
                    <a:pt x="2233" y="1884"/>
                  </a:lnTo>
                  <a:lnTo>
                    <a:pt x="2249" y="1884"/>
                  </a:lnTo>
                  <a:lnTo>
                    <a:pt x="2261" y="1884"/>
                  </a:lnTo>
                  <a:lnTo>
                    <a:pt x="2277" y="1884"/>
                  </a:lnTo>
                  <a:lnTo>
                    <a:pt x="2289" y="1884"/>
                  </a:lnTo>
                  <a:lnTo>
                    <a:pt x="2305" y="1884"/>
                  </a:lnTo>
                  <a:lnTo>
                    <a:pt x="2317" y="1884"/>
                  </a:lnTo>
                  <a:lnTo>
                    <a:pt x="2329" y="1884"/>
                  </a:lnTo>
                  <a:lnTo>
                    <a:pt x="2344" y="1884"/>
                  </a:lnTo>
                  <a:lnTo>
                    <a:pt x="2356" y="1884"/>
                  </a:lnTo>
                  <a:lnTo>
                    <a:pt x="2372" y="1884"/>
                  </a:lnTo>
                  <a:lnTo>
                    <a:pt x="2384" y="1884"/>
                  </a:lnTo>
                  <a:lnTo>
                    <a:pt x="2400" y="1884"/>
                  </a:lnTo>
                  <a:lnTo>
                    <a:pt x="2412" y="1872"/>
                  </a:lnTo>
                  <a:lnTo>
                    <a:pt x="2428" y="1872"/>
                  </a:lnTo>
                  <a:lnTo>
                    <a:pt x="2440" y="1872"/>
                  </a:lnTo>
                  <a:lnTo>
                    <a:pt x="2456" y="1872"/>
                  </a:lnTo>
                  <a:lnTo>
                    <a:pt x="2468" y="1872"/>
                  </a:lnTo>
                  <a:lnTo>
                    <a:pt x="2484" y="1856"/>
                  </a:lnTo>
                  <a:lnTo>
                    <a:pt x="2496" y="1856"/>
                  </a:lnTo>
                  <a:lnTo>
                    <a:pt x="2508" y="1856"/>
                  </a:lnTo>
                  <a:lnTo>
                    <a:pt x="2524" y="1856"/>
                  </a:lnTo>
                  <a:lnTo>
                    <a:pt x="2535" y="1856"/>
                  </a:lnTo>
                  <a:lnTo>
                    <a:pt x="2551" y="1856"/>
                  </a:lnTo>
                  <a:lnTo>
                    <a:pt x="2563" y="1856"/>
                  </a:lnTo>
                  <a:lnTo>
                    <a:pt x="2579" y="1844"/>
                  </a:lnTo>
                  <a:lnTo>
                    <a:pt x="2591" y="1844"/>
                  </a:lnTo>
                  <a:lnTo>
                    <a:pt x="2607" y="1844"/>
                  </a:lnTo>
                  <a:lnTo>
                    <a:pt x="2619" y="1844"/>
                  </a:lnTo>
                  <a:lnTo>
                    <a:pt x="2635" y="1844"/>
                  </a:lnTo>
                  <a:lnTo>
                    <a:pt x="2647" y="1844"/>
                  </a:lnTo>
                  <a:lnTo>
                    <a:pt x="2663" y="1844"/>
                  </a:lnTo>
                  <a:lnTo>
                    <a:pt x="2675" y="1844"/>
                  </a:lnTo>
                  <a:lnTo>
                    <a:pt x="2691" y="1844"/>
                  </a:lnTo>
                  <a:lnTo>
                    <a:pt x="2703" y="1832"/>
                  </a:lnTo>
                  <a:lnTo>
                    <a:pt x="2715" y="1832"/>
                  </a:lnTo>
                  <a:lnTo>
                    <a:pt x="2730" y="1832"/>
                  </a:lnTo>
                  <a:lnTo>
                    <a:pt x="2742" y="1832"/>
                  </a:lnTo>
                  <a:lnTo>
                    <a:pt x="2758" y="1832"/>
                  </a:lnTo>
                  <a:lnTo>
                    <a:pt x="2770" y="1816"/>
                  </a:lnTo>
                  <a:lnTo>
                    <a:pt x="2786" y="1816"/>
                  </a:lnTo>
                  <a:lnTo>
                    <a:pt x="2798" y="1816"/>
                  </a:lnTo>
                  <a:lnTo>
                    <a:pt x="2814" y="1816"/>
                  </a:lnTo>
                  <a:lnTo>
                    <a:pt x="2826" y="1816"/>
                  </a:lnTo>
                  <a:lnTo>
                    <a:pt x="2842" y="1816"/>
                  </a:lnTo>
                  <a:lnTo>
                    <a:pt x="2854" y="1816"/>
                  </a:lnTo>
                  <a:lnTo>
                    <a:pt x="2870" y="1816"/>
                  </a:lnTo>
                  <a:lnTo>
                    <a:pt x="2882" y="1816"/>
                  </a:lnTo>
                  <a:lnTo>
                    <a:pt x="2894" y="1816"/>
                  </a:lnTo>
                  <a:lnTo>
                    <a:pt x="2910" y="1816"/>
                  </a:lnTo>
                  <a:lnTo>
                    <a:pt x="2921" y="1816"/>
                  </a:lnTo>
                  <a:lnTo>
                    <a:pt x="2937" y="1816"/>
                  </a:lnTo>
                  <a:lnTo>
                    <a:pt x="2949" y="1816"/>
                  </a:lnTo>
                  <a:lnTo>
                    <a:pt x="2965" y="1816"/>
                  </a:lnTo>
                  <a:lnTo>
                    <a:pt x="2977" y="1816"/>
                  </a:lnTo>
                  <a:lnTo>
                    <a:pt x="2993" y="1804"/>
                  </a:lnTo>
                  <a:lnTo>
                    <a:pt x="3005" y="1804"/>
                  </a:lnTo>
                  <a:lnTo>
                    <a:pt x="3021" y="1804"/>
                  </a:lnTo>
                  <a:lnTo>
                    <a:pt x="3033" y="1804"/>
                  </a:lnTo>
                  <a:lnTo>
                    <a:pt x="3049" y="1804"/>
                  </a:lnTo>
                  <a:lnTo>
                    <a:pt x="3061" y="1804"/>
                  </a:lnTo>
                  <a:lnTo>
                    <a:pt x="3073" y="1793"/>
                  </a:lnTo>
                  <a:lnTo>
                    <a:pt x="3089" y="1793"/>
                  </a:lnTo>
                  <a:lnTo>
                    <a:pt x="3101" y="1793"/>
                  </a:lnTo>
                  <a:lnTo>
                    <a:pt x="3116" y="1793"/>
                  </a:lnTo>
                  <a:lnTo>
                    <a:pt x="3128" y="1793"/>
                  </a:lnTo>
                  <a:lnTo>
                    <a:pt x="3144" y="1777"/>
                  </a:lnTo>
                  <a:lnTo>
                    <a:pt x="3156" y="1765"/>
                  </a:lnTo>
                  <a:lnTo>
                    <a:pt x="3172" y="1765"/>
                  </a:lnTo>
                  <a:lnTo>
                    <a:pt x="3184" y="1765"/>
                  </a:lnTo>
                  <a:lnTo>
                    <a:pt x="3200" y="1765"/>
                  </a:lnTo>
                  <a:lnTo>
                    <a:pt x="3212" y="1765"/>
                  </a:lnTo>
                  <a:lnTo>
                    <a:pt x="3228" y="1765"/>
                  </a:lnTo>
                  <a:lnTo>
                    <a:pt x="3240" y="1765"/>
                  </a:lnTo>
                  <a:lnTo>
                    <a:pt x="3256" y="1765"/>
                  </a:lnTo>
                  <a:lnTo>
                    <a:pt x="3268" y="1753"/>
                  </a:lnTo>
                  <a:lnTo>
                    <a:pt x="3280" y="1753"/>
                  </a:lnTo>
                  <a:lnTo>
                    <a:pt x="3296" y="1753"/>
                  </a:lnTo>
                  <a:lnTo>
                    <a:pt x="3308" y="1753"/>
                  </a:lnTo>
                  <a:lnTo>
                    <a:pt x="3323" y="1753"/>
                  </a:lnTo>
                  <a:lnTo>
                    <a:pt x="3335" y="1753"/>
                  </a:lnTo>
                  <a:lnTo>
                    <a:pt x="3351" y="1753"/>
                  </a:lnTo>
                  <a:lnTo>
                    <a:pt x="3363" y="1753"/>
                  </a:lnTo>
                  <a:lnTo>
                    <a:pt x="3379" y="1737"/>
                  </a:lnTo>
                  <a:lnTo>
                    <a:pt x="3391" y="1725"/>
                  </a:lnTo>
                  <a:lnTo>
                    <a:pt x="3407" y="1725"/>
                  </a:lnTo>
                  <a:lnTo>
                    <a:pt x="3419" y="1725"/>
                  </a:lnTo>
                  <a:lnTo>
                    <a:pt x="3435" y="1725"/>
                  </a:lnTo>
                  <a:lnTo>
                    <a:pt x="3447" y="1701"/>
                  </a:lnTo>
                  <a:lnTo>
                    <a:pt x="3459" y="1685"/>
                  </a:lnTo>
                  <a:lnTo>
                    <a:pt x="3475" y="1673"/>
                  </a:lnTo>
                  <a:lnTo>
                    <a:pt x="3487" y="1673"/>
                  </a:lnTo>
                  <a:lnTo>
                    <a:pt x="3503" y="1673"/>
                  </a:lnTo>
                  <a:lnTo>
                    <a:pt x="3514" y="1673"/>
                  </a:lnTo>
                  <a:lnTo>
                    <a:pt x="3530" y="1673"/>
                  </a:lnTo>
                  <a:lnTo>
                    <a:pt x="3542" y="1661"/>
                  </a:lnTo>
                  <a:lnTo>
                    <a:pt x="3558" y="1661"/>
                  </a:lnTo>
                  <a:lnTo>
                    <a:pt x="3570" y="1646"/>
                  </a:lnTo>
                  <a:lnTo>
                    <a:pt x="3586" y="1634"/>
                  </a:lnTo>
                  <a:lnTo>
                    <a:pt x="3598" y="1634"/>
                  </a:lnTo>
                  <a:lnTo>
                    <a:pt x="3614" y="1634"/>
                  </a:lnTo>
                  <a:lnTo>
                    <a:pt x="3626" y="1634"/>
                  </a:lnTo>
                  <a:lnTo>
                    <a:pt x="3642" y="1622"/>
                  </a:lnTo>
                  <a:lnTo>
                    <a:pt x="3654" y="1594"/>
                  </a:lnTo>
                  <a:lnTo>
                    <a:pt x="3666" y="1594"/>
                  </a:lnTo>
                  <a:lnTo>
                    <a:pt x="3682" y="1542"/>
                  </a:lnTo>
                  <a:lnTo>
                    <a:pt x="3694" y="1542"/>
                  </a:lnTo>
                  <a:lnTo>
                    <a:pt x="3709" y="1542"/>
                  </a:lnTo>
                  <a:lnTo>
                    <a:pt x="3721" y="1542"/>
                  </a:lnTo>
                  <a:lnTo>
                    <a:pt x="3737" y="1526"/>
                  </a:lnTo>
                  <a:lnTo>
                    <a:pt x="3749" y="1487"/>
                  </a:lnTo>
                  <a:lnTo>
                    <a:pt x="3765" y="1475"/>
                  </a:lnTo>
                  <a:lnTo>
                    <a:pt x="3777" y="1447"/>
                  </a:lnTo>
                  <a:lnTo>
                    <a:pt x="3793" y="1447"/>
                  </a:lnTo>
                  <a:lnTo>
                    <a:pt x="3805" y="1447"/>
                  </a:lnTo>
                  <a:lnTo>
                    <a:pt x="3821" y="1435"/>
                  </a:lnTo>
                  <a:lnTo>
                    <a:pt x="3833" y="1423"/>
                  </a:lnTo>
                  <a:lnTo>
                    <a:pt x="3845" y="1395"/>
                  </a:lnTo>
                  <a:lnTo>
                    <a:pt x="3861" y="1383"/>
                  </a:lnTo>
                  <a:lnTo>
                    <a:pt x="3873" y="1355"/>
                  </a:lnTo>
                  <a:lnTo>
                    <a:pt x="3889" y="1355"/>
                  </a:lnTo>
                  <a:lnTo>
                    <a:pt x="3900" y="1355"/>
                  </a:lnTo>
                  <a:lnTo>
                    <a:pt x="3916" y="1332"/>
                  </a:lnTo>
                  <a:lnTo>
                    <a:pt x="3928" y="1304"/>
                  </a:lnTo>
                  <a:lnTo>
                    <a:pt x="3944" y="1276"/>
                  </a:lnTo>
                  <a:lnTo>
                    <a:pt x="3956" y="1252"/>
                  </a:lnTo>
                  <a:lnTo>
                    <a:pt x="3972" y="1236"/>
                  </a:lnTo>
                  <a:lnTo>
                    <a:pt x="3984" y="1236"/>
                  </a:lnTo>
                  <a:lnTo>
                    <a:pt x="4000" y="1236"/>
                  </a:lnTo>
                  <a:lnTo>
                    <a:pt x="4012" y="1212"/>
                  </a:lnTo>
                  <a:lnTo>
                    <a:pt x="4024" y="1185"/>
                  </a:lnTo>
                  <a:lnTo>
                    <a:pt x="4040" y="1133"/>
                  </a:lnTo>
                  <a:lnTo>
                    <a:pt x="4052" y="1093"/>
                  </a:lnTo>
                  <a:lnTo>
                    <a:pt x="4068" y="1081"/>
                  </a:lnTo>
                  <a:lnTo>
                    <a:pt x="4080" y="1081"/>
                  </a:lnTo>
                  <a:lnTo>
                    <a:pt x="4095" y="1081"/>
                  </a:lnTo>
                  <a:lnTo>
                    <a:pt x="4107" y="1053"/>
                  </a:lnTo>
                  <a:lnTo>
                    <a:pt x="4123" y="1014"/>
                  </a:lnTo>
                  <a:lnTo>
                    <a:pt x="4135" y="974"/>
                  </a:lnTo>
                  <a:lnTo>
                    <a:pt x="4151" y="946"/>
                  </a:lnTo>
                  <a:lnTo>
                    <a:pt x="4163" y="910"/>
                  </a:lnTo>
                  <a:lnTo>
                    <a:pt x="4179" y="910"/>
                  </a:lnTo>
                  <a:lnTo>
                    <a:pt x="4191" y="910"/>
                  </a:lnTo>
                  <a:lnTo>
                    <a:pt x="4207" y="910"/>
                  </a:lnTo>
                  <a:lnTo>
                    <a:pt x="4219" y="855"/>
                  </a:lnTo>
                  <a:lnTo>
                    <a:pt x="4231" y="791"/>
                  </a:lnTo>
                  <a:lnTo>
                    <a:pt x="4247" y="736"/>
                  </a:lnTo>
                  <a:lnTo>
                    <a:pt x="4259" y="656"/>
                  </a:lnTo>
                  <a:lnTo>
                    <a:pt x="4275" y="656"/>
                  </a:lnTo>
                  <a:lnTo>
                    <a:pt x="4287" y="656"/>
                  </a:lnTo>
                  <a:lnTo>
                    <a:pt x="4302" y="565"/>
                  </a:lnTo>
                  <a:lnTo>
                    <a:pt x="4314" y="501"/>
                  </a:lnTo>
                  <a:lnTo>
                    <a:pt x="4330" y="446"/>
                  </a:lnTo>
                  <a:lnTo>
                    <a:pt x="4342" y="422"/>
                  </a:lnTo>
                  <a:lnTo>
                    <a:pt x="4358" y="354"/>
                  </a:lnTo>
                  <a:lnTo>
                    <a:pt x="4370" y="354"/>
                  </a:lnTo>
                  <a:lnTo>
                    <a:pt x="4386" y="354"/>
                  </a:lnTo>
                  <a:lnTo>
                    <a:pt x="4398" y="302"/>
                  </a:lnTo>
                  <a:lnTo>
                    <a:pt x="4410" y="263"/>
                  </a:lnTo>
                  <a:lnTo>
                    <a:pt x="4426" y="235"/>
                  </a:lnTo>
                  <a:lnTo>
                    <a:pt x="4438" y="211"/>
                  </a:lnTo>
                  <a:lnTo>
                    <a:pt x="4454" y="155"/>
                  </a:lnTo>
                  <a:lnTo>
                    <a:pt x="4466" y="155"/>
                  </a:lnTo>
                  <a:lnTo>
                    <a:pt x="4482" y="155"/>
                  </a:lnTo>
                  <a:lnTo>
                    <a:pt x="4493" y="120"/>
                  </a:lnTo>
                  <a:lnTo>
                    <a:pt x="4509" y="92"/>
                  </a:lnTo>
                  <a:lnTo>
                    <a:pt x="4521" y="24"/>
                  </a:lnTo>
                  <a:lnTo>
                    <a:pt x="4537" y="12"/>
                  </a:lnTo>
                  <a:lnTo>
                    <a:pt x="4549" y="0"/>
                  </a:lnTo>
                  <a:lnTo>
                    <a:pt x="4549" y="1951"/>
                  </a:lnTo>
                  <a:lnTo>
                    <a:pt x="4537" y="1951"/>
                  </a:lnTo>
                  <a:lnTo>
                    <a:pt x="4521" y="1951"/>
                  </a:lnTo>
                  <a:lnTo>
                    <a:pt x="4509" y="1951"/>
                  </a:lnTo>
                  <a:lnTo>
                    <a:pt x="4493" y="1951"/>
                  </a:lnTo>
                  <a:lnTo>
                    <a:pt x="4482" y="1951"/>
                  </a:lnTo>
                  <a:lnTo>
                    <a:pt x="4466" y="1951"/>
                  </a:lnTo>
                  <a:lnTo>
                    <a:pt x="4454" y="1951"/>
                  </a:lnTo>
                  <a:lnTo>
                    <a:pt x="4438" y="1951"/>
                  </a:lnTo>
                  <a:lnTo>
                    <a:pt x="4426" y="1951"/>
                  </a:lnTo>
                  <a:lnTo>
                    <a:pt x="4410" y="1951"/>
                  </a:lnTo>
                  <a:lnTo>
                    <a:pt x="4398" y="1951"/>
                  </a:lnTo>
                  <a:lnTo>
                    <a:pt x="4386" y="1951"/>
                  </a:lnTo>
                  <a:lnTo>
                    <a:pt x="4370" y="1951"/>
                  </a:lnTo>
                  <a:lnTo>
                    <a:pt x="4358" y="1951"/>
                  </a:lnTo>
                  <a:lnTo>
                    <a:pt x="4342" y="1951"/>
                  </a:lnTo>
                  <a:lnTo>
                    <a:pt x="4330" y="1951"/>
                  </a:lnTo>
                  <a:lnTo>
                    <a:pt x="4314" y="1951"/>
                  </a:lnTo>
                  <a:lnTo>
                    <a:pt x="4302" y="1951"/>
                  </a:lnTo>
                  <a:lnTo>
                    <a:pt x="4287" y="1951"/>
                  </a:lnTo>
                  <a:lnTo>
                    <a:pt x="4275" y="1951"/>
                  </a:lnTo>
                  <a:lnTo>
                    <a:pt x="4259" y="1951"/>
                  </a:lnTo>
                  <a:lnTo>
                    <a:pt x="4247" y="1951"/>
                  </a:lnTo>
                  <a:lnTo>
                    <a:pt x="4231" y="1951"/>
                  </a:lnTo>
                  <a:lnTo>
                    <a:pt x="4219" y="1951"/>
                  </a:lnTo>
                  <a:lnTo>
                    <a:pt x="4207" y="1951"/>
                  </a:lnTo>
                  <a:lnTo>
                    <a:pt x="4191" y="1951"/>
                  </a:lnTo>
                  <a:lnTo>
                    <a:pt x="4179" y="1951"/>
                  </a:lnTo>
                  <a:lnTo>
                    <a:pt x="4163" y="1951"/>
                  </a:lnTo>
                  <a:lnTo>
                    <a:pt x="4151" y="1951"/>
                  </a:lnTo>
                  <a:lnTo>
                    <a:pt x="4135" y="1951"/>
                  </a:lnTo>
                  <a:lnTo>
                    <a:pt x="4123" y="1951"/>
                  </a:lnTo>
                  <a:lnTo>
                    <a:pt x="4107" y="1951"/>
                  </a:lnTo>
                  <a:lnTo>
                    <a:pt x="4095" y="1951"/>
                  </a:lnTo>
                  <a:lnTo>
                    <a:pt x="4080" y="1951"/>
                  </a:lnTo>
                  <a:lnTo>
                    <a:pt x="4068" y="1951"/>
                  </a:lnTo>
                  <a:lnTo>
                    <a:pt x="4052" y="1951"/>
                  </a:lnTo>
                  <a:lnTo>
                    <a:pt x="4040" y="1951"/>
                  </a:lnTo>
                  <a:lnTo>
                    <a:pt x="4024" y="1951"/>
                  </a:lnTo>
                  <a:lnTo>
                    <a:pt x="4012" y="1951"/>
                  </a:lnTo>
                  <a:lnTo>
                    <a:pt x="4000" y="1951"/>
                  </a:lnTo>
                  <a:lnTo>
                    <a:pt x="3984" y="1951"/>
                  </a:lnTo>
                  <a:lnTo>
                    <a:pt x="3972" y="1951"/>
                  </a:lnTo>
                  <a:lnTo>
                    <a:pt x="3956" y="1951"/>
                  </a:lnTo>
                  <a:lnTo>
                    <a:pt x="3944" y="1951"/>
                  </a:lnTo>
                  <a:lnTo>
                    <a:pt x="3928" y="1951"/>
                  </a:lnTo>
                  <a:lnTo>
                    <a:pt x="3916" y="1951"/>
                  </a:lnTo>
                  <a:lnTo>
                    <a:pt x="3900" y="1951"/>
                  </a:lnTo>
                  <a:lnTo>
                    <a:pt x="3889" y="1951"/>
                  </a:lnTo>
                  <a:lnTo>
                    <a:pt x="3873" y="1951"/>
                  </a:lnTo>
                  <a:lnTo>
                    <a:pt x="3861" y="1951"/>
                  </a:lnTo>
                  <a:lnTo>
                    <a:pt x="3845" y="1951"/>
                  </a:lnTo>
                  <a:lnTo>
                    <a:pt x="3833" y="1951"/>
                  </a:lnTo>
                  <a:lnTo>
                    <a:pt x="3821" y="1951"/>
                  </a:lnTo>
                  <a:lnTo>
                    <a:pt x="3805" y="1951"/>
                  </a:lnTo>
                  <a:lnTo>
                    <a:pt x="3793" y="1951"/>
                  </a:lnTo>
                  <a:lnTo>
                    <a:pt x="3777" y="1951"/>
                  </a:lnTo>
                  <a:lnTo>
                    <a:pt x="3765" y="1951"/>
                  </a:lnTo>
                  <a:lnTo>
                    <a:pt x="3749" y="1951"/>
                  </a:lnTo>
                  <a:lnTo>
                    <a:pt x="3737" y="1951"/>
                  </a:lnTo>
                  <a:lnTo>
                    <a:pt x="3721" y="1951"/>
                  </a:lnTo>
                  <a:lnTo>
                    <a:pt x="3709" y="1951"/>
                  </a:lnTo>
                  <a:lnTo>
                    <a:pt x="3694" y="1951"/>
                  </a:lnTo>
                  <a:lnTo>
                    <a:pt x="3682" y="1951"/>
                  </a:lnTo>
                  <a:lnTo>
                    <a:pt x="3666" y="1951"/>
                  </a:lnTo>
                  <a:lnTo>
                    <a:pt x="3654" y="1951"/>
                  </a:lnTo>
                  <a:lnTo>
                    <a:pt x="3642" y="1951"/>
                  </a:lnTo>
                  <a:lnTo>
                    <a:pt x="3626" y="1951"/>
                  </a:lnTo>
                  <a:lnTo>
                    <a:pt x="3614" y="1951"/>
                  </a:lnTo>
                  <a:lnTo>
                    <a:pt x="3598" y="1951"/>
                  </a:lnTo>
                  <a:lnTo>
                    <a:pt x="3586" y="1951"/>
                  </a:lnTo>
                  <a:lnTo>
                    <a:pt x="3570" y="1951"/>
                  </a:lnTo>
                  <a:lnTo>
                    <a:pt x="3558" y="1951"/>
                  </a:lnTo>
                  <a:lnTo>
                    <a:pt x="3542" y="1951"/>
                  </a:lnTo>
                  <a:lnTo>
                    <a:pt x="3530" y="1951"/>
                  </a:lnTo>
                  <a:lnTo>
                    <a:pt x="3514" y="1951"/>
                  </a:lnTo>
                  <a:lnTo>
                    <a:pt x="3503" y="1951"/>
                  </a:lnTo>
                  <a:lnTo>
                    <a:pt x="3487" y="1951"/>
                  </a:lnTo>
                  <a:lnTo>
                    <a:pt x="3475" y="1951"/>
                  </a:lnTo>
                  <a:lnTo>
                    <a:pt x="3459" y="1951"/>
                  </a:lnTo>
                  <a:lnTo>
                    <a:pt x="3447" y="1951"/>
                  </a:lnTo>
                  <a:lnTo>
                    <a:pt x="3435" y="1951"/>
                  </a:lnTo>
                  <a:lnTo>
                    <a:pt x="3419" y="1951"/>
                  </a:lnTo>
                  <a:lnTo>
                    <a:pt x="3407" y="1951"/>
                  </a:lnTo>
                  <a:lnTo>
                    <a:pt x="3391" y="1951"/>
                  </a:lnTo>
                  <a:lnTo>
                    <a:pt x="3379" y="1951"/>
                  </a:lnTo>
                  <a:lnTo>
                    <a:pt x="3363" y="1951"/>
                  </a:lnTo>
                  <a:lnTo>
                    <a:pt x="3351" y="1951"/>
                  </a:lnTo>
                  <a:lnTo>
                    <a:pt x="3335" y="1951"/>
                  </a:lnTo>
                  <a:lnTo>
                    <a:pt x="3323" y="1951"/>
                  </a:lnTo>
                  <a:lnTo>
                    <a:pt x="3308" y="1951"/>
                  </a:lnTo>
                  <a:lnTo>
                    <a:pt x="3296" y="1951"/>
                  </a:lnTo>
                  <a:lnTo>
                    <a:pt x="3280" y="1951"/>
                  </a:lnTo>
                  <a:lnTo>
                    <a:pt x="3268" y="1951"/>
                  </a:lnTo>
                  <a:lnTo>
                    <a:pt x="3256" y="1951"/>
                  </a:lnTo>
                  <a:lnTo>
                    <a:pt x="3240" y="1951"/>
                  </a:lnTo>
                  <a:lnTo>
                    <a:pt x="3228" y="1951"/>
                  </a:lnTo>
                  <a:lnTo>
                    <a:pt x="3212" y="1951"/>
                  </a:lnTo>
                  <a:lnTo>
                    <a:pt x="3200" y="1951"/>
                  </a:lnTo>
                  <a:lnTo>
                    <a:pt x="3184" y="1951"/>
                  </a:lnTo>
                  <a:lnTo>
                    <a:pt x="3172" y="1951"/>
                  </a:lnTo>
                  <a:lnTo>
                    <a:pt x="3156" y="1951"/>
                  </a:lnTo>
                  <a:lnTo>
                    <a:pt x="3144" y="1951"/>
                  </a:lnTo>
                  <a:lnTo>
                    <a:pt x="3128" y="1951"/>
                  </a:lnTo>
                  <a:lnTo>
                    <a:pt x="3116" y="1951"/>
                  </a:lnTo>
                  <a:lnTo>
                    <a:pt x="3101" y="1951"/>
                  </a:lnTo>
                  <a:lnTo>
                    <a:pt x="3089" y="1951"/>
                  </a:lnTo>
                  <a:lnTo>
                    <a:pt x="3073" y="1951"/>
                  </a:lnTo>
                  <a:lnTo>
                    <a:pt x="3061" y="1951"/>
                  </a:lnTo>
                  <a:lnTo>
                    <a:pt x="3049" y="1951"/>
                  </a:lnTo>
                  <a:lnTo>
                    <a:pt x="3033" y="1951"/>
                  </a:lnTo>
                  <a:lnTo>
                    <a:pt x="3021" y="1951"/>
                  </a:lnTo>
                  <a:lnTo>
                    <a:pt x="3005" y="1951"/>
                  </a:lnTo>
                  <a:lnTo>
                    <a:pt x="2993" y="1951"/>
                  </a:lnTo>
                  <a:lnTo>
                    <a:pt x="2977" y="1951"/>
                  </a:lnTo>
                  <a:lnTo>
                    <a:pt x="2965" y="1951"/>
                  </a:lnTo>
                  <a:lnTo>
                    <a:pt x="2949" y="1951"/>
                  </a:lnTo>
                  <a:lnTo>
                    <a:pt x="2937" y="1951"/>
                  </a:lnTo>
                  <a:lnTo>
                    <a:pt x="2921" y="1951"/>
                  </a:lnTo>
                  <a:lnTo>
                    <a:pt x="2910" y="1951"/>
                  </a:lnTo>
                  <a:lnTo>
                    <a:pt x="2894" y="1951"/>
                  </a:lnTo>
                  <a:lnTo>
                    <a:pt x="2882" y="1951"/>
                  </a:lnTo>
                  <a:lnTo>
                    <a:pt x="2870" y="1951"/>
                  </a:lnTo>
                  <a:lnTo>
                    <a:pt x="2854" y="1951"/>
                  </a:lnTo>
                  <a:lnTo>
                    <a:pt x="2842" y="1951"/>
                  </a:lnTo>
                  <a:lnTo>
                    <a:pt x="2826" y="1951"/>
                  </a:lnTo>
                  <a:lnTo>
                    <a:pt x="2814" y="1951"/>
                  </a:lnTo>
                  <a:lnTo>
                    <a:pt x="2798" y="1951"/>
                  </a:lnTo>
                  <a:lnTo>
                    <a:pt x="2786" y="1951"/>
                  </a:lnTo>
                  <a:lnTo>
                    <a:pt x="2770" y="1951"/>
                  </a:lnTo>
                  <a:lnTo>
                    <a:pt x="2758" y="1951"/>
                  </a:lnTo>
                  <a:lnTo>
                    <a:pt x="2742" y="1951"/>
                  </a:lnTo>
                  <a:lnTo>
                    <a:pt x="2730" y="1951"/>
                  </a:lnTo>
                  <a:lnTo>
                    <a:pt x="2715" y="1951"/>
                  </a:lnTo>
                  <a:lnTo>
                    <a:pt x="2703" y="1951"/>
                  </a:lnTo>
                  <a:lnTo>
                    <a:pt x="2691" y="1951"/>
                  </a:lnTo>
                  <a:lnTo>
                    <a:pt x="2675" y="1951"/>
                  </a:lnTo>
                  <a:lnTo>
                    <a:pt x="2663" y="1951"/>
                  </a:lnTo>
                  <a:lnTo>
                    <a:pt x="2647" y="1951"/>
                  </a:lnTo>
                  <a:lnTo>
                    <a:pt x="2635" y="1951"/>
                  </a:lnTo>
                  <a:lnTo>
                    <a:pt x="2619" y="1951"/>
                  </a:lnTo>
                  <a:lnTo>
                    <a:pt x="2607" y="1951"/>
                  </a:lnTo>
                  <a:lnTo>
                    <a:pt x="2591" y="1951"/>
                  </a:lnTo>
                  <a:lnTo>
                    <a:pt x="2579" y="1951"/>
                  </a:lnTo>
                  <a:lnTo>
                    <a:pt x="2563" y="1951"/>
                  </a:lnTo>
                  <a:lnTo>
                    <a:pt x="2551" y="1951"/>
                  </a:lnTo>
                  <a:lnTo>
                    <a:pt x="2535" y="1951"/>
                  </a:lnTo>
                  <a:lnTo>
                    <a:pt x="2524" y="1951"/>
                  </a:lnTo>
                  <a:lnTo>
                    <a:pt x="2508" y="1951"/>
                  </a:lnTo>
                  <a:lnTo>
                    <a:pt x="2496" y="1951"/>
                  </a:lnTo>
                  <a:lnTo>
                    <a:pt x="2484" y="1951"/>
                  </a:lnTo>
                  <a:lnTo>
                    <a:pt x="2468" y="1951"/>
                  </a:lnTo>
                  <a:lnTo>
                    <a:pt x="2456" y="1951"/>
                  </a:lnTo>
                  <a:lnTo>
                    <a:pt x="2440" y="1951"/>
                  </a:lnTo>
                  <a:lnTo>
                    <a:pt x="2428" y="1951"/>
                  </a:lnTo>
                  <a:lnTo>
                    <a:pt x="2412" y="1951"/>
                  </a:lnTo>
                  <a:lnTo>
                    <a:pt x="2400" y="1951"/>
                  </a:lnTo>
                  <a:lnTo>
                    <a:pt x="2384" y="1951"/>
                  </a:lnTo>
                  <a:lnTo>
                    <a:pt x="2372" y="1951"/>
                  </a:lnTo>
                  <a:lnTo>
                    <a:pt x="2356" y="1951"/>
                  </a:lnTo>
                  <a:lnTo>
                    <a:pt x="2344" y="1951"/>
                  </a:lnTo>
                  <a:lnTo>
                    <a:pt x="2329" y="1951"/>
                  </a:lnTo>
                  <a:lnTo>
                    <a:pt x="2317" y="1951"/>
                  </a:lnTo>
                  <a:lnTo>
                    <a:pt x="2305" y="1951"/>
                  </a:lnTo>
                  <a:lnTo>
                    <a:pt x="2289" y="1951"/>
                  </a:lnTo>
                  <a:lnTo>
                    <a:pt x="2277" y="1951"/>
                  </a:lnTo>
                  <a:lnTo>
                    <a:pt x="2261" y="1951"/>
                  </a:lnTo>
                  <a:lnTo>
                    <a:pt x="2249" y="1951"/>
                  </a:lnTo>
                  <a:lnTo>
                    <a:pt x="2233" y="1951"/>
                  </a:lnTo>
                  <a:lnTo>
                    <a:pt x="2221" y="1951"/>
                  </a:lnTo>
                  <a:lnTo>
                    <a:pt x="2205" y="1951"/>
                  </a:lnTo>
                  <a:lnTo>
                    <a:pt x="2193" y="1951"/>
                  </a:lnTo>
                  <a:lnTo>
                    <a:pt x="2177" y="1951"/>
                  </a:lnTo>
                  <a:lnTo>
                    <a:pt x="2165" y="1951"/>
                  </a:lnTo>
                  <a:lnTo>
                    <a:pt x="2149" y="1951"/>
                  </a:lnTo>
                  <a:lnTo>
                    <a:pt x="2138" y="1951"/>
                  </a:lnTo>
                  <a:lnTo>
                    <a:pt x="2122" y="1951"/>
                  </a:lnTo>
                  <a:lnTo>
                    <a:pt x="2110" y="1951"/>
                  </a:lnTo>
                  <a:lnTo>
                    <a:pt x="2098" y="1951"/>
                  </a:lnTo>
                  <a:lnTo>
                    <a:pt x="2082" y="1951"/>
                  </a:lnTo>
                  <a:lnTo>
                    <a:pt x="2070" y="1951"/>
                  </a:lnTo>
                  <a:lnTo>
                    <a:pt x="2054" y="1951"/>
                  </a:lnTo>
                  <a:lnTo>
                    <a:pt x="2042" y="1951"/>
                  </a:lnTo>
                  <a:lnTo>
                    <a:pt x="2026" y="1951"/>
                  </a:lnTo>
                  <a:lnTo>
                    <a:pt x="2014" y="1951"/>
                  </a:lnTo>
                  <a:lnTo>
                    <a:pt x="1998" y="1951"/>
                  </a:lnTo>
                  <a:lnTo>
                    <a:pt x="1986" y="1951"/>
                  </a:lnTo>
                  <a:lnTo>
                    <a:pt x="1970" y="1951"/>
                  </a:lnTo>
                  <a:lnTo>
                    <a:pt x="1958" y="1951"/>
                  </a:lnTo>
                  <a:lnTo>
                    <a:pt x="1943" y="1951"/>
                  </a:lnTo>
                  <a:lnTo>
                    <a:pt x="1931" y="1951"/>
                  </a:lnTo>
                  <a:lnTo>
                    <a:pt x="1919" y="1951"/>
                  </a:lnTo>
                  <a:lnTo>
                    <a:pt x="1903" y="1951"/>
                  </a:lnTo>
                  <a:lnTo>
                    <a:pt x="1891" y="1951"/>
                  </a:lnTo>
                  <a:lnTo>
                    <a:pt x="1875" y="1951"/>
                  </a:lnTo>
                  <a:lnTo>
                    <a:pt x="1863" y="1951"/>
                  </a:lnTo>
                  <a:lnTo>
                    <a:pt x="1847" y="1951"/>
                  </a:lnTo>
                  <a:lnTo>
                    <a:pt x="1835" y="1951"/>
                  </a:lnTo>
                  <a:lnTo>
                    <a:pt x="1819" y="1951"/>
                  </a:lnTo>
                  <a:lnTo>
                    <a:pt x="1807" y="1951"/>
                  </a:lnTo>
                  <a:lnTo>
                    <a:pt x="1791" y="1951"/>
                  </a:lnTo>
                  <a:lnTo>
                    <a:pt x="1779" y="1951"/>
                  </a:lnTo>
                  <a:lnTo>
                    <a:pt x="1763" y="1951"/>
                  </a:lnTo>
                  <a:lnTo>
                    <a:pt x="1751" y="1951"/>
                  </a:lnTo>
                  <a:lnTo>
                    <a:pt x="1740" y="1951"/>
                  </a:lnTo>
                  <a:lnTo>
                    <a:pt x="1724" y="1951"/>
                  </a:lnTo>
                  <a:lnTo>
                    <a:pt x="1712" y="1951"/>
                  </a:lnTo>
                  <a:lnTo>
                    <a:pt x="1696" y="1951"/>
                  </a:lnTo>
                  <a:lnTo>
                    <a:pt x="1684" y="1951"/>
                  </a:lnTo>
                  <a:lnTo>
                    <a:pt x="1668" y="1951"/>
                  </a:lnTo>
                  <a:lnTo>
                    <a:pt x="1656" y="1951"/>
                  </a:lnTo>
                  <a:lnTo>
                    <a:pt x="1640" y="1951"/>
                  </a:lnTo>
                  <a:lnTo>
                    <a:pt x="1628" y="1951"/>
                  </a:lnTo>
                  <a:lnTo>
                    <a:pt x="1612" y="1951"/>
                  </a:lnTo>
                  <a:lnTo>
                    <a:pt x="1600" y="1951"/>
                  </a:lnTo>
                  <a:lnTo>
                    <a:pt x="1584" y="1951"/>
                  </a:lnTo>
                  <a:lnTo>
                    <a:pt x="1572" y="1951"/>
                  </a:lnTo>
                  <a:lnTo>
                    <a:pt x="1556" y="1951"/>
                  </a:lnTo>
                  <a:lnTo>
                    <a:pt x="1545" y="1951"/>
                  </a:lnTo>
                  <a:lnTo>
                    <a:pt x="1533" y="1951"/>
                  </a:lnTo>
                  <a:lnTo>
                    <a:pt x="1517" y="1951"/>
                  </a:lnTo>
                  <a:lnTo>
                    <a:pt x="1505" y="1951"/>
                  </a:lnTo>
                  <a:lnTo>
                    <a:pt x="1489" y="1951"/>
                  </a:lnTo>
                  <a:lnTo>
                    <a:pt x="1477" y="1951"/>
                  </a:lnTo>
                  <a:lnTo>
                    <a:pt x="1461" y="1951"/>
                  </a:lnTo>
                  <a:lnTo>
                    <a:pt x="1449" y="1951"/>
                  </a:lnTo>
                  <a:lnTo>
                    <a:pt x="1433" y="1951"/>
                  </a:lnTo>
                  <a:lnTo>
                    <a:pt x="1421" y="1951"/>
                  </a:lnTo>
                  <a:lnTo>
                    <a:pt x="1405" y="1951"/>
                  </a:lnTo>
                  <a:lnTo>
                    <a:pt x="1393" y="1951"/>
                  </a:lnTo>
                  <a:lnTo>
                    <a:pt x="1377" y="1951"/>
                  </a:lnTo>
                  <a:lnTo>
                    <a:pt x="1365" y="1951"/>
                  </a:lnTo>
                  <a:lnTo>
                    <a:pt x="1354" y="1951"/>
                  </a:lnTo>
                  <a:lnTo>
                    <a:pt x="1338" y="1951"/>
                  </a:lnTo>
                  <a:lnTo>
                    <a:pt x="1326" y="1951"/>
                  </a:lnTo>
                  <a:lnTo>
                    <a:pt x="1310" y="1951"/>
                  </a:lnTo>
                  <a:lnTo>
                    <a:pt x="1298" y="1951"/>
                  </a:lnTo>
                  <a:lnTo>
                    <a:pt x="1282" y="1951"/>
                  </a:lnTo>
                  <a:lnTo>
                    <a:pt x="1270" y="1951"/>
                  </a:lnTo>
                  <a:lnTo>
                    <a:pt x="1254" y="1951"/>
                  </a:lnTo>
                  <a:lnTo>
                    <a:pt x="1242" y="1951"/>
                  </a:lnTo>
                  <a:lnTo>
                    <a:pt x="1226" y="1951"/>
                  </a:lnTo>
                  <a:lnTo>
                    <a:pt x="1214" y="1951"/>
                  </a:lnTo>
                  <a:lnTo>
                    <a:pt x="1198" y="1951"/>
                  </a:lnTo>
                  <a:lnTo>
                    <a:pt x="1186" y="1951"/>
                  </a:lnTo>
                  <a:lnTo>
                    <a:pt x="1170" y="1951"/>
                  </a:lnTo>
                  <a:lnTo>
                    <a:pt x="1159" y="1951"/>
                  </a:lnTo>
                  <a:lnTo>
                    <a:pt x="1147" y="1951"/>
                  </a:lnTo>
                  <a:lnTo>
                    <a:pt x="1131" y="1951"/>
                  </a:lnTo>
                  <a:lnTo>
                    <a:pt x="1119" y="1951"/>
                  </a:lnTo>
                  <a:lnTo>
                    <a:pt x="1103" y="1951"/>
                  </a:lnTo>
                  <a:lnTo>
                    <a:pt x="1091" y="1951"/>
                  </a:lnTo>
                  <a:lnTo>
                    <a:pt x="1075" y="1951"/>
                  </a:lnTo>
                  <a:lnTo>
                    <a:pt x="1063" y="1951"/>
                  </a:lnTo>
                  <a:lnTo>
                    <a:pt x="1047" y="1951"/>
                  </a:lnTo>
                  <a:lnTo>
                    <a:pt x="1035" y="1951"/>
                  </a:lnTo>
                  <a:lnTo>
                    <a:pt x="1019" y="1951"/>
                  </a:lnTo>
                  <a:lnTo>
                    <a:pt x="1007" y="1951"/>
                  </a:lnTo>
                  <a:lnTo>
                    <a:pt x="991" y="1951"/>
                  </a:lnTo>
                  <a:lnTo>
                    <a:pt x="979" y="1951"/>
                  </a:lnTo>
                  <a:lnTo>
                    <a:pt x="968" y="1951"/>
                  </a:lnTo>
                  <a:lnTo>
                    <a:pt x="952" y="1951"/>
                  </a:lnTo>
                  <a:lnTo>
                    <a:pt x="940" y="1951"/>
                  </a:lnTo>
                  <a:lnTo>
                    <a:pt x="924" y="1951"/>
                  </a:lnTo>
                  <a:lnTo>
                    <a:pt x="912" y="1951"/>
                  </a:lnTo>
                  <a:lnTo>
                    <a:pt x="896" y="1951"/>
                  </a:lnTo>
                  <a:lnTo>
                    <a:pt x="884" y="1951"/>
                  </a:lnTo>
                  <a:lnTo>
                    <a:pt x="868" y="1951"/>
                  </a:lnTo>
                  <a:lnTo>
                    <a:pt x="856" y="1951"/>
                  </a:lnTo>
                  <a:lnTo>
                    <a:pt x="840" y="1951"/>
                  </a:lnTo>
                  <a:lnTo>
                    <a:pt x="828" y="1951"/>
                  </a:lnTo>
                  <a:lnTo>
                    <a:pt x="812" y="1951"/>
                  </a:lnTo>
                  <a:lnTo>
                    <a:pt x="800" y="1951"/>
                  </a:lnTo>
                  <a:lnTo>
                    <a:pt x="784" y="1951"/>
                  </a:lnTo>
                  <a:lnTo>
                    <a:pt x="773" y="1951"/>
                  </a:lnTo>
                  <a:lnTo>
                    <a:pt x="761" y="1951"/>
                  </a:lnTo>
                  <a:lnTo>
                    <a:pt x="745" y="1951"/>
                  </a:lnTo>
                  <a:lnTo>
                    <a:pt x="733" y="1951"/>
                  </a:lnTo>
                  <a:lnTo>
                    <a:pt x="717" y="1951"/>
                  </a:lnTo>
                  <a:lnTo>
                    <a:pt x="705" y="1951"/>
                  </a:lnTo>
                  <a:lnTo>
                    <a:pt x="689" y="1951"/>
                  </a:lnTo>
                  <a:lnTo>
                    <a:pt x="677" y="1951"/>
                  </a:lnTo>
                  <a:lnTo>
                    <a:pt x="661" y="1951"/>
                  </a:lnTo>
                  <a:lnTo>
                    <a:pt x="649" y="1951"/>
                  </a:lnTo>
                  <a:lnTo>
                    <a:pt x="633" y="1951"/>
                  </a:lnTo>
                  <a:lnTo>
                    <a:pt x="621" y="1951"/>
                  </a:lnTo>
                  <a:lnTo>
                    <a:pt x="605" y="1951"/>
                  </a:lnTo>
                  <a:lnTo>
                    <a:pt x="593" y="1951"/>
                  </a:lnTo>
                  <a:lnTo>
                    <a:pt x="581" y="1951"/>
                  </a:lnTo>
                  <a:lnTo>
                    <a:pt x="566" y="1951"/>
                  </a:lnTo>
                  <a:lnTo>
                    <a:pt x="554" y="1951"/>
                  </a:lnTo>
                  <a:lnTo>
                    <a:pt x="538" y="1951"/>
                  </a:lnTo>
                  <a:lnTo>
                    <a:pt x="526" y="1951"/>
                  </a:lnTo>
                  <a:lnTo>
                    <a:pt x="510" y="1951"/>
                  </a:lnTo>
                  <a:lnTo>
                    <a:pt x="498" y="1951"/>
                  </a:lnTo>
                  <a:lnTo>
                    <a:pt x="482" y="1951"/>
                  </a:lnTo>
                  <a:lnTo>
                    <a:pt x="470" y="1951"/>
                  </a:lnTo>
                  <a:lnTo>
                    <a:pt x="454" y="1951"/>
                  </a:lnTo>
                  <a:lnTo>
                    <a:pt x="442" y="1951"/>
                  </a:lnTo>
                  <a:lnTo>
                    <a:pt x="426" y="1951"/>
                  </a:lnTo>
                  <a:lnTo>
                    <a:pt x="414" y="1951"/>
                  </a:lnTo>
                  <a:lnTo>
                    <a:pt x="402" y="1951"/>
                  </a:lnTo>
                  <a:lnTo>
                    <a:pt x="386" y="1951"/>
                  </a:lnTo>
                  <a:lnTo>
                    <a:pt x="375" y="1951"/>
                  </a:lnTo>
                  <a:lnTo>
                    <a:pt x="359" y="1951"/>
                  </a:lnTo>
                  <a:lnTo>
                    <a:pt x="347" y="1951"/>
                  </a:lnTo>
                  <a:lnTo>
                    <a:pt x="331" y="1951"/>
                  </a:lnTo>
                  <a:lnTo>
                    <a:pt x="319" y="1951"/>
                  </a:lnTo>
                  <a:lnTo>
                    <a:pt x="303" y="1951"/>
                  </a:lnTo>
                  <a:lnTo>
                    <a:pt x="291" y="1951"/>
                  </a:lnTo>
                  <a:lnTo>
                    <a:pt x="275" y="1951"/>
                  </a:lnTo>
                  <a:lnTo>
                    <a:pt x="263" y="1951"/>
                  </a:lnTo>
                  <a:lnTo>
                    <a:pt x="247" y="1951"/>
                  </a:lnTo>
                  <a:lnTo>
                    <a:pt x="235" y="1951"/>
                  </a:lnTo>
                  <a:lnTo>
                    <a:pt x="219" y="1951"/>
                  </a:lnTo>
                  <a:lnTo>
                    <a:pt x="207" y="1951"/>
                  </a:lnTo>
                  <a:lnTo>
                    <a:pt x="195" y="1951"/>
                  </a:lnTo>
                  <a:lnTo>
                    <a:pt x="180" y="1951"/>
                  </a:lnTo>
                  <a:lnTo>
                    <a:pt x="168" y="1951"/>
                  </a:lnTo>
                  <a:lnTo>
                    <a:pt x="152" y="1951"/>
                  </a:lnTo>
                  <a:lnTo>
                    <a:pt x="140" y="1951"/>
                  </a:lnTo>
                  <a:lnTo>
                    <a:pt x="124" y="1951"/>
                  </a:lnTo>
                  <a:lnTo>
                    <a:pt x="112" y="1951"/>
                  </a:lnTo>
                  <a:lnTo>
                    <a:pt x="96" y="1951"/>
                  </a:lnTo>
                  <a:lnTo>
                    <a:pt x="84" y="1951"/>
                  </a:lnTo>
                  <a:lnTo>
                    <a:pt x="68" y="1951"/>
                  </a:lnTo>
                  <a:lnTo>
                    <a:pt x="56" y="1951"/>
                  </a:lnTo>
                  <a:lnTo>
                    <a:pt x="40" y="1951"/>
                  </a:lnTo>
                  <a:lnTo>
                    <a:pt x="28" y="1951"/>
                  </a:lnTo>
                  <a:lnTo>
                    <a:pt x="16" y="1951"/>
                  </a:lnTo>
                  <a:lnTo>
                    <a:pt x="0" y="195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cs typeface="+mn-cs"/>
              </a:endParaRPr>
            </a:p>
          </p:txBody>
        </p:sp>
        <p:sp>
          <p:nvSpPr>
            <p:cNvPr id="122" name="Freeform 8">
              <a:extLst>
                <a:ext uri="{FF2B5EF4-FFF2-40B4-BE49-F238E27FC236}">
                  <a16:creationId xmlns:a16="http://schemas.microsoft.com/office/drawing/2014/main" xmlns="" id="{EF704FD2-1B12-494F-ABF8-114FBC4E48E1}"/>
                </a:ext>
              </a:extLst>
            </p:cNvPr>
            <p:cNvSpPr>
              <a:spLocks/>
            </p:cNvSpPr>
            <p:nvPr/>
          </p:nvSpPr>
          <p:spPr bwMode="auto">
            <a:xfrm>
              <a:off x="815975" y="1882776"/>
              <a:ext cx="7221537" cy="3663950"/>
            </a:xfrm>
            <a:custGeom>
              <a:avLst/>
              <a:gdLst>
                <a:gd name="T0" fmla="*/ 140 w 4549"/>
                <a:gd name="T1" fmla="*/ 2308 h 2308"/>
                <a:gd name="T2" fmla="*/ 291 w 4549"/>
                <a:gd name="T3" fmla="*/ 2293 h 2308"/>
                <a:gd name="T4" fmla="*/ 442 w 4549"/>
                <a:gd name="T5" fmla="*/ 2253 h 2308"/>
                <a:gd name="T6" fmla="*/ 593 w 4549"/>
                <a:gd name="T7" fmla="*/ 2213 h 2308"/>
                <a:gd name="T8" fmla="*/ 745 w 4549"/>
                <a:gd name="T9" fmla="*/ 2161 h 2308"/>
                <a:gd name="T10" fmla="*/ 896 w 4549"/>
                <a:gd name="T11" fmla="*/ 2161 h 2308"/>
                <a:gd name="T12" fmla="*/ 1047 w 4549"/>
                <a:gd name="T13" fmla="*/ 2058 h 2308"/>
                <a:gd name="T14" fmla="*/ 1198 w 4549"/>
                <a:gd name="T15" fmla="*/ 1979 h 2308"/>
                <a:gd name="T16" fmla="*/ 1354 w 4549"/>
                <a:gd name="T17" fmla="*/ 1859 h 2308"/>
                <a:gd name="T18" fmla="*/ 1505 w 4549"/>
                <a:gd name="T19" fmla="*/ 1768 h 2308"/>
                <a:gd name="T20" fmla="*/ 1656 w 4549"/>
                <a:gd name="T21" fmla="*/ 1689 h 2308"/>
                <a:gd name="T22" fmla="*/ 1807 w 4549"/>
                <a:gd name="T23" fmla="*/ 1581 h 2308"/>
                <a:gd name="T24" fmla="*/ 1958 w 4549"/>
                <a:gd name="T25" fmla="*/ 1554 h 2308"/>
                <a:gd name="T26" fmla="*/ 2110 w 4549"/>
                <a:gd name="T27" fmla="*/ 1490 h 2308"/>
                <a:gd name="T28" fmla="*/ 2261 w 4549"/>
                <a:gd name="T29" fmla="*/ 1410 h 2308"/>
                <a:gd name="T30" fmla="*/ 2412 w 4549"/>
                <a:gd name="T31" fmla="*/ 1331 h 2308"/>
                <a:gd name="T32" fmla="*/ 2563 w 4549"/>
                <a:gd name="T33" fmla="*/ 1200 h 2308"/>
                <a:gd name="T34" fmla="*/ 2715 w 4549"/>
                <a:gd name="T35" fmla="*/ 1041 h 2308"/>
                <a:gd name="T36" fmla="*/ 2870 w 4549"/>
                <a:gd name="T37" fmla="*/ 950 h 2308"/>
                <a:gd name="T38" fmla="*/ 3021 w 4549"/>
                <a:gd name="T39" fmla="*/ 870 h 2308"/>
                <a:gd name="T40" fmla="*/ 3172 w 4549"/>
                <a:gd name="T41" fmla="*/ 763 h 2308"/>
                <a:gd name="T42" fmla="*/ 3323 w 4549"/>
                <a:gd name="T43" fmla="*/ 671 h 2308"/>
                <a:gd name="T44" fmla="*/ 3475 w 4549"/>
                <a:gd name="T45" fmla="*/ 501 h 2308"/>
                <a:gd name="T46" fmla="*/ 3626 w 4549"/>
                <a:gd name="T47" fmla="*/ 409 h 2308"/>
                <a:gd name="T48" fmla="*/ 3777 w 4549"/>
                <a:gd name="T49" fmla="*/ 262 h 2308"/>
                <a:gd name="T50" fmla="*/ 3928 w 4549"/>
                <a:gd name="T51" fmla="*/ 171 h 2308"/>
                <a:gd name="T52" fmla="*/ 4080 w 4549"/>
                <a:gd name="T53" fmla="*/ 131 h 2308"/>
                <a:gd name="T54" fmla="*/ 4231 w 4549"/>
                <a:gd name="T55" fmla="*/ 91 h 2308"/>
                <a:gd name="T56" fmla="*/ 4386 w 4549"/>
                <a:gd name="T57" fmla="*/ 12 h 2308"/>
                <a:gd name="T58" fmla="*/ 4537 w 4549"/>
                <a:gd name="T59" fmla="*/ 0 h 2308"/>
                <a:gd name="T60" fmla="*/ 4426 w 4549"/>
                <a:gd name="T61" fmla="*/ 592 h 2308"/>
                <a:gd name="T62" fmla="*/ 4275 w 4549"/>
                <a:gd name="T63" fmla="*/ 1013 h 2308"/>
                <a:gd name="T64" fmla="*/ 4123 w 4549"/>
                <a:gd name="T65" fmla="*/ 1371 h 2308"/>
                <a:gd name="T66" fmla="*/ 3972 w 4549"/>
                <a:gd name="T67" fmla="*/ 1593 h 2308"/>
                <a:gd name="T68" fmla="*/ 3821 w 4549"/>
                <a:gd name="T69" fmla="*/ 1792 h 2308"/>
                <a:gd name="T70" fmla="*/ 3666 w 4549"/>
                <a:gd name="T71" fmla="*/ 1951 h 2308"/>
                <a:gd name="T72" fmla="*/ 3514 w 4549"/>
                <a:gd name="T73" fmla="*/ 2030 h 2308"/>
                <a:gd name="T74" fmla="*/ 3363 w 4549"/>
                <a:gd name="T75" fmla="*/ 2110 h 2308"/>
                <a:gd name="T76" fmla="*/ 3212 w 4549"/>
                <a:gd name="T77" fmla="*/ 2122 h 2308"/>
                <a:gd name="T78" fmla="*/ 3061 w 4549"/>
                <a:gd name="T79" fmla="*/ 2161 h 2308"/>
                <a:gd name="T80" fmla="*/ 2910 w 4549"/>
                <a:gd name="T81" fmla="*/ 2173 h 2308"/>
                <a:gd name="T82" fmla="*/ 2758 w 4549"/>
                <a:gd name="T83" fmla="*/ 2189 h 2308"/>
                <a:gd name="T84" fmla="*/ 2607 w 4549"/>
                <a:gd name="T85" fmla="*/ 2201 h 2308"/>
                <a:gd name="T86" fmla="*/ 2456 w 4549"/>
                <a:gd name="T87" fmla="*/ 2229 h 2308"/>
                <a:gd name="T88" fmla="*/ 2305 w 4549"/>
                <a:gd name="T89" fmla="*/ 2241 h 2308"/>
                <a:gd name="T90" fmla="*/ 2149 w 4549"/>
                <a:gd name="T91" fmla="*/ 2241 h 2308"/>
                <a:gd name="T92" fmla="*/ 1998 w 4549"/>
                <a:gd name="T93" fmla="*/ 2241 h 2308"/>
                <a:gd name="T94" fmla="*/ 1847 w 4549"/>
                <a:gd name="T95" fmla="*/ 2253 h 2308"/>
                <a:gd name="T96" fmla="*/ 1696 w 4549"/>
                <a:gd name="T97" fmla="*/ 2253 h 2308"/>
                <a:gd name="T98" fmla="*/ 1545 w 4549"/>
                <a:gd name="T99" fmla="*/ 2269 h 2308"/>
                <a:gd name="T100" fmla="*/ 1393 w 4549"/>
                <a:gd name="T101" fmla="*/ 2293 h 2308"/>
                <a:gd name="T102" fmla="*/ 1242 w 4549"/>
                <a:gd name="T103" fmla="*/ 2308 h 2308"/>
                <a:gd name="T104" fmla="*/ 1091 w 4549"/>
                <a:gd name="T105" fmla="*/ 2308 h 2308"/>
                <a:gd name="T106" fmla="*/ 940 w 4549"/>
                <a:gd name="T107" fmla="*/ 2308 h 2308"/>
                <a:gd name="T108" fmla="*/ 784 w 4549"/>
                <a:gd name="T109" fmla="*/ 2308 h 2308"/>
                <a:gd name="T110" fmla="*/ 633 w 4549"/>
                <a:gd name="T111" fmla="*/ 2308 h 2308"/>
                <a:gd name="T112" fmla="*/ 482 w 4549"/>
                <a:gd name="T113" fmla="*/ 2308 h 2308"/>
                <a:gd name="T114" fmla="*/ 331 w 4549"/>
                <a:gd name="T115" fmla="*/ 2308 h 2308"/>
                <a:gd name="T116" fmla="*/ 180 w 4549"/>
                <a:gd name="T117" fmla="*/ 2308 h 2308"/>
                <a:gd name="T118" fmla="*/ 28 w 4549"/>
                <a:gd name="T119" fmla="*/ 2308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9" h="2308">
                  <a:moveTo>
                    <a:pt x="0" y="2308"/>
                  </a:moveTo>
                  <a:lnTo>
                    <a:pt x="16" y="2308"/>
                  </a:lnTo>
                  <a:lnTo>
                    <a:pt x="28" y="2308"/>
                  </a:lnTo>
                  <a:lnTo>
                    <a:pt x="40" y="2308"/>
                  </a:lnTo>
                  <a:lnTo>
                    <a:pt x="56" y="2308"/>
                  </a:lnTo>
                  <a:lnTo>
                    <a:pt x="68" y="2308"/>
                  </a:lnTo>
                  <a:lnTo>
                    <a:pt x="84" y="2308"/>
                  </a:lnTo>
                  <a:lnTo>
                    <a:pt x="96" y="2308"/>
                  </a:lnTo>
                  <a:lnTo>
                    <a:pt x="112" y="2308"/>
                  </a:lnTo>
                  <a:lnTo>
                    <a:pt x="124" y="2308"/>
                  </a:lnTo>
                  <a:lnTo>
                    <a:pt x="140" y="2308"/>
                  </a:lnTo>
                  <a:lnTo>
                    <a:pt x="152" y="2308"/>
                  </a:lnTo>
                  <a:lnTo>
                    <a:pt x="168" y="2308"/>
                  </a:lnTo>
                  <a:lnTo>
                    <a:pt x="180" y="2308"/>
                  </a:lnTo>
                  <a:lnTo>
                    <a:pt x="195" y="2308"/>
                  </a:lnTo>
                  <a:lnTo>
                    <a:pt x="207" y="2308"/>
                  </a:lnTo>
                  <a:lnTo>
                    <a:pt x="219" y="2308"/>
                  </a:lnTo>
                  <a:lnTo>
                    <a:pt x="235" y="2308"/>
                  </a:lnTo>
                  <a:lnTo>
                    <a:pt x="247" y="2308"/>
                  </a:lnTo>
                  <a:lnTo>
                    <a:pt x="263" y="2308"/>
                  </a:lnTo>
                  <a:lnTo>
                    <a:pt x="275" y="2308"/>
                  </a:lnTo>
                  <a:lnTo>
                    <a:pt x="291" y="2293"/>
                  </a:lnTo>
                  <a:lnTo>
                    <a:pt x="303" y="2293"/>
                  </a:lnTo>
                  <a:lnTo>
                    <a:pt x="319" y="2293"/>
                  </a:lnTo>
                  <a:lnTo>
                    <a:pt x="331" y="2293"/>
                  </a:lnTo>
                  <a:lnTo>
                    <a:pt x="347" y="2293"/>
                  </a:lnTo>
                  <a:lnTo>
                    <a:pt x="359" y="2293"/>
                  </a:lnTo>
                  <a:lnTo>
                    <a:pt x="375" y="2281"/>
                  </a:lnTo>
                  <a:lnTo>
                    <a:pt x="386" y="2281"/>
                  </a:lnTo>
                  <a:lnTo>
                    <a:pt x="402" y="2281"/>
                  </a:lnTo>
                  <a:lnTo>
                    <a:pt x="414" y="2281"/>
                  </a:lnTo>
                  <a:lnTo>
                    <a:pt x="426" y="2281"/>
                  </a:lnTo>
                  <a:lnTo>
                    <a:pt x="442" y="2253"/>
                  </a:lnTo>
                  <a:lnTo>
                    <a:pt x="454" y="2253"/>
                  </a:lnTo>
                  <a:lnTo>
                    <a:pt x="470" y="2253"/>
                  </a:lnTo>
                  <a:lnTo>
                    <a:pt x="482" y="2253"/>
                  </a:lnTo>
                  <a:lnTo>
                    <a:pt x="498" y="2241"/>
                  </a:lnTo>
                  <a:lnTo>
                    <a:pt x="510" y="2241"/>
                  </a:lnTo>
                  <a:lnTo>
                    <a:pt x="526" y="2241"/>
                  </a:lnTo>
                  <a:lnTo>
                    <a:pt x="538" y="2241"/>
                  </a:lnTo>
                  <a:lnTo>
                    <a:pt x="554" y="2241"/>
                  </a:lnTo>
                  <a:lnTo>
                    <a:pt x="566" y="2229"/>
                  </a:lnTo>
                  <a:lnTo>
                    <a:pt x="581" y="2229"/>
                  </a:lnTo>
                  <a:lnTo>
                    <a:pt x="593" y="2213"/>
                  </a:lnTo>
                  <a:lnTo>
                    <a:pt x="605" y="2213"/>
                  </a:lnTo>
                  <a:lnTo>
                    <a:pt x="621" y="2213"/>
                  </a:lnTo>
                  <a:lnTo>
                    <a:pt x="633" y="2213"/>
                  </a:lnTo>
                  <a:lnTo>
                    <a:pt x="649" y="2213"/>
                  </a:lnTo>
                  <a:lnTo>
                    <a:pt x="661" y="2213"/>
                  </a:lnTo>
                  <a:lnTo>
                    <a:pt x="677" y="2189"/>
                  </a:lnTo>
                  <a:lnTo>
                    <a:pt x="689" y="2173"/>
                  </a:lnTo>
                  <a:lnTo>
                    <a:pt x="705" y="2173"/>
                  </a:lnTo>
                  <a:lnTo>
                    <a:pt x="717" y="2173"/>
                  </a:lnTo>
                  <a:lnTo>
                    <a:pt x="733" y="2173"/>
                  </a:lnTo>
                  <a:lnTo>
                    <a:pt x="745" y="2161"/>
                  </a:lnTo>
                  <a:lnTo>
                    <a:pt x="761" y="2161"/>
                  </a:lnTo>
                  <a:lnTo>
                    <a:pt x="773" y="2161"/>
                  </a:lnTo>
                  <a:lnTo>
                    <a:pt x="784" y="2161"/>
                  </a:lnTo>
                  <a:lnTo>
                    <a:pt x="800" y="2161"/>
                  </a:lnTo>
                  <a:lnTo>
                    <a:pt x="812" y="2161"/>
                  </a:lnTo>
                  <a:lnTo>
                    <a:pt x="828" y="2161"/>
                  </a:lnTo>
                  <a:lnTo>
                    <a:pt x="840" y="2161"/>
                  </a:lnTo>
                  <a:lnTo>
                    <a:pt x="856" y="2161"/>
                  </a:lnTo>
                  <a:lnTo>
                    <a:pt x="868" y="2161"/>
                  </a:lnTo>
                  <a:lnTo>
                    <a:pt x="884" y="2161"/>
                  </a:lnTo>
                  <a:lnTo>
                    <a:pt x="896" y="2161"/>
                  </a:lnTo>
                  <a:lnTo>
                    <a:pt x="912" y="2161"/>
                  </a:lnTo>
                  <a:lnTo>
                    <a:pt x="924" y="2134"/>
                  </a:lnTo>
                  <a:lnTo>
                    <a:pt x="940" y="2134"/>
                  </a:lnTo>
                  <a:lnTo>
                    <a:pt x="952" y="2134"/>
                  </a:lnTo>
                  <a:lnTo>
                    <a:pt x="968" y="2122"/>
                  </a:lnTo>
                  <a:lnTo>
                    <a:pt x="979" y="2110"/>
                  </a:lnTo>
                  <a:lnTo>
                    <a:pt x="991" y="2110"/>
                  </a:lnTo>
                  <a:lnTo>
                    <a:pt x="1007" y="2110"/>
                  </a:lnTo>
                  <a:lnTo>
                    <a:pt x="1019" y="2094"/>
                  </a:lnTo>
                  <a:lnTo>
                    <a:pt x="1035" y="2058"/>
                  </a:lnTo>
                  <a:lnTo>
                    <a:pt x="1047" y="2058"/>
                  </a:lnTo>
                  <a:lnTo>
                    <a:pt x="1063" y="2042"/>
                  </a:lnTo>
                  <a:lnTo>
                    <a:pt x="1075" y="2042"/>
                  </a:lnTo>
                  <a:lnTo>
                    <a:pt x="1091" y="2042"/>
                  </a:lnTo>
                  <a:lnTo>
                    <a:pt x="1103" y="2042"/>
                  </a:lnTo>
                  <a:lnTo>
                    <a:pt x="1119" y="2030"/>
                  </a:lnTo>
                  <a:lnTo>
                    <a:pt x="1131" y="2018"/>
                  </a:lnTo>
                  <a:lnTo>
                    <a:pt x="1147" y="2003"/>
                  </a:lnTo>
                  <a:lnTo>
                    <a:pt x="1159" y="1991"/>
                  </a:lnTo>
                  <a:lnTo>
                    <a:pt x="1170" y="1979"/>
                  </a:lnTo>
                  <a:lnTo>
                    <a:pt x="1186" y="1979"/>
                  </a:lnTo>
                  <a:lnTo>
                    <a:pt x="1198" y="1979"/>
                  </a:lnTo>
                  <a:lnTo>
                    <a:pt x="1214" y="1979"/>
                  </a:lnTo>
                  <a:lnTo>
                    <a:pt x="1226" y="1963"/>
                  </a:lnTo>
                  <a:lnTo>
                    <a:pt x="1242" y="1951"/>
                  </a:lnTo>
                  <a:lnTo>
                    <a:pt x="1254" y="1939"/>
                  </a:lnTo>
                  <a:lnTo>
                    <a:pt x="1270" y="1923"/>
                  </a:lnTo>
                  <a:lnTo>
                    <a:pt x="1282" y="1923"/>
                  </a:lnTo>
                  <a:lnTo>
                    <a:pt x="1298" y="1923"/>
                  </a:lnTo>
                  <a:lnTo>
                    <a:pt x="1310" y="1899"/>
                  </a:lnTo>
                  <a:lnTo>
                    <a:pt x="1326" y="1871"/>
                  </a:lnTo>
                  <a:lnTo>
                    <a:pt x="1338" y="1871"/>
                  </a:lnTo>
                  <a:lnTo>
                    <a:pt x="1354" y="1859"/>
                  </a:lnTo>
                  <a:lnTo>
                    <a:pt x="1365" y="1844"/>
                  </a:lnTo>
                  <a:lnTo>
                    <a:pt x="1377" y="1844"/>
                  </a:lnTo>
                  <a:lnTo>
                    <a:pt x="1393" y="1844"/>
                  </a:lnTo>
                  <a:lnTo>
                    <a:pt x="1405" y="1832"/>
                  </a:lnTo>
                  <a:lnTo>
                    <a:pt x="1421" y="1832"/>
                  </a:lnTo>
                  <a:lnTo>
                    <a:pt x="1433" y="1820"/>
                  </a:lnTo>
                  <a:lnTo>
                    <a:pt x="1449" y="1792"/>
                  </a:lnTo>
                  <a:lnTo>
                    <a:pt x="1461" y="1792"/>
                  </a:lnTo>
                  <a:lnTo>
                    <a:pt x="1477" y="1792"/>
                  </a:lnTo>
                  <a:lnTo>
                    <a:pt x="1489" y="1792"/>
                  </a:lnTo>
                  <a:lnTo>
                    <a:pt x="1505" y="1768"/>
                  </a:lnTo>
                  <a:lnTo>
                    <a:pt x="1517" y="1752"/>
                  </a:lnTo>
                  <a:lnTo>
                    <a:pt x="1533" y="1740"/>
                  </a:lnTo>
                  <a:lnTo>
                    <a:pt x="1545" y="1728"/>
                  </a:lnTo>
                  <a:lnTo>
                    <a:pt x="1556" y="1728"/>
                  </a:lnTo>
                  <a:lnTo>
                    <a:pt x="1572" y="1728"/>
                  </a:lnTo>
                  <a:lnTo>
                    <a:pt x="1584" y="1728"/>
                  </a:lnTo>
                  <a:lnTo>
                    <a:pt x="1600" y="1712"/>
                  </a:lnTo>
                  <a:lnTo>
                    <a:pt x="1612" y="1701"/>
                  </a:lnTo>
                  <a:lnTo>
                    <a:pt x="1628" y="1701"/>
                  </a:lnTo>
                  <a:lnTo>
                    <a:pt x="1640" y="1701"/>
                  </a:lnTo>
                  <a:lnTo>
                    <a:pt x="1656" y="1689"/>
                  </a:lnTo>
                  <a:lnTo>
                    <a:pt x="1668" y="1689"/>
                  </a:lnTo>
                  <a:lnTo>
                    <a:pt x="1684" y="1689"/>
                  </a:lnTo>
                  <a:lnTo>
                    <a:pt x="1696" y="1661"/>
                  </a:lnTo>
                  <a:lnTo>
                    <a:pt x="1712" y="1661"/>
                  </a:lnTo>
                  <a:lnTo>
                    <a:pt x="1724" y="1649"/>
                  </a:lnTo>
                  <a:lnTo>
                    <a:pt x="1740" y="1649"/>
                  </a:lnTo>
                  <a:lnTo>
                    <a:pt x="1751" y="1621"/>
                  </a:lnTo>
                  <a:lnTo>
                    <a:pt x="1763" y="1621"/>
                  </a:lnTo>
                  <a:lnTo>
                    <a:pt x="1779" y="1621"/>
                  </a:lnTo>
                  <a:lnTo>
                    <a:pt x="1791" y="1609"/>
                  </a:lnTo>
                  <a:lnTo>
                    <a:pt x="1807" y="1581"/>
                  </a:lnTo>
                  <a:lnTo>
                    <a:pt x="1819" y="1581"/>
                  </a:lnTo>
                  <a:lnTo>
                    <a:pt x="1835" y="1593"/>
                  </a:lnTo>
                  <a:lnTo>
                    <a:pt x="1847" y="1593"/>
                  </a:lnTo>
                  <a:lnTo>
                    <a:pt x="1863" y="1593"/>
                  </a:lnTo>
                  <a:lnTo>
                    <a:pt x="1875" y="1593"/>
                  </a:lnTo>
                  <a:lnTo>
                    <a:pt x="1891" y="1593"/>
                  </a:lnTo>
                  <a:lnTo>
                    <a:pt x="1903" y="1581"/>
                  </a:lnTo>
                  <a:lnTo>
                    <a:pt x="1919" y="1581"/>
                  </a:lnTo>
                  <a:lnTo>
                    <a:pt x="1931" y="1569"/>
                  </a:lnTo>
                  <a:lnTo>
                    <a:pt x="1943" y="1554"/>
                  </a:lnTo>
                  <a:lnTo>
                    <a:pt x="1958" y="1554"/>
                  </a:lnTo>
                  <a:lnTo>
                    <a:pt x="1970" y="1554"/>
                  </a:lnTo>
                  <a:lnTo>
                    <a:pt x="1986" y="1542"/>
                  </a:lnTo>
                  <a:lnTo>
                    <a:pt x="1998" y="1530"/>
                  </a:lnTo>
                  <a:lnTo>
                    <a:pt x="2014" y="1530"/>
                  </a:lnTo>
                  <a:lnTo>
                    <a:pt x="2026" y="1502"/>
                  </a:lnTo>
                  <a:lnTo>
                    <a:pt x="2042" y="1502"/>
                  </a:lnTo>
                  <a:lnTo>
                    <a:pt x="2054" y="1502"/>
                  </a:lnTo>
                  <a:lnTo>
                    <a:pt x="2070" y="1502"/>
                  </a:lnTo>
                  <a:lnTo>
                    <a:pt x="2082" y="1502"/>
                  </a:lnTo>
                  <a:lnTo>
                    <a:pt x="2098" y="1490"/>
                  </a:lnTo>
                  <a:lnTo>
                    <a:pt x="2110" y="1490"/>
                  </a:lnTo>
                  <a:lnTo>
                    <a:pt x="2122" y="1478"/>
                  </a:lnTo>
                  <a:lnTo>
                    <a:pt x="2138" y="1478"/>
                  </a:lnTo>
                  <a:lnTo>
                    <a:pt x="2149" y="1478"/>
                  </a:lnTo>
                  <a:lnTo>
                    <a:pt x="2165" y="1478"/>
                  </a:lnTo>
                  <a:lnTo>
                    <a:pt x="2177" y="1438"/>
                  </a:lnTo>
                  <a:lnTo>
                    <a:pt x="2193" y="1438"/>
                  </a:lnTo>
                  <a:lnTo>
                    <a:pt x="2205" y="1438"/>
                  </a:lnTo>
                  <a:lnTo>
                    <a:pt x="2221" y="1422"/>
                  </a:lnTo>
                  <a:lnTo>
                    <a:pt x="2233" y="1410"/>
                  </a:lnTo>
                  <a:lnTo>
                    <a:pt x="2249" y="1410"/>
                  </a:lnTo>
                  <a:lnTo>
                    <a:pt x="2261" y="1410"/>
                  </a:lnTo>
                  <a:lnTo>
                    <a:pt x="2277" y="1410"/>
                  </a:lnTo>
                  <a:lnTo>
                    <a:pt x="2289" y="1399"/>
                  </a:lnTo>
                  <a:lnTo>
                    <a:pt x="2305" y="1399"/>
                  </a:lnTo>
                  <a:lnTo>
                    <a:pt x="2317" y="1399"/>
                  </a:lnTo>
                  <a:lnTo>
                    <a:pt x="2329" y="1399"/>
                  </a:lnTo>
                  <a:lnTo>
                    <a:pt x="2344" y="1399"/>
                  </a:lnTo>
                  <a:lnTo>
                    <a:pt x="2356" y="1399"/>
                  </a:lnTo>
                  <a:lnTo>
                    <a:pt x="2372" y="1383"/>
                  </a:lnTo>
                  <a:lnTo>
                    <a:pt x="2384" y="1359"/>
                  </a:lnTo>
                  <a:lnTo>
                    <a:pt x="2400" y="1359"/>
                  </a:lnTo>
                  <a:lnTo>
                    <a:pt x="2412" y="1331"/>
                  </a:lnTo>
                  <a:lnTo>
                    <a:pt x="2428" y="1319"/>
                  </a:lnTo>
                  <a:lnTo>
                    <a:pt x="2440" y="1319"/>
                  </a:lnTo>
                  <a:lnTo>
                    <a:pt x="2456" y="1319"/>
                  </a:lnTo>
                  <a:lnTo>
                    <a:pt x="2468" y="1303"/>
                  </a:lnTo>
                  <a:lnTo>
                    <a:pt x="2484" y="1267"/>
                  </a:lnTo>
                  <a:lnTo>
                    <a:pt x="2496" y="1240"/>
                  </a:lnTo>
                  <a:lnTo>
                    <a:pt x="2508" y="1200"/>
                  </a:lnTo>
                  <a:lnTo>
                    <a:pt x="2524" y="1200"/>
                  </a:lnTo>
                  <a:lnTo>
                    <a:pt x="2535" y="1200"/>
                  </a:lnTo>
                  <a:lnTo>
                    <a:pt x="2551" y="1200"/>
                  </a:lnTo>
                  <a:lnTo>
                    <a:pt x="2563" y="1200"/>
                  </a:lnTo>
                  <a:lnTo>
                    <a:pt x="2579" y="1172"/>
                  </a:lnTo>
                  <a:lnTo>
                    <a:pt x="2591" y="1160"/>
                  </a:lnTo>
                  <a:lnTo>
                    <a:pt x="2607" y="1120"/>
                  </a:lnTo>
                  <a:lnTo>
                    <a:pt x="2619" y="1108"/>
                  </a:lnTo>
                  <a:lnTo>
                    <a:pt x="2635" y="1108"/>
                  </a:lnTo>
                  <a:lnTo>
                    <a:pt x="2647" y="1108"/>
                  </a:lnTo>
                  <a:lnTo>
                    <a:pt x="2663" y="1093"/>
                  </a:lnTo>
                  <a:lnTo>
                    <a:pt x="2675" y="1081"/>
                  </a:lnTo>
                  <a:lnTo>
                    <a:pt x="2691" y="1053"/>
                  </a:lnTo>
                  <a:lnTo>
                    <a:pt x="2703" y="1041"/>
                  </a:lnTo>
                  <a:lnTo>
                    <a:pt x="2715" y="1041"/>
                  </a:lnTo>
                  <a:lnTo>
                    <a:pt x="2730" y="1041"/>
                  </a:lnTo>
                  <a:lnTo>
                    <a:pt x="2742" y="1041"/>
                  </a:lnTo>
                  <a:lnTo>
                    <a:pt x="2758" y="1029"/>
                  </a:lnTo>
                  <a:lnTo>
                    <a:pt x="2770" y="1001"/>
                  </a:lnTo>
                  <a:lnTo>
                    <a:pt x="2786" y="989"/>
                  </a:lnTo>
                  <a:lnTo>
                    <a:pt x="2798" y="989"/>
                  </a:lnTo>
                  <a:lnTo>
                    <a:pt x="2814" y="961"/>
                  </a:lnTo>
                  <a:lnTo>
                    <a:pt x="2826" y="961"/>
                  </a:lnTo>
                  <a:lnTo>
                    <a:pt x="2842" y="961"/>
                  </a:lnTo>
                  <a:lnTo>
                    <a:pt x="2854" y="961"/>
                  </a:lnTo>
                  <a:lnTo>
                    <a:pt x="2870" y="950"/>
                  </a:lnTo>
                  <a:lnTo>
                    <a:pt x="2882" y="950"/>
                  </a:lnTo>
                  <a:lnTo>
                    <a:pt x="2894" y="938"/>
                  </a:lnTo>
                  <a:lnTo>
                    <a:pt x="2910" y="950"/>
                  </a:lnTo>
                  <a:lnTo>
                    <a:pt x="2921" y="950"/>
                  </a:lnTo>
                  <a:lnTo>
                    <a:pt x="2937" y="950"/>
                  </a:lnTo>
                  <a:lnTo>
                    <a:pt x="2949" y="950"/>
                  </a:lnTo>
                  <a:lnTo>
                    <a:pt x="2965" y="910"/>
                  </a:lnTo>
                  <a:lnTo>
                    <a:pt x="2977" y="882"/>
                  </a:lnTo>
                  <a:lnTo>
                    <a:pt x="2993" y="870"/>
                  </a:lnTo>
                  <a:lnTo>
                    <a:pt x="3005" y="870"/>
                  </a:lnTo>
                  <a:lnTo>
                    <a:pt x="3021" y="870"/>
                  </a:lnTo>
                  <a:lnTo>
                    <a:pt x="3033" y="870"/>
                  </a:lnTo>
                  <a:lnTo>
                    <a:pt x="3049" y="830"/>
                  </a:lnTo>
                  <a:lnTo>
                    <a:pt x="3061" y="830"/>
                  </a:lnTo>
                  <a:lnTo>
                    <a:pt x="3073" y="818"/>
                  </a:lnTo>
                  <a:lnTo>
                    <a:pt x="3089" y="791"/>
                  </a:lnTo>
                  <a:lnTo>
                    <a:pt x="3101" y="791"/>
                  </a:lnTo>
                  <a:lnTo>
                    <a:pt x="3116" y="791"/>
                  </a:lnTo>
                  <a:lnTo>
                    <a:pt x="3128" y="791"/>
                  </a:lnTo>
                  <a:lnTo>
                    <a:pt x="3144" y="779"/>
                  </a:lnTo>
                  <a:lnTo>
                    <a:pt x="3156" y="763"/>
                  </a:lnTo>
                  <a:lnTo>
                    <a:pt x="3172" y="763"/>
                  </a:lnTo>
                  <a:lnTo>
                    <a:pt x="3184" y="763"/>
                  </a:lnTo>
                  <a:lnTo>
                    <a:pt x="3200" y="739"/>
                  </a:lnTo>
                  <a:lnTo>
                    <a:pt x="3212" y="739"/>
                  </a:lnTo>
                  <a:lnTo>
                    <a:pt x="3228" y="739"/>
                  </a:lnTo>
                  <a:lnTo>
                    <a:pt x="3240" y="739"/>
                  </a:lnTo>
                  <a:lnTo>
                    <a:pt x="3256" y="711"/>
                  </a:lnTo>
                  <a:lnTo>
                    <a:pt x="3268" y="687"/>
                  </a:lnTo>
                  <a:lnTo>
                    <a:pt x="3280" y="687"/>
                  </a:lnTo>
                  <a:lnTo>
                    <a:pt x="3296" y="671"/>
                  </a:lnTo>
                  <a:lnTo>
                    <a:pt x="3308" y="671"/>
                  </a:lnTo>
                  <a:lnTo>
                    <a:pt x="3323" y="671"/>
                  </a:lnTo>
                  <a:lnTo>
                    <a:pt x="3335" y="648"/>
                  </a:lnTo>
                  <a:lnTo>
                    <a:pt x="3351" y="620"/>
                  </a:lnTo>
                  <a:lnTo>
                    <a:pt x="3363" y="620"/>
                  </a:lnTo>
                  <a:lnTo>
                    <a:pt x="3379" y="620"/>
                  </a:lnTo>
                  <a:lnTo>
                    <a:pt x="3391" y="592"/>
                  </a:lnTo>
                  <a:lnTo>
                    <a:pt x="3407" y="592"/>
                  </a:lnTo>
                  <a:lnTo>
                    <a:pt x="3419" y="592"/>
                  </a:lnTo>
                  <a:lnTo>
                    <a:pt x="3435" y="580"/>
                  </a:lnTo>
                  <a:lnTo>
                    <a:pt x="3447" y="568"/>
                  </a:lnTo>
                  <a:lnTo>
                    <a:pt x="3459" y="512"/>
                  </a:lnTo>
                  <a:lnTo>
                    <a:pt x="3475" y="501"/>
                  </a:lnTo>
                  <a:lnTo>
                    <a:pt x="3487" y="489"/>
                  </a:lnTo>
                  <a:lnTo>
                    <a:pt x="3503" y="489"/>
                  </a:lnTo>
                  <a:lnTo>
                    <a:pt x="3514" y="489"/>
                  </a:lnTo>
                  <a:lnTo>
                    <a:pt x="3530" y="477"/>
                  </a:lnTo>
                  <a:lnTo>
                    <a:pt x="3542" y="461"/>
                  </a:lnTo>
                  <a:lnTo>
                    <a:pt x="3558" y="461"/>
                  </a:lnTo>
                  <a:lnTo>
                    <a:pt x="3570" y="449"/>
                  </a:lnTo>
                  <a:lnTo>
                    <a:pt x="3586" y="437"/>
                  </a:lnTo>
                  <a:lnTo>
                    <a:pt x="3598" y="437"/>
                  </a:lnTo>
                  <a:lnTo>
                    <a:pt x="3614" y="437"/>
                  </a:lnTo>
                  <a:lnTo>
                    <a:pt x="3626" y="409"/>
                  </a:lnTo>
                  <a:lnTo>
                    <a:pt x="3642" y="381"/>
                  </a:lnTo>
                  <a:lnTo>
                    <a:pt x="3654" y="369"/>
                  </a:lnTo>
                  <a:lnTo>
                    <a:pt x="3666" y="369"/>
                  </a:lnTo>
                  <a:lnTo>
                    <a:pt x="3682" y="318"/>
                  </a:lnTo>
                  <a:lnTo>
                    <a:pt x="3694" y="318"/>
                  </a:lnTo>
                  <a:lnTo>
                    <a:pt x="3709" y="318"/>
                  </a:lnTo>
                  <a:lnTo>
                    <a:pt x="3721" y="318"/>
                  </a:lnTo>
                  <a:lnTo>
                    <a:pt x="3737" y="302"/>
                  </a:lnTo>
                  <a:lnTo>
                    <a:pt x="3749" y="278"/>
                  </a:lnTo>
                  <a:lnTo>
                    <a:pt x="3765" y="262"/>
                  </a:lnTo>
                  <a:lnTo>
                    <a:pt x="3777" y="262"/>
                  </a:lnTo>
                  <a:lnTo>
                    <a:pt x="3793" y="262"/>
                  </a:lnTo>
                  <a:lnTo>
                    <a:pt x="3805" y="262"/>
                  </a:lnTo>
                  <a:lnTo>
                    <a:pt x="3821" y="250"/>
                  </a:lnTo>
                  <a:lnTo>
                    <a:pt x="3833" y="226"/>
                  </a:lnTo>
                  <a:lnTo>
                    <a:pt x="3845" y="199"/>
                  </a:lnTo>
                  <a:lnTo>
                    <a:pt x="3861" y="199"/>
                  </a:lnTo>
                  <a:lnTo>
                    <a:pt x="3873" y="187"/>
                  </a:lnTo>
                  <a:lnTo>
                    <a:pt x="3889" y="187"/>
                  </a:lnTo>
                  <a:lnTo>
                    <a:pt x="3900" y="187"/>
                  </a:lnTo>
                  <a:lnTo>
                    <a:pt x="3916" y="187"/>
                  </a:lnTo>
                  <a:lnTo>
                    <a:pt x="3928" y="171"/>
                  </a:lnTo>
                  <a:lnTo>
                    <a:pt x="3944" y="159"/>
                  </a:lnTo>
                  <a:lnTo>
                    <a:pt x="3956" y="159"/>
                  </a:lnTo>
                  <a:lnTo>
                    <a:pt x="3972" y="131"/>
                  </a:lnTo>
                  <a:lnTo>
                    <a:pt x="3984" y="131"/>
                  </a:lnTo>
                  <a:lnTo>
                    <a:pt x="4000" y="131"/>
                  </a:lnTo>
                  <a:lnTo>
                    <a:pt x="4012" y="131"/>
                  </a:lnTo>
                  <a:lnTo>
                    <a:pt x="4024" y="147"/>
                  </a:lnTo>
                  <a:lnTo>
                    <a:pt x="4040" y="131"/>
                  </a:lnTo>
                  <a:lnTo>
                    <a:pt x="4052" y="119"/>
                  </a:lnTo>
                  <a:lnTo>
                    <a:pt x="4068" y="131"/>
                  </a:lnTo>
                  <a:lnTo>
                    <a:pt x="4080" y="131"/>
                  </a:lnTo>
                  <a:lnTo>
                    <a:pt x="4095" y="131"/>
                  </a:lnTo>
                  <a:lnTo>
                    <a:pt x="4107" y="147"/>
                  </a:lnTo>
                  <a:lnTo>
                    <a:pt x="4123" y="119"/>
                  </a:lnTo>
                  <a:lnTo>
                    <a:pt x="4135" y="131"/>
                  </a:lnTo>
                  <a:lnTo>
                    <a:pt x="4151" y="119"/>
                  </a:lnTo>
                  <a:lnTo>
                    <a:pt x="4163" y="119"/>
                  </a:lnTo>
                  <a:lnTo>
                    <a:pt x="4179" y="119"/>
                  </a:lnTo>
                  <a:lnTo>
                    <a:pt x="4191" y="119"/>
                  </a:lnTo>
                  <a:lnTo>
                    <a:pt x="4207" y="119"/>
                  </a:lnTo>
                  <a:lnTo>
                    <a:pt x="4219" y="107"/>
                  </a:lnTo>
                  <a:lnTo>
                    <a:pt x="4231" y="91"/>
                  </a:lnTo>
                  <a:lnTo>
                    <a:pt x="4247" y="67"/>
                  </a:lnTo>
                  <a:lnTo>
                    <a:pt x="4259" y="51"/>
                  </a:lnTo>
                  <a:lnTo>
                    <a:pt x="4275" y="51"/>
                  </a:lnTo>
                  <a:lnTo>
                    <a:pt x="4287" y="51"/>
                  </a:lnTo>
                  <a:lnTo>
                    <a:pt x="4302" y="40"/>
                  </a:lnTo>
                  <a:lnTo>
                    <a:pt x="4314" y="28"/>
                  </a:lnTo>
                  <a:lnTo>
                    <a:pt x="4330" y="28"/>
                  </a:lnTo>
                  <a:lnTo>
                    <a:pt x="4342" y="12"/>
                  </a:lnTo>
                  <a:lnTo>
                    <a:pt x="4358" y="12"/>
                  </a:lnTo>
                  <a:lnTo>
                    <a:pt x="4370" y="12"/>
                  </a:lnTo>
                  <a:lnTo>
                    <a:pt x="4386" y="12"/>
                  </a:lnTo>
                  <a:lnTo>
                    <a:pt x="4398" y="0"/>
                  </a:lnTo>
                  <a:lnTo>
                    <a:pt x="4410" y="12"/>
                  </a:lnTo>
                  <a:lnTo>
                    <a:pt x="4426" y="0"/>
                  </a:lnTo>
                  <a:lnTo>
                    <a:pt x="4438" y="0"/>
                  </a:lnTo>
                  <a:lnTo>
                    <a:pt x="4454" y="0"/>
                  </a:lnTo>
                  <a:lnTo>
                    <a:pt x="4466" y="0"/>
                  </a:lnTo>
                  <a:lnTo>
                    <a:pt x="4482" y="0"/>
                  </a:lnTo>
                  <a:lnTo>
                    <a:pt x="4493" y="0"/>
                  </a:lnTo>
                  <a:lnTo>
                    <a:pt x="4509" y="0"/>
                  </a:lnTo>
                  <a:lnTo>
                    <a:pt x="4521" y="0"/>
                  </a:lnTo>
                  <a:lnTo>
                    <a:pt x="4537" y="0"/>
                  </a:lnTo>
                  <a:lnTo>
                    <a:pt x="4549" y="0"/>
                  </a:lnTo>
                  <a:lnTo>
                    <a:pt x="4549" y="357"/>
                  </a:lnTo>
                  <a:lnTo>
                    <a:pt x="4537" y="369"/>
                  </a:lnTo>
                  <a:lnTo>
                    <a:pt x="4521" y="381"/>
                  </a:lnTo>
                  <a:lnTo>
                    <a:pt x="4509" y="449"/>
                  </a:lnTo>
                  <a:lnTo>
                    <a:pt x="4493" y="477"/>
                  </a:lnTo>
                  <a:lnTo>
                    <a:pt x="4482" y="512"/>
                  </a:lnTo>
                  <a:lnTo>
                    <a:pt x="4466" y="512"/>
                  </a:lnTo>
                  <a:lnTo>
                    <a:pt x="4454" y="512"/>
                  </a:lnTo>
                  <a:lnTo>
                    <a:pt x="4438" y="568"/>
                  </a:lnTo>
                  <a:lnTo>
                    <a:pt x="4426" y="592"/>
                  </a:lnTo>
                  <a:lnTo>
                    <a:pt x="4410" y="620"/>
                  </a:lnTo>
                  <a:lnTo>
                    <a:pt x="4398" y="659"/>
                  </a:lnTo>
                  <a:lnTo>
                    <a:pt x="4386" y="711"/>
                  </a:lnTo>
                  <a:lnTo>
                    <a:pt x="4370" y="711"/>
                  </a:lnTo>
                  <a:lnTo>
                    <a:pt x="4358" y="711"/>
                  </a:lnTo>
                  <a:lnTo>
                    <a:pt x="4342" y="779"/>
                  </a:lnTo>
                  <a:lnTo>
                    <a:pt x="4330" y="803"/>
                  </a:lnTo>
                  <a:lnTo>
                    <a:pt x="4314" y="858"/>
                  </a:lnTo>
                  <a:lnTo>
                    <a:pt x="4302" y="922"/>
                  </a:lnTo>
                  <a:lnTo>
                    <a:pt x="4287" y="1013"/>
                  </a:lnTo>
                  <a:lnTo>
                    <a:pt x="4275" y="1013"/>
                  </a:lnTo>
                  <a:lnTo>
                    <a:pt x="4259" y="1013"/>
                  </a:lnTo>
                  <a:lnTo>
                    <a:pt x="4247" y="1093"/>
                  </a:lnTo>
                  <a:lnTo>
                    <a:pt x="4231" y="1148"/>
                  </a:lnTo>
                  <a:lnTo>
                    <a:pt x="4219" y="1212"/>
                  </a:lnTo>
                  <a:lnTo>
                    <a:pt x="4207" y="1267"/>
                  </a:lnTo>
                  <a:lnTo>
                    <a:pt x="4191" y="1267"/>
                  </a:lnTo>
                  <a:lnTo>
                    <a:pt x="4179" y="1267"/>
                  </a:lnTo>
                  <a:lnTo>
                    <a:pt x="4163" y="1267"/>
                  </a:lnTo>
                  <a:lnTo>
                    <a:pt x="4151" y="1303"/>
                  </a:lnTo>
                  <a:lnTo>
                    <a:pt x="4135" y="1331"/>
                  </a:lnTo>
                  <a:lnTo>
                    <a:pt x="4123" y="1371"/>
                  </a:lnTo>
                  <a:lnTo>
                    <a:pt x="4107" y="1410"/>
                  </a:lnTo>
                  <a:lnTo>
                    <a:pt x="4095" y="1438"/>
                  </a:lnTo>
                  <a:lnTo>
                    <a:pt x="4080" y="1438"/>
                  </a:lnTo>
                  <a:lnTo>
                    <a:pt x="4068" y="1438"/>
                  </a:lnTo>
                  <a:lnTo>
                    <a:pt x="4052" y="1450"/>
                  </a:lnTo>
                  <a:lnTo>
                    <a:pt x="4040" y="1490"/>
                  </a:lnTo>
                  <a:lnTo>
                    <a:pt x="4024" y="1542"/>
                  </a:lnTo>
                  <a:lnTo>
                    <a:pt x="4012" y="1569"/>
                  </a:lnTo>
                  <a:lnTo>
                    <a:pt x="4000" y="1593"/>
                  </a:lnTo>
                  <a:lnTo>
                    <a:pt x="3984" y="1593"/>
                  </a:lnTo>
                  <a:lnTo>
                    <a:pt x="3972" y="1593"/>
                  </a:lnTo>
                  <a:lnTo>
                    <a:pt x="3956" y="1609"/>
                  </a:lnTo>
                  <a:lnTo>
                    <a:pt x="3944" y="1633"/>
                  </a:lnTo>
                  <a:lnTo>
                    <a:pt x="3928" y="1661"/>
                  </a:lnTo>
                  <a:lnTo>
                    <a:pt x="3916" y="1689"/>
                  </a:lnTo>
                  <a:lnTo>
                    <a:pt x="3900" y="1712"/>
                  </a:lnTo>
                  <a:lnTo>
                    <a:pt x="3889" y="1712"/>
                  </a:lnTo>
                  <a:lnTo>
                    <a:pt x="3873" y="1712"/>
                  </a:lnTo>
                  <a:lnTo>
                    <a:pt x="3861" y="1740"/>
                  </a:lnTo>
                  <a:lnTo>
                    <a:pt x="3845" y="1752"/>
                  </a:lnTo>
                  <a:lnTo>
                    <a:pt x="3833" y="1780"/>
                  </a:lnTo>
                  <a:lnTo>
                    <a:pt x="3821" y="1792"/>
                  </a:lnTo>
                  <a:lnTo>
                    <a:pt x="3805" y="1804"/>
                  </a:lnTo>
                  <a:lnTo>
                    <a:pt x="3793" y="1804"/>
                  </a:lnTo>
                  <a:lnTo>
                    <a:pt x="3777" y="1804"/>
                  </a:lnTo>
                  <a:lnTo>
                    <a:pt x="3765" y="1832"/>
                  </a:lnTo>
                  <a:lnTo>
                    <a:pt x="3749" y="1844"/>
                  </a:lnTo>
                  <a:lnTo>
                    <a:pt x="3737" y="1883"/>
                  </a:lnTo>
                  <a:lnTo>
                    <a:pt x="3721" y="1899"/>
                  </a:lnTo>
                  <a:lnTo>
                    <a:pt x="3709" y="1899"/>
                  </a:lnTo>
                  <a:lnTo>
                    <a:pt x="3694" y="1899"/>
                  </a:lnTo>
                  <a:lnTo>
                    <a:pt x="3682" y="1899"/>
                  </a:lnTo>
                  <a:lnTo>
                    <a:pt x="3666" y="1951"/>
                  </a:lnTo>
                  <a:lnTo>
                    <a:pt x="3654" y="1951"/>
                  </a:lnTo>
                  <a:lnTo>
                    <a:pt x="3642" y="1979"/>
                  </a:lnTo>
                  <a:lnTo>
                    <a:pt x="3626" y="1991"/>
                  </a:lnTo>
                  <a:lnTo>
                    <a:pt x="3614" y="1991"/>
                  </a:lnTo>
                  <a:lnTo>
                    <a:pt x="3598" y="1991"/>
                  </a:lnTo>
                  <a:lnTo>
                    <a:pt x="3586" y="1991"/>
                  </a:lnTo>
                  <a:lnTo>
                    <a:pt x="3570" y="2003"/>
                  </a:lnTo>
                  <a:lnTo>
                    <a:pt x="3558" y="2018"/>
                  </a:lnTo>
                  <a:lnTo>
                    <a:pt x="3542" y="2018"/>
                  </a:lnTo>
                  <a:lnTo>
                    <a:pt x="3530" y="2030"/>
                  </a:lnTo>
                  <a:lnTo>
                    <a:pt x="3514" y="2030"/>
                  </a:lnTo>
                  <a:lnTo>
                    <a:pt x="3503" y="2030"/>
                  </a:lnTo>
                  <a:lnTo>
                    <a:pt x="3487" y="2030"/>
                  </a:lnTo>
                  <a:lnTo>
                    <a:pt x="3475" y="2030"/>
                  </a:lnTo>
                  <a:lnTo>
                    <a:pt x="3459" y="2042"/>
                  </a:lnTo>
                  <a:lnTo>
                    <a:pt x="3447" y="2058"/>
                  </a:lnTo>
                  <a:lnTo>
                    <a:pt x="3435" y="2082"/>
                  </a:lnTo>
                  <a:lnTo>
                    <a:pt x="3419" y="2082"/>
                  </a:lnTo>
                  <a:lnTo>
                    <a:pt x="3407" y="2082"/>
                  </a:lnTo>
                  <a:lnTo>
                    <a:pt x="3391" y="2082"/>
                  </a:lnTo>
                  <a:lnTo>
                    <a:pt x="3379" y="2094"/>
                  </a:lnTo>
                  <a:lnTo>
                    <a:pt x="3363" y="2110"/>
                  </a:lnTo>
                  <a:lnTo>
                    <a:pt x="3351" y="2110"/>
                  </a:lnTo>
                  <a:lnTo>
                    <a:pt x="3335" y="2110"/>
                  </a:lnTo>
                  <a:lnTo>
                    <a:pt x="3323" y="2110"/>
                  </a:lnTo>
                  <a:lnTo>
                    <a:pt x="3308" y="2110"/>
                  </a:lnTo>
                  <a:lnTo>
                    <a:pt x="3296" y="2110"/>
                  </a:lnTo>
                  <a:lnTo>
                    <a:pt x="3280" y="2110"/>
                  </a:lnTo>
                  <a:lnTo>
                    <a:pt x="3268" y="2110"/>
                  </a:lnTo>
                  <a:lnTo>
                    <a:pt x="3256" y="2122"/>
                  </a:lnTo>
                  <a:lnTo>
                    <a:pt x="3240" y="2122"/>
                  </a:lnTo>
                  <a:lnTo>
                    <a:pt x="3228" y="2122"/>
                  </a:lnTo>
                  <a:lnTo>
                    <a:pt x="3212" y="2122"/>
                  </a:lnTo>
                  <a:lnTo>
                    <a:pt x="3200" y="2122"/>
                  </a:lnTo>
                  <a:lnTo>
                    <a:pt x="3184" y="2122"/>
                  </a:lnTo>
                  <a:lnTo>
                    <a:pt x="3172" y="2122"/>
                  </a:lnTo>
                  <a:lnTo>
                    <a:pt x="3156" y="2122"/>
                  </a:lnTo>
                  <a:lnTo>
                    <a:pt x="3144" y="2134"/>
                  </a:lnTo>
                  <a:lnTo>
                    <a:pt x="3128" y="2150"/>
                  </a:lnTo>
                  <a:lnTo>
                    <a:pt x="3116" y="2150"/>
                  </a:lnTo>
                  <a:lnTo>
                    <a:pt x="3101" y="2150"/>
                  </a:lnTo>
                  <a:lnTo>
                    <a:pt x="3089" y="2150"/>
                  </a:lnTo>
                  <a:lnTo>
                    <a:pt x="3073" y="2150"/>
                  </a:lnTo>
                  <a:lnTo>
                    <a:pt x="3061" y="2161"/>
                  </a:lnTo>
                  <a:lnTo>
                    <a:pt x="3049" y="2161"/>
                  </a:lnTo>
                  <a:lnTo>
                    <a:pt x="3033" y="2161"/>
                  </a:lnTo>
                  <a:lnTo>
                    <a:pt x="3021" y="2161"/>
                  </a:lnTo>
                  <a:lnTo>
                    <a:pt x="3005" y="2161"/>
                  </a:lnTo>
                  <a:lnTo>
                    <a:pt x="2993" y="2161"/>
                  </a:lnTo>
                  <a:lnTo>
                    <a:pt x="2977" y="2173"/>
                  </a:lnTo>
                  <a:lnTo>
                    <a:pt x="2965" y="2173"/>
                  </a:lnTo>
                  <a:lnTo>
                    <a:pt x="2949" y="2173"/>
                  </a:lnTo>
                  <a:lnTo>
                    <a:pt x="2937" y="2173"/>
                  </a:lnTo>
                  <a:lnTo>
                    <a:pt x="2921" y="2173"/>
                  </a:lnTo>
                  <a:lnTo>
                    <a:pt x="2910" y="2173"/>
                  </a:lnTo>
                  <a:lnTo>
                    <a:pt x="2894" y="2173"/>
                  </a:lnTo>
                  <a:lnTo>
                    <a:pt x="2882" y="2173"/>
                  </a:lnTo>
                  <a:lnTo>
                    <a:pt x="2870" y="2173"/>
                  </a:lnTo>
                  <a:lnTo>
                    <a:pt x="2854" y="2173"/>
                  </a:lnTo>
                  <a:lnTo>
                    <a:pt x="2842" y="2173"/>
                  </a:lnTo>
                  <a:lnTo>
                    <a:pt x="2826" y="2173"/>
                  </a:lnTo>
                  <a:lnTo>
                    <a:pt x="2814" y="2173"/>
                  </a:lnTo>
                  <a:lnTo>
                    <a:pt x="2798" y="2173"/>
                  </a:lnTo>
                  <a:lnTo>
                    <a:pt x="2786" y="2173"/>
                  </a:lnTo>
                  <a:lnTo>
                    <a:pt x="2770" y="2173"/>
                  </a:lnTo>
                  <a:lnTo>
                    <a:pt x="2758" y="2189"/>
                  </a:lnTo>
                  <a:lnTo>
                    <a:pt x="2742" y="2189"/>
                  </a:lnTo>
                  <a:lnTo>
                    <a:pt x="2730" y="2189"/>
                  </a:lnTo>
                  <a:lnTo>
                    <a:pt x="2715" y="2189"/>
                  </a:lnTo>
                  <a:lnTo>
                    <a:pt x="2703" y="2189"/>
                  </a:lnTo>
                  <a:lnTo>
                    <a:pt x="2691" y="2201"/>
                  </a:lnTo>
                  <a:lnTo>
                    <a:pt x="2675" y="2201"/>
                  </a:lnTo>
                  <a:lnTo>
                    <a:pt x="2663" y="2201"/>
                  </a:lnTo>
                  <a:lnTo>
                    <a:pt x="2647" y="2201"/>
                  </a:lnTo>
                  <a:lnTo>
                    <a:pt x="2635" y="2201"/>
                  </a:lnTo>
                  <a:lnTo>
                    <a:pt x="2619" y="2201"/>
                  </a:lnTo>
                  <a:lnTo>
                    <a:pt x="2607" y="2201"/>
                  </a:lnTo>
                  <a:lnTo>
                    <a:pt x="2591" y="2201"/>
                  </a:lnTo>
                  <a:lnTo>
                    <a:pt x="2579" y="2201"/>
                  </a:lnTo>
                  <a:lnTo>
                    <a:pt x="2563" y="2213"/>
                  </a:lnTo>
                  <a:lnTo>
                    <a:pt x="2551" y="2213"/>
                  </a:lnTo>
                  <a:lnTo>
                    <a:pt x="2535" y="2213"/>
                  </a:lnTo>
                  <a:lnTo>
                    <a:pt x="2524" y="2213"/>
                  </a:lnTo>
                  <a:lnTo>
                    <a:pt x="2508" y="2213"/>
                  </a:lnTo>
                  <a:lnTo>
                    <a:pt x="2496" y="2213"/>
                  </a:lnTo>
                  <a:lnTo>
                    <a:pt x="2484" y="2213"/>
                  </a:lnTo>
                  <a:lnTo>
                    <a:pt x="2468" y="2229"/>
                  </a:lnTo>
                  <a:lnTo>
                    <a:pt x="2456" y="2229"/>
                  </a:lnTo>
                  <a:lnTo>
                    <a:pt x="2440" y="2229"/>
                  </a:lnTo>
                  <a:lnTo>
                    <a:pt x="2428" y="2229"/>
                  </a:lnTo>
                  <a:lnTo>
                    <a:pt x="2412" y="2229"/>
                  </a:lnTo>
                  <a:lnTo>
                    <a:pt x="2400" y="2241"/>
                  </a:lnTo>
                  <a:lnTo>
                    <a:pt x="2384" y="2241"/>
                  </a:lnTo>
                  <a:lnTo>
                    <a:pt x="2372" y="2241"/>
                  </a:lnTo>
                  <a:lnTo>
                    <a:pt x="2356" y="2241"/>
                  </a:lnTo>
                  <a:lnTo>
                    <a:pt x="2344" y="2241"/>
                  </a:lnTo>
                  <a:lnTo>
                    <a:pt x="2329" y="2241"/>
                  </a:lnTo>
                  <a:lnTo>
                    <a:pt x="2317" y="2241"/>
                  </a:lnTo>
                  <a:lnTo>
                    <a:pt x="2305" y="2241"/>
                  </a:lnTo>
                  <a:lnTo>
                    <a:pt x="2289" y="2241"/>
                  </a:lnTo>
                  <a:lnTo>
                    <a:pt x="2277" y="2241"/>
                  </a:lnTo>
                  <a:lnTo>
                    <a:pt x="2261" y="2241"/>
                  </a:lnTo>
                  <a:lnTo>
                    <a:pt x="2249" y="2241"/>
                  </a:lnTo>
                  <a:lnTo>
                    <a:pt x="2233" y="2241"/>
                  </a:lnTo>
                  <a:lnTo>
                    <a:pt x="2221" y="2241"/>
                  </a:lnTo>
                  <a:lnTo>
                    <a:pt x="2205" y="2241"/>
                  </a:lnTo>
                  <a:lnTo>
                    <a:pt x="2193" y="2241"/>
                  </a:lnTo>
                  <a:lnTo>
                    <a:pt x="2177" y="2241"/>
                  </a:lnTo>
                  <a:lnTo>
                    <a:pt x="2165" y="2241"/>
                  </a:lnTo>
                  <a:lnTo>
                    <a:pt x="2149" y="2241"/>
                  </a:lnTo>
                  <a:lnTo>
                    <a:pt x="2138" y="2241"/>
                  </a:lnTo>
                  <a:lnTo>
                    <a:pt x="2122" y="2241"/>
                  </a:lnTo>
                  <a:lnTo>
                    <a:pt x="2110" y="2241"/>
                  </a:lnTo>
                  <a:lnTo>
                    <a:pt x="2098" y="2241"/>
                  </a:lnTo>
                  <a:lnTo>
                    <a:pt x="2082" y="2241"/>
                  </a:lnTo>
                  <a:lnTo>
                    <a:pt x="2070" y="2241"/>
                  </a:lnTo>
                  <a:lnTo>
                    <a:pt x="2054" y="2241"/>
                  </a:lnTo>
                  <a:lnTo>
                    <a:pt x="2042" y="2241"/>
                  </a:lnTo>
                  <a:lnTo>
                    <a:pt x="2026" y="2241"/>
                  </a:lnTo>
                  <a:lnTo>
                    <a:pt x="2014" y="2241"/>
                  </a:lnTo>
                  <a:lnTo>
                    <a:pt x="1998" y="2241"/>
                  </a:lnTo>
                  <a:lnTo>
                    <a:pt x="1986" y="2241"/>
                  </a:lnTo>
                  <a:lnTo>
                    <a:pt x="1970" y="2241"/>
                  </a:lnTo>
                  <a:lnTo>
                    <a:pt x="1958" y="2241"/>
                  </a:lnTo>
                  <a:lnTo>
                    <a:pt x="1943" y="2241"/>
                  </a:lnTo>
                  <a:lnTo>
                    <a:pt x="1931" y="2241"/>
                  </a:lnTo>
                  <a:lnTo>
                    <a:pt x="1919" y="2253"/>
                  </a:lnTo>
                  <a:lnTo>
                    <a:pt x="1903" y="2253"/>
                  </a:lnTo>
                  <a:lnTo>
                    <a:pt x="1891" y="2253"/>
                  </a:lnTo>
                  <a:lnTo>
                    <a:pt x="1875" y="2253"/>
                  </a:lnTo>
                  <a:lnTo>
                    <a:pt x="1863" y="2253"/>
                  </a:lnTo>
                  <a:lnTo>
                    <a:pt x="1847" y="2253"/>
                  </a:lnTo>
                  <a:lnTo>
                    <a:pt x="1835" y="2253"/>
                  </a:lnTo>
                  <a:lnTo>
                    <a:pt x="1819" y="2253"/>
                  </a:lnTo>
                  <a:lnTo>
                    <a:pt x="1807" y="2253"/>
                  </a:lnTo>
                  <a:lnTo>
                    <a:pt x="1791" y="2253"/>
                  </a:lnTo>
                  <a:lnTo>
                    <a:pt x="1779" y="2253"/>
                  </a:lnTo>
                  <a:lnTo>
                    <a:pt x="1763" y="2253"/>
                  </a:lnTo>
                  <a:lnTo>
                    <a:pt x="1751" y="2253"/>
                  </a:lnTo>
                  <a:lnTo>
                    <a:pt x="1740" y="2253"/>
                  </a:lnTo>
                  <a:lnTo>
                    <a:pt x="1724" y="2253"/>
                  </a:lnTo>
                  <a:lnTo>
                    <a:pt x="1712" y="2253"/>
                  </a:lnTo>
                  <a:lnTo>
                    <a:pt x="1696" y="2253"/>
                  </a:lnTo>
                  <a:lnTo>
                    <a:pt x="1684" y="2253"/>
                  </a:lnTo>
                  <a:lnTo>
                    <a:pt x="1668" y="2253"/>
                  </a:lnTo>
                  <a:lnTo>
                    <a:pt x="1656" y="2253"/>
                  </a:lnTo>
                  <a:lnTo>
                    <a:pt x="1640" y="2269"/>
                  </a:lnTo>
                  <a:lnTo>
                    <a:pt x="1628" y="2269"/>
                  </a:lnTo>
                  <a:lnTo>
                    <a:pt x="1612" y="2269"/>
                  </a:lnTo>
                  <a:lnTo>
                    <a:pt x="1600" y="2269"/>
                  </a:lnTo>
                  <a:lnTo>
                    <a:pt x="1584" y="2269"/>
                  </a:lnTo>
                  <a:lnTo>
                    <a:pt x="1572" y="2269"/>
                  </a:lnTo>
                  <a:lnTo>
                    <a:pt x="1556" y="2269"/>
                  </a:lnTo>
                  <a:lnTo>
                    <a:pt x="1545" y="2269"/>
                  </a:lnTo>
                  <a:lnTo>
                    <a:pt x="1533" y="2269"/>
                  </a:lnTo>
                  <a:lnTo>
                    <a:pt x="1517" y="2269"/>
                  </a:lnTo>
                  <a:lnTo>
                    <a:pt x="1505" y="2269"/>
                  </a:lnTo>
                  <a:lnTo>
                    <a:pt x="1489" y="2281"/>
                  </a:lnTo>
                  <a:lnTo>
                    <a:pt x="1477" y="2281"/>
                  </a:lnTo>
                  <a:lnTo>
                    <a:pt x="1461" y="2281"/>
                  </a:lnTo>
                  <a:lnTo>
                    <a:pt x="1449" y="2281"/>
                  </a:lnTo>
                  <a:lnTo>
                    <a:pt x="1433" y="2281"/>
                  </a:lnTo>
                  <a:lnTo>
                    <a:pt x="1421" y="2281"/>
                  </a:lnTo>
                  <a:lnTo>
                    <a:pt x="1405" y="2293"/>
                  </a:lnTo>
                  <a:lnTo>
                    <a:pt x="1393" y="2293"/>
                  </a:lnTo>
                  <a:lnTo>
                    <a:pt x="1377" y="2293"/>
                  </a:lnTo>
                  <a:lnTo>
                    <a:pt x="1365" y="2293"/>
                  </a:lnTo>
                  <a:lnTo>
                    <a:pt x="1354" y="2293"/>
                  </a:lnTo>
                  <a:lnTo>
                    <a:pt x="1338" y="2293"/>
                  </a:lnTo>
                  <a:lnTo>
                    <a:pt x="1326" y="2293"/>
                  </a:lnTo>
                  <a:lnTo>
                    <a:pt x="1310" y="2308"/>
                  </a:lnTo>
                  <a:lnTo>
                    <a:pt x="1298" y="2308"/>
                  </a:lnTo>
                  <a:lnTo>
                    <a:pt x="1282" y="2308"/>
                  </a:lnTo>
                  <a:lnTo>
                    <a:pt x="1270" y="2308"/>
                  </a:lnTo>
                  <a:lnTo>
                    <a:pt x="1254" y="2308"/>
                  </a:lnTo>
                  <a:lnTo>
                    <a:pt x="1242" y="2308"/>
                  </a:lnTo>
                  <a:lnTo>
                    <a:pt x="1226" y="2308"/>
                  </a:lnTo>
                  <a:lnTo>
                    <a:pt x="1214" y="2308"/>
                  </a:lnTo>
                  <a:lnTo>
                    <a:pt x="1198" y="2308"/>
                  </a:lnTo>
                  <a:lnTo>
                    <a:pt x="1186" y="2308"/>
                  </a:lnTo>
                  <a:lnTo>
                    <a:pt x="1170" y="2308"/>
                  </a:lnTo>
                  <a:lnTo>
                    <a:pt x="1159" y="2308"/>
                  </a:lnTo>
                  <a:lnTo>
                    <a:pt x="1147" y="2308"/>
                  </a:lnTo>
                  <a:lnTo>
                    <a:pt x="1131" y="2308"/>
                  </a:lnTo>
                  <a:lnTo>
                    <a:pt x="1119" y="2308"/>
                  </a:lnTo>
                  <a:lnTo>
                    <a:pt x="1103" y="2308"/>
                  </a:lnTo>
                  <a:lnTo>
                    <a:pt x="1091" y="2308"/>
                  </a:lnTo>
                  <a:lnTo>
                    <a:pt x="1075" y="2308"/>
                  </a:lnTo>
                  <a:lnTo>
                    <a:pt x="1063" y="2308"/>
                  </a:lnTo>
                  <a:lnTo>
                    <a:pt x="1047" y="2308"/>
                  </a:lnTo>
                  <a:lnTo>
                    <a:pt x="1035" y="2308"/>
                  </a:lnTo>
                  <a:lnTo>
                    <a:pt x="1019" y="2308"/>
                  </a:lnTo>
                  <a:lnTo>
                    <a:pt x="1007" y="2308"/>
                  </a:lnTo>
                  <a:lnTo>
                    <a:pt x="991" y="2308"/>
                  </a:lnTo>
                  <a:lnTo>
                    <a:pt x="979" y="2308"/>
                  </a:lnTo>
                  <a:lnTo>
                    <a:pt x="968" y="2308"/>
                  </a:lnTo>
                  <a:lnTo>
                    <a:pt x="952" y="2308"/>
                  </a:lnTo>
                  <a:lnTo>
                    <a:pt x="940" y="2308"/>
                  </a:lnTo>
                  <a:lnTo>
                    <a:pt x="924" y="2308"/>
                  </a:lnTo>
                  <a:lnTo>
                    <a:pt x="912" y="2308"/>
                  </a:lnTo>
                  <a:lnTo>
                    <a:pt x="896" y="2308"/>
                  </a:lnTo>
                  <a:lnTo>
                    <a:pt x="884" y="2308"/>
                  </a:lnTo>
                  <a:lnTo>
                    <a:pt x="868" y="2308"/>
                  </a:lnTo>
                  <a:lnTo>
                    <a:pt x="856" y="2308"/>
                  </a:lnTo>
                  <a:lnTo>
                    <a:pt x="840" y="2308"/>
                  </a:lnTo>
                  <a:lnTo>
                    <a:pt x="828" y="2308"/>
                  </a:lnTo>
                  <a:lnTo>
                    <a:pt x="812" y="2308"/>
                  </a:lnTo>
                  <a:lnTo>
                    <a:pt x="800" y="2308"/>
                  </a:lnTo>
                  <a:lnTo>
                    <a:pt x="784" y="2308"/>
                  </a:lnTo>
                  <a:lnTo>
                    <a:pt x="773" y="2308"/>
                  </a:lnTo>
                  <a:lnTo>
                    <a:pt x="761" y="2308"/>
                  </a:lnTo>
                  <a:lnTo>
                    <a:pt x="745" y="2308"/>
                  </a:lnTo>
                  <a:lnTo>
                    <a:pt x="733" y="2308"/>
                  </a:lnTo>
                  <a:lnTo>
                    <a:pt x="717" y="2308"/>
                  </a:lnTo>
                  <a:lnTo>
                    <a:pt x="705" y="2308"/>
                  </a:lnTo>
                  <a:lnTo>
                    <a:pt x="689" y="2308"/>
                  </a:lnTo>
                  <a:lnTo>
                    <a:pt x="677" y="2308"/>
                  </a:lnTo>
                  <a:lnTo>
                    <a:pt x="661" y="2308"/>
                  </a:lnTo>
                  <a:lnTo>
                    <a:pt x="649" y="2308"/>
                  </a:lnTo>
                  <a:lnTo>
                    <a:pt x="633" y="2308"/>
                  </a:lnTo>
                  <a:lnTo>
                    <a:pt x="621" y="2308"/>
                  </a:lnTo>
                  <a:lnTo>
                    <a:pt x="605" y="2308"/>
                  </a:lnTo>
                  <a:lnTo>
                    <a:pt x="593" y="2308"/>
                  </a:lnTo>
                  <a:lnTo>
                    <a:pt x="581" y="2308"/>
                  </a:lnTo>
                  <a:lnTo>
                    <a:pt x="566" y="2308"/>
                  </a:lnTo>
                  <a:lnTo>
                    <a:pt x="554" y="2308"/>
                  </a:lnTo>
                  <a:lnTo>
                    <a:pt x="538" y="2308"/>
                  </a:lnTo>
                  <a:lnTo>
                    <a:pt x="526" y="2308"/>
                  </a:lnTo>
                  <a:lnTo>
                    <a:pt x="510" y="2308"/>
                  </a:lnTo>
                  <a:lnTo>
                    <a:pt x="498" y="2308"/>
                  </a:lnTo>
                  <a:lnTo>
                    <a:pt x="482" y="2308"/>
                  </a:lnTo>
                  <a:lnTo>
                    <a:pt x="470" y="2308"/>
                  </a:lnTo>
                  <a:lnTo>
                    <a:pt x="454" y="2308"/>
                  </a:lnTo>
                  <a:lnTo>
                    <a:pt x="442" y="2308"/>
                  </a:lnTo>
                  <a:lnTo>
                    <a:pt x="426" y="2308"/>
                  </a:lnTo>
                  <a:lnTo>
                    <a:pt x="414" y="2308"/>
                  </a:lnTo>
                  <a:lnTo>
                    <a:pt x="402" y="2308"/>
                  </a:lnTo>
                  <a:lnTo>
                    <a:pt x="386" y="2308"/>
                  </a:lnTo>
                  <a:lnTo>
                    <a:pt x="375" y="2308"/>
                  </a:lnTo>
                  <a:lnTo>
                    <a:pt x="359" y="2308"/>
                  </a:lnTo>
                  <a:lnTo>
                    <a:pt x="347" y="2308"/>
                  </a:lnTo>
                  <a:lnTo>
                    <a:pt x="331" y="2308"/>
                  </a:lnTo>
                  <a:lnTo>
                    <a:pt x="319" y="2308"/>
                  </a:lnTo>
                  <a:lnTo>
                    <a:pt x="303" y="2308"/>
                  </a:lnTo>
                  <a:lnTo>
                    <a:pt x="291" y="2308"/>
                  </a:lnTo>
                  <a:lnTo>
                    <a:pt x="275" y="2308"/>
                  </a:lnTo>
                  <a:lnTo>
                    <a:pt x="263" y="2308"/>
                  </a:lnTo>
                  <a:lnTo>
                    <a:pt x="247" y="2308"/>
                  </a:lnTo>
                  <a:lnTo>
                    <a:pt x="235" y="2308"/>
                  </a:lnTo>
                  <a:lnTo>
                    <a:pt x="219" y="2308"/>
                  </a:lnTo>
                  <a:lnTo>
                    <a:pt x="207" y="2308"/>
                  </a:lnTo>
                  <a:lnTo>
                    <a:pt x="195" y="2308"/>
                  </a:lnTo>
                  <a:lnTo>
                    <a:pt x="180" y="2308"/>
                  </a:lnTo>
                  <a:lnTo>
                    <a:pt x="168" y="2308"/>
                  </a:lnTo>
                  <a:lnTo>
                    <a:pt x="152" y="2308"/>
                  </a:lnTo>
                  <a:lnTo>
                    <a:pt x="140" y="2308"/>
                  </a:lnTo>
                  <a:lnTo>
                    <a:pt x="124" y="2308"/>
                  </a:lnTo>
                  <a:lnTo>
                    <a:pt x="112" y="2308"/>
                  </a:lnTo>
                  <a:lnTo>
                    <a:pt x="96" y="2308"/>
                  </a:lnTo>
                  <a:lnTo>
                    <a:pt x="84" y="2308"/>
                  </a:lnTo>
                  <a:lnTo>
                    <a:pt x="68" y="2308"/>
                  </a:lnTo>
                  <a:lnTo>
                    <a:pt x="56" y="2308"/>
                  </a:lnTo>
                  <a:lnTo>
                    <a:pt x="40" y="2308"/>
                  </a:lnTo>
                  <a:lnTo>
                    <a:pt x="28" y="2308"/>
                  </a:lnTo>
                  <a:lnTo>
                    <a:pt x="16" y="2308"/>
                  </a:lnTo>
                  <a:lnTo>
                    <a:pt x="0" y="230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cs typeface="+mn-cs"/>
              </a:endParaRPr>
            </a:p>
          </p:txBody>
        </p:sp>
      </p:grpSp>
      <p:grpSp>
        <p:nvGrpSpPr>
          <p:cNvPr id="136" name="Group 135">
            <a:extLst>
              <a:ext uri="{FF2B5EF4-FFF2-40B4-BE49-F238E27FC236}">
                <a16:creationId xmlns:a16="http://schemas.microsoft.com/office/drawing/2014/main" xmlns="" id="{7C5E544D-04D5-40A7-9619-C8352E940373}"/>
              </a:ext>
            </a:extLst>
          </p:cNvPr>
          <p:cNvGrpSpPr/>
          <p:nvPr/>
        </p:nvGrpSpPr>
        <p:grpSpPr>
          <a:xfrm>
            <a:off x="3143673" y="5530843"/>
            <a:ext cx="7133462" cy="307777"/>
            <a:chOff x="777875" y="5597526"/>
            <a:chExt cx="7749397" cy="307777"/>
          </a:xfrm>
        </p:grpSpPr>
        <p:sp>
          <p:nvSpPr>
            <p:cNvPr id="137" name="Rectangle 23">
              <a:extLst>
                <a:ext uri="{FF2B5EF4-FFF2-40B4-BE49-F238E27FC236}">
                  <a16:creationId xmlns:a16="http://schemas.microsoft.com/office/drawing/2014/main" xmlns="" id="{7160523A-429C-44A5-B32A-0A9F5233839C}"/>
                </a:ext>
              </a:extLst>
            </p:cNvPr>
            <p:cNvSpPr>
              <a:spLocks noChangeArrowheads="1"/>
            </p:cNvSpPr>
            <p:nvPr/>
          </p:nvSpPr>
          <p:spPr bwMode="auto">
            <a:xfrm>
              <a:off x="777875" y="5597526"/>
              <a:ext cx="2500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Nov</a:t>
              </a:r>
            </a:p>
          </p:txBody>
        </p:sp>
        <p:sp>
          <p:nvSpPr>
            <p:cNvPr id="138" name="Rectangle 24">
              <a:extLst>
                <a:ext uri="{FF2B5EF4-FFF2-40B4-BE49-F238E27FC236}">
                  <a16:creationId xmlns:a16="http://schemas.microsoft.com/office/drawing/2014/main" xmlns="" id="{905AA6A6-5A1E-4CDA-A5D9-128743D8AA23}"/>
                </a:ext>
              </a:extLst>
            </p:cNvPr>
            <p:cNvSpPr>
              <a:spLocks noChangeArrowheads="1"/>
            </p:cNvSpPr>
            <p:nvPr/>
          </p:nvSpPr>
          <p:spPr bwMode="auto">
            <a:xfrm>
              <a:off x="1436688" y="5597526"/>
              <a:ext cx="2436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Dec</a:t>
              </a:r>
              <a:endParaRPr lang="en-US" altLang="en-US" sz="1000" dirty="0">
                <a:solidFill>
                  <a:prstClr val="black"/>
                </a:solidFill>
                <a:latin typeface="Verdana"/>
                <a:cs typeface="+mn-cs"/>
              </a:endParaRPr>
            </a:p>
          </p:txBody>
        </p:sp>
        <p:sp>
          <p:nvSpPr>
            <p:cNvPr id="139" name="Rectangle 25">
              <a:extLst>
                <a:ext uri="{FF2B5EF4-FFF2-40B4-BE49-F238E27FC236}">
                  <a16:creationId xmlns:a16="http://schemas.microsoft.com/office/drawing/2014/main" xmlns="" id="{6B8429DF-A712-42FA-9397-C81B43418D01}"/>
                </a:ext>
              </a:extLst>
            </p:cNvPr>
            <p:cNvSpPr>
              <a:spLocks noChangeArrowheads="1"/>
            </p:cNvSpPr>
            <p:nvPr/>
          </p:nvSpPr>
          <p:spPr bwMode="auto">
            <a:xfrm>
              <a:off x="2124075" y="5597526"/>
              <a:ext cx="2164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Jan</a:t>
              </a:r>
              <a:endParaRPr lang="en-US" altLang="en-US" sz="1000" dirty="0">
                <a:solidFill>
                  <a:prstClr val="black"/>
                </a:solidFill>
                <a:latin typeface="Verdana"/>
                <a:cs typeface="+mn-cs"/>
              </a:endParaRPr>
            </a:p>
          </p:txBody>
        </p:sp>
        <p:sp>
          <p:nvSpPr>
            <p:cNvPr id="140" name="Rectangle 26">
              <a:extLst>
                <a:ext uri="{FF2B5EF4-FFF2-40B4-BE49-F238E27FC236}">
                  <a16:creationId xmlns:a16="http://schemas.microsoft.com/office/drawing/2014/main" xmlns="" id="{A37118BA-4081-4284-99B8-CC7DC8FCA7E0}"/>
                </a:ext>
              </a:extLst>
            </p:cNvPr>
            <p:cNvSpPr>
              <a:spLocks noChangeArrowheads="1"/>
            </p:cNvSpPr>
            <p:nvPr/>
          </p:nvSpPr>
          <p:spPr bwMode="auto">
            <a:xfrm>
              <a:off x="2795588" y="5597526"/>
              <a:ext cx="2308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Feb</a:t>
              </a:r>
              <a:endParaRPr lang="en-US" altLang="en-US" sz="1000" dirty="0">
                <a:solidFill>
                  <a:prstClr val="black"/>
                </a:solidFill>
                <a:latin typeface="Verdana"/>
                <a:cs typeface="+mn-cs"/>
              </a:endParaRPr>
            </a:p>
          </p:txBody>
        </p:sp>
        <p:sp>
          <p:nvSpPr>
            <p:cNvPr id="141" name="Rectangle 27">
              <a:extLst>
                <a:ext uri="{FF2B5EF4-FFF2-40B4-BE49-F238E27FC236}">
                  <a16:creationId xmlns:a16="http://schemas.microsoft.com/office/drawing/2014/main" xmlns="" id="{0BAB3602-47AC-4EBB-A324-42424735E909}"/>
                </a:ext>
              </a:extLst>
            </p:cNvPr>
            <p:cNvSpPr>
              <a:spLocks noChangeArrowheads="1"/>
            </p:cNvSpPr>
            <p:nvPr/>
          </p:nvSpPr>
          <p:spPr bwMode="auto">
            <a:xfrm>
              <a:off x="3422650" y="5597526"/>
              <a:ext cx="2388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Mar</a:t>
              </a:r>
              <a:endParaRPr lang="en-US" altLang="en-US" sz="1000" dirty="0">
                <a:solidFill>
                  <a:prstClr val="black"/>
                </a:solidFill>
                <a:latin typeface="Verdana"/>
                <a:cs typeface="+mn-cs"/>
              </a:endParaRPr>
            </a:p>
          </p:txBody>
        </p:sp>
        <p:sp>
          <p:nvSpPr>
            <p:cNvPr id="142" name="Rectangle 28">
              <a:extLst>
                <a:ext uri="{FF2B5EF4-FFF2-40B4-BE49-F238E27FC236}">
                  <a16:creationId xmlns:a16="http://schemas.microsoft.com/office/drawing/2014/main" xmlns="" id="{21A634A7-D56D-4C4B-A638-59709698A93F}"/>
                </a:ext>
              </a:extLst>
            </p:cNvPr>
            <p:cNvSpPr>
              <a:spLocks noChangeArrowheads="1"/>
            </p:cNvSpPr>
            <p:nvPr/>
          </p:nvSpPr>
          <p:spPr bwMode="auto">
            <a:xfrm>
              <a:off x="4110038" y="5597526"/>
              <a:ext cx="2228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Apr</a:t>
              </a:r>
              <a:endParaRPr lang="en-US" altLang="en-US" sz="1000" dirty="0">
                <a:solidFill>
                  <a:prstClr val="black"/>
                </a:solidFill>
                <a:latin typeface="Verdana"/>
                <a:cs typeface="+mn-cs"/>
              </a:endParaRPr>
            </a:p>
          </p:txBody>
        </p:sp>
        <p:sp>
          <p:nvSpPr>
            <p:cNvPr id="143" name="Rectangle 29">
              <a:extLst>
                <a:ext uri="{FF2B5EF4-FFF2-40B4-BE49-F238E27FC236}">
                  <a16:creationId xmlns:a16="http://schemas.microsoft.com/office/drawing/2014/main" xmlns="" id="{442497AD-A8D9-4C6C-A2A5-0E1A757B0126}"/>
                </a:ext>
              </a:extLst>
            </p:cNvPr>
            <p:cNvSpPr>
              <a:spLocks noChangeArrowheads="1"/>
            </p:cNvSpPr>
            <p:nvPr/>
          </p:nvSpPr>
          <p:spPr bwMode="auto">
            <a:xfrm>
              <a:off x="4754563" y="5597526"/>
              <a:ext cx="2596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May</a:t>
              </a:r>
              <a:endParaRPr lang="en-US" altLang="en-US" sz="1000" dirty="0">
                <a:solidFill>
                  <a:prstClr val="black"/>
                </a:solidFill>
                <a:latin typeface="Verdana"/>
                <a:cs typeface="+mn-cs"/>
              </a:endParaRPr>
            </a:p>
          </p:txBody>
        </p:sp>
        <p:sp>
          <p:nvSpPr>
            <p:cNvPr id="144" name="Rectangle 30">
              <a:extLst>
                <a:ext uri="{FF2B5EF4-FFF2-40B4-BE49-F238E27FC236}">
                  <a16:creationId xmlns:a16="http://schemas.microsoft.com/office/drawing/2014/main" xmlns="" id="{E68E5DC2-7BA3-4D05-B4B2-5FC7CAC4F1E1}"/>
                </a:ext>
              </a:extLst>
            </p:cNvPr>
            <p:cNvSpPr>
              <a:spLocks noChangeArrowheads="1"/>
            </p:cNvSpPr>
            <p:nvPr/>
          </p:nvSpPr>
          <p:spPr bwMode="auto">
            <a:xfrm>
              <a:off x="5448300" y="5597526"/>
              <a:ext cx="2212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Jun</a:t>
              </a:r>
              <a:endParaRPr lang="en-US" altLang="en-US" sz="1000" dirty="0">
                <a:solidFill>
                  <a:prstClr val="black"/>
                </a:solidFill>
                <a:latin typeface="Verdana"/>
                <a:cs typeface="+mn-cs"/>
              </a:endParaRPr>
            </a:p>
          </p:txBody>
        </p:sp>
        <p:sp>
          <p:nvSpPr>
            <p:cNvPr id="145" name="Rectangle 31">
              <a:extLst>
                <a:ext uri="{FF2B5EF4-FFF2-40B4-BE49-F238E27FC236}">
                  <a16:creationId xmlns:a16="http://schemas.microsoft.com/office/drawing/2014/main" xmlns="" id="{AEF6399C-AC50-46F6-8EC3-5CA437F4DC68}"/>
                </a:ext>
              </a:extLst>
            </p:cNvPr>
            <p:cNvSpPr>
              <a:spLocks noChangeArrowheads="1"/>
            </p:cNvSpPr>
            <p:nvPr/>
          </p:nvSpPr>
          <p:spPr bwMode="auto">
            <a:xfrm>
              <a:off x="6116638" y="5597526"/>
              <a:ext cx="1747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Jul</a:t>
              </a:r>
              <a:endParaRPr lang="en-US" altLang="en-US" sz="1000" dirty="0">
                <a:solidFill>
                  <a:prstClr val="black"/>
                </a:solidFill>
                <a:latin typeface="Verdana"/>
                <a:cs typeface="+mn-cs"/>
              </a:endParaRPr>
            </a:p>
          </p:txBody>
        </p:sp>
        <p:sp>
          <p:nvSpPr>
            <p:cNvPr id="146" name="Rectangle 32">
              <a:extLst>
                <a:ext uri="{FF2B5EF4-FFF2-40B4-BE49-F238E27FC236}">
                  <a16:creationId xmlns:a16="http://schemas.microsoft.com/office/drawing/2014/main" xmlns="" id="{F4610AC7-D55B-4AB6-92A5-392D1504B855}"/>
                </a:ext>
              </a:extLst>
            </p:cNvPr>
            <p:cNvSpPr>
              <a:spLocks noChangeArrowheads="1"/>
            </p:cNvSpPr>
            <p:nvPr/>
          </p:nvSpPr>
          <p:spPr bwMode="auto">
            <a:xfrm>
              <a:off x="6775450" y="5597526"/>
              <a:ext cx="2500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Aug</a:t>
              </a:r>
              <a:endParaRPr lang="en-US" altLang="en-US" sz="1000" dirty="0">
                <a:solidFill>
                  <a:prstClr val="black"/>
                </a:solidFill>
                <a:latin typeface="Verdana"/>
                <a:cs typeface="+mn-cs"/>
              </a:endParaRPr>
            </a:p>
          </p:txBody>
        </p:sp>
        <p:sp>
          <p:nvSpPr>
            <p:cNvPr id="147" name="Rectangle 33">
              <a:extLst>
                <a:ext uri="{FF2B5EF4-FFF2-40B4-BE49-F238E27FC236}">
                  <a16:creationId xmlns:a16="http://schemas.microsoft.com/office/drawing/2014/main" xmlns="" id="{177C7882-5BE1-43AD-B9BA-67B3E4CE95AD}"/>
                </a:ext>
              </a:extLst>
            </p:cNvPr>
            <p:cNvSpPr>
              <a:spLocks noChangeArrowheads="1"/>
            </p:cNvSpPr>
            <p:nvPr/>
          </p:nvSpPr>
          <p:spPr bwMode="auto">
            <a:xfrm>
              <a:off x="7456488" y="5597526"/>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Sep</a:t>
              </a:r>
              <a:endParaRPr lang="en-US" altLang="en-US" sz="1000" dirty="0">
                <a:solidFill>
                  <a:prstClr val="black"/>
                </a:solidFill>
                <a:latin typeface="Verdana"/>
                <a:cs typeface="+mn-cs"/>
              </a:endParaRPr>
            </a:p>
          </p:txBody>
        </p:sp>
        <p:sp>
          <p:nvSpPr>
            <p:cNvPr id="148" name="Rectangle 34">
              <a:extLst>
                <a:ext uri="{FF2B5EF4-FFF2-40B4-BE49-F238E27FC236}">
                  <a16:creationId xmlns:a16="http://schemas.microsoft.com/office/drawing/2014/main" xmlns="" id="{437F3136-C39F-4253-B5A2-0CD2B0A83E28}"/>
                </a:ext>
              </a:extLst>
            </p:cNvPr>
            <p:cNvSpPr>
              <a:spLocks noChangeArrowheads="1"/>
            </p:cNvSpPr>
            <p:nvPr/>
          </p:nvSpPr>
          <p:spPr bwMode="auto">
            <a:xfrm>
              <a:off x="8115300" y="5597526"/>
              <a:ext cx="411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Verdana"/>
                  <a:cs typeface="+mn-cs"/>
                </a:rPr>
                <a:t>End of</a:t>
              </a:r>
            </a:p>
            <a:p>
              <a:r>
                <a:rPr lang="en-US" altLang="en-US" sz="1000" dirty="0">
                  <a:solidFill>
                    <a:srgbClr val="595959"/>
                  </a:solidFill>
                  <a:latin typeface="Verdana"/>
                  <a:cs typeface="+mn-cs"/>
                </a:rPr>
                <a:t>cycle</a:t>
              </a:r>
              <a:endParaRPr lang="en-US" altLang="en-US" sz="1000" dirty="0">
                <a:solidFill>
                  <a:prstClr val="black"/>
                </a:solidFill>
                <a:latin typeface="Verdana"/>
                <a:cs typeface="+mn-cs"/>
              </a:endParaRPr>
            </a:p>
          </p:txBody>
        </p:sp>
      </p:grpSp>
      <p:sp>
        <p:nvSpPr>
          <p:cNvPr id="153" name="Freeform 85">
            <a:extLst>
              <a:ext uri="{FF2B5EF4-FFF2-40B4-BE49-F238E27FC236}">
                <a16:creationId xmlns:a16="http://schemas.microsoft.com/office/drawing/2014/main" xmlns="" id="{3C49135A-4A97-4F17-B349-BB6CB25A299B}"/>
              </a:ext>
            </a:extLst>
          </p:cNvPr>
          <p:cNvSpPr>
            <a:spLocks/>
          </p:cNvSpPr>
          <p:nvPr/>
        </p:nvSpPr>
        <p:spPr bwMode="auto">
          <a:xfrm>
            <a:off x="3381022" y="1793449"/>
            <a:ext cx="6675418" cy="3701044"/>
          </a:xfrm>
          <a:custGeom>
            <a:avLst/>
            <a:gdLst>
              <a:gd name="T0" fmla="*/ 0 w 4728"/>
              <a:gd name="T1" fmla="*/ 2329 h 2329"/>
              <a:gd name="T2" fmla="*/ 394 w 4728"/>
              <a:gd name="T3" fmla="*/ 1893 h 2329"/>
              <a:gd name="T4" fmla="*/ 789 w 4728"/>
              <a:gd name="T5" fmla="*/ 1739 h 2329"/>
              <a:gd name="T6" fmla="*/ 1182 w 4728"/>
              <a:gd name="T7" fmla="*/ 1406 h 2329"/>
              <a:gd name="T8" fmla="*/ 1576 w 4728"/>
              <a:gd name="T9" fmla="*/ 1201 h 2329"/>
              <a:gd name="T10" fmla="*/ 1970 w 4728"/>
              <a:gd name="T11" fmla="*/ 970 h 2329"/>
              <a:gd name="T12" fmla="*/ 2364 w 4728"/>
              <a:gd name="T13" fmla="*/ 739 h 2329"/>
              <a:gd name="T14" fmla="*/ 2758 w 4728"/>
              <a:gd name="T15" fmla="*/ 457 h 2329"/>
              <a:gd name="T16" fmla="*/ 3152 w 4728"/>
              <a:gd name="T17" fmla="*/ 175 h 2329"/>
              <a:gd name="T18" fmla="*/ 3546 w 4728"/>
              <a:gd name="T19" fmla="*/ 21 h 2329"/>
              <a:gd name="T20" fmla="*/ 3940 w 4728"/>
              <a:gd name="T21" fmla="*/ 47 h 2329"/>
              <a:gd name="T22" fmla="*/ 4334 w 4728"/>
              <a:gd name="T23" fmla="*/ 47 h 2329"/>
              <a:gd name="T24" fmla="*/ 4728 w 4728"/>
              <a:gd name="T25" fmla="*/ 162 h 2329"/>
              <a:gd name="connsiteX0" fmla="*/ 0 w 10000"/>
              <a:gd name="connsiteY0" fmla="*/ 9935 h 9935"/>
              <a:gd name="connsiteX1" fmla="*/ 833 w 10000"/>
              <a:gd name="connsiteY1" fmla="*/ 8063 h 9935"/>
              <a:gd name="connsiteX2" fmla="*/ 1669 w 10000"/>
              <a:gd name="connsiteY2" fmla="*/ 7402 h 9935"/>
              <a:gd name="connsiteX3" fmla="*/ 2500 w 10000"/>
              <a:gd name="connsiteY3" fmla="*/ 5972 h 9935"/>
              <a:gd name="connsiteX4" fmla="*/ 3333 w 10000"/>
              <a:gd name="connsiteY4" fmla="*/ 5092 h 9935"/>
              <a:gd name="connsiteX5" fmla="*/ 4167 w 10000"/>
              <a:gd name="connsiteY5" fmla="*/ 6244 h 9935"/>
              <a:gd name="connsiteX6" fmla="*/ 5000 w 10000"/>
              <a:gd name="connsiteY6" fmla="*/ 3108 h 9935"/>
              <a:gd name="connsiteX7" fmla="*/ 5833 w 10000"/>
              <a:gd name="connsiteY7" fmla="*/ 1897 h 9935"/>
              <a:gd name="connsiteX8" fmla="*/ 6667 w 10000"/>
              <a:gd name="connsiteY8" fmla="*/ 686 h 9935"/>
              <a:gd name="connsiteX9" fmla="*/ 7500 w 10000"/>
              <a:gd name="connsiteY9" fmla="*/ 25 h 9935"/>
              <a:gd name="connsiteX10" fmla="*/ 8333 w 10000"/>
              <a:gd name="connsiteY10" fmla="*/ 137 h 9935"/>
              <a:gd name="connsiteX11" fmla="*/ 9167 w 10000"/>
              <a:gd name="connsiteY11" fmla="*/ 137 h 9935"/>
              <a:gd name="connsiteX12" fmla="*/ 10000 w 10000"/>
              <a:gd name="connsiteY12" fmla="*/ 631 h 9935"/>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5125 h 10000"/>
              <a:gd name="connsiteX5" fmla="*/ 4167 w 10000"/>
              <a:gd name="connsiteY5" fmla="*/ 6285 h 10000"/>
              <a:gd name="connsiteX6" fmla="*/ 5198 w 10000"/>
              <a:gd name="connsiteY6" fmla="*/ 5096 h 10000"/>
              <a:gd name="connsiteX7" fmla="*/ 5833 w 10000"/>
              <a:gd name="connsiteY7" fmla="*/ 1909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5125 h 10000"/>
              <a:gd name="connsiteX5" fmla="*/ 4167 w 10000"/>
              <a:gd name="connsiteY5" fmla="*/ 6285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167 w 10000"/>
              <a:gd name="connsiteY5" fmla="*/ 6285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346 w 10000"/>
              <a:gd name="connsiteY6" fmla="*/ 4912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346 w 10000"/>
              <a:gd name="connsiteY6" fmla="*/ 4912 h 10000"/>
              <a:gd name="connsiteX7" fmla="*/ 6280 w 10000"/>
              <a:gd name="connsiteY7" fmla="*/ 3523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99 h 10099"/>
              <a:gd name="connsiteX1" fmla="*/ 833 w 10000"/>
              <a:gd name="connsiteY1" fmla="*/ 8215 h 10099"/>
              <a:gd name="connsiteX2" fmla="*/ 1669 w 10000"/>
              <a:gd name="connsiteY2" fmla="*/ 7549 h 10099"/>
              <a:gd name="connsiteX3" fmla="*/ 2500 w 10000"/>
              <a:gd name="connsiteY3" fmla="*/ 6110 h 10099"/>
              <a:gd name="connsiteX4" fmla="*/ 3333 w 10000"/>
              <a:gd name="connsiteY4" fmla="*/ 7091 h 10099"/>
              <a:gd name="connsiteX5" fmla="*/ 4330 w 10000"/>
              <a:gd name="connsiteY5" fmla="*/ 6313 h 10099"/>
              <a:gd name="connsiteX6" fmla="*/ 5346 w 10000"/>
              <a:gd name="connsiteY6" fmla="*/ 5011 h 10099"/>
              <a:gd name="connsiteX7" fmla="*/ 6280 w 10000"/>
              <a:gd name="connsiteY7" fmla="*/ 3622 h 10099"/>
              <a:gd name="connsiteX8" fmla="*/ 7333 w 10000"/>
              <a:gd name="connsiteY8" fmla="*/ 2203 h 10099"/>
              <a:gd name="connsiteX9" fmla="*/ 7500 w 10000"/>
              <a:gd name="connsiteY9" fmla="*/ 124 h 10099"/>
              <a:gd name="connsiteX10" fmla="*/ 8333 w 10000"/>
              <a:gd name="connsiteY10" fmla="*/ 237 h 10099"/>
              <a:gd name="connsiteX11" fmla="*/ 9167 w 10000"/>
              <a:gd name="connsiteY11" fmla="*/ 237 h 10099"/>
              <a:gd name="connsiteX12" fmla="*/ 10000 w 10000"/>
              <a:gd name="connsiteY12" fmla="*/ 734 h 10099"/>
              <a:gd name="connsiteX0" fmla="*/ 0 w 10000"/>
              <a:gd name="connsiteY0" fmla="*/ 9920 h 9920"/>
              <a:gd name="connsiteX1" fmla="*/ 833 w 10000"/>
              <a:gd name="connsiteY1" fmla="*/ 8036 h 9920"/>
              <a:gd name="connsiteX2" fmla="*/ 1669 w 10000"/>
              <a:gd name="connsiteY2" fmla="*/ 7370 h 9920"/>
              <a:gd name="connsiteX3" fmla="*/ 2500 w 10000"/>
              <a:gd name="connsiteY3" fmla="*/ 5931 h 9920"/>
              <a:gd name="connsiteX4" fmla="*/ 3333 w 10000"/>
              <a:gd name="connsiteY4" fmla="*/ 6912 h 9920"/>
              <a:gd name="connsiteX5" fmla="*/ 4330 w 10000"/>
              <a:gd name="connsiteY5" fmla="*/ 6134 h 9920"/>
              <a:gd name="connsiteX6" fmla="*/ 5346 w 10000"/>
              <a:gd name="connsiteY6" fmla="*/ 4832 h 9920"/>
              <a:gd name="connsiteX7" fmla="*/ 6280 w 10000"/>
              <a:gd name="connsiteY7" fmla="*/ 3443 h 9920"/>
              <a:gd name="connsiteX8" fmla="*/ 7333 w 10000"/>
              <a:gd name="connsiteY8" fmla="*/ 2024 h 9920"/>
              <a:gd name="connsiteX9" fmla="*/ 8277 w 10000"/>
              <a:gd name="connsiteY9" fmla="*/ 482 h 9920"/>
              <a:gd name="connsiteX10" fmla="*/ 8333 w 10000"/>
              <a:gd name="connsiteY10" fmla="*/ 58 h 9920"/>
              <a:gd name="connsiteX11" fmla="*/ 9167 w 10000"/>
              <a:gd name="connsiteY11" fmla="*/ 58 h 9920"/>
              <a:gd name="connsiteX12" fmla="*/ 10000 w 10000"/>
              <a:gd name="connsiteY12" fmla="*/ 555 h 9920"/>
              <a:gd name="connsiteX0" fmla="*/ 0 w 10000"/>
              <a:gd name="connsiteY0" fmla="*/ 10423 h 10423"/>
              <a:gd name="connsiteX1" fmla="*/ 833 w 10000"/>
              <a:gd name="connsiteY1" fmla="*/ 8524 h 10423"/>
              <a:gd name="connsiteX2" fmla="*/ 1669 w 10000"/>
              <a:gd name="connsiteY2" fmla="*/ 7852 h 10423"/>
              <a:gd name="connsiteX3" fmla="*/ 2500 w 10000"/>
              <a:gd name="connsiteY3" fmla="*/ 6402 h 10423"/>
              <a:gd name="connsiteX4" fmla="*/ 3333 w 10000"/>
              <a:gd name="connsiteY4" fmla="*/ 7391 h 10423"/>
              <a:gd name="connsiteX5" fmla="*/ 4330 w 10000"/>
              <a:gd name="connsiteY5" fmla="*/ 6606 h 10423"/>
              <a:gd name="connsiteX6" fmla="*/ 5346 w 10000"/>
              <a:gd name="connsiteY6" fmla="*/ 5294 h 10423"/>
              <a:gd name="connsiteX7" fmla="*/ 6280 w 10000"/>
              <a:gd name="connsiteY7" fmla="*/ 3894 h 10423"/>
              <a:gd name="connsiteX8" fmla="*/ 7333 w 10000"/>
              <a:gd name="connsiteY8" fmla="*/ 2463 h 10423"/>
              <a:gd name="connsiteX9" fmla="*/ 8277 w 10000"/>
              <a:gd name="connsiteY9" fmla="*/ 909 h 10423"/>
              <a:gd name="connsiteX10" fmla="*/ 8333 w 10000"/>
              <a:gd name="connsiteY10" fmla="*/ 481 h 10423"/>
              <a:gd name="connsiteX11" fmla="*/ 9870 w 10000"/>
              <a:gd name="connsiteY11" fmla="*/ 11 h 10423"/>
              <a:gd name="connsiteX12" fmla="*/ 10000 w 10000"/>
              <a:gd name="connsiteY12" fmla="*/ 982 h 10423"/>
              <a:gd name="connsiteX0" fmla="*/ 0 w 10000"/>
              <a:gd name="connsiteY0" fmla="*/ 10446 h 10446"/>
              <a:gd name="connsiteX1" fmla="*/ 833 w 10000"/>
              <a:gd name="connsiteY1" fmla="*/ 8547 h 10446"/>
              <a:gd name="connsiteX2" fmla="*/ 1669 w 10000"/>
              <a:gd name="connsiteY2" fmla="*/ 7875 h 10446"/>
              <a:gd name="connsiteX3" fmla="*/ 2500 w 10000"/>
              <a:gd name="connsiteY3" fmla="*/ 6425 h 10446"/>
              <a:gd name="connsiteX4" fmla="*/ 3333 w 10000"/>
              <a:gd name="connsiteY4" fmla="*/ 7414 h 10446"/>
              <a:gd name="connsiteX5" fmla="*/ 4330 w 10000"/>
              <a:gd name="connsiteY5" fmla="*/ 6629 h 10446"/>
              <a:gd name="connsiteX6" fmla="*/ 5346 w 10000"/>
              <a:gd name="connsiteY6" fmla="*/ 5317 h 10446"/>
              <a:gd name="connsiteX7" fmla="*/ 6280 w 10000"/>
              <a:gd name="connsiteY7" fmla="*/ 3917 h 10446"/>
              <a:gd name="connsiteX8" fmla="*/ 7333 w 10000"/>
              <a:gd name="connsiteY8" fmla="*/ 2486 h 10446"/>
              <a:gd name="connsiteX9" fmla="*/ 8277 w 10000"/>
              <a:gd name="connsiteY9" fmla="*/ 932 h 10446"/>
              <a:gd name="connsiteX10" fmla="*/ 9176 w 10000"/>
              <a:gd name="connsiteY10" fmla="*/ 176 h 10446"/>
              <a:gd name="connsiteX11" fmla="*/ 9870 w 10000"/>
              <a:gd name="connsiteY11" fmla="*/ 34 h 10446"/>
              <a:gd name="connsiteX12" fmla="*/ 10000 w 10000"/>
              <a:gd name="connsiteY12" fmla="*/ 1005 h 10446"/>
              <a:gd name="connsiteX0" fmla="*/ 0 w 9870"/>
              <a:gd name="connsiteY0" fmla="*/ 10446 h 10446"/>
              <a:gd name="connsiteX1" fmla="*/ 833 w 9870"/>
              <a:gd name="connsiteY1" fmla="*/ 8547 h 10446"/>
              <a:gd name="connsiteX2" fmla="*/ 1669 w 9870"/>
              <a:gd name="connsiteY2" fmla="*/ 7875 h 10446"/>
              <a:gd name="connsiteX3" fmla="*/ 2500 w 9870"/>
              <a:gd name="connsiteY3" fmla="*/ 6425 h 10446"/>
              <a:gd name="connsiteX4" fmla="*/ 3333 w 9870"/>
              <a:gd name="connsiteY4" fmla="*/ 7414 h 10446"/>
              <a:gd name="connsiteX5" fmla="*/ 4330 w 9870"/>
              <a:gd name="connsiteY5" fmla="*/ 6629 h 10446"/>
              <a:gd name="connsiteX6" fmla="*/ 5346 w 9870"/>
              <a:gd name="connsiteY6" fmla="*/ 5317 h 10446"/>
              <a:gd name="connsiteX7" fmla="*/ 6280 w 9870"/>
              <a:gd name="connsiteY7" fmla="*/ 3917 h 10446"/>
              <a:gd name="connsiteX8" fmla="*/ 7333 w 9870"/>
              <a:gd name="connsiteY8" fmla="*/ 2486 h 10446"/>
              <a:gd name="connsiteX9" fmla="*/ 8277 w 9870"/>
              <a:gd name="connsiteY9" fmla="*/ 932 h 10446"/>
              <a:gd name="connsiteX10" fmla="*/ 9176 w 9870"/>
              <a:gd name="connsiteY10" fmla="*/ 176 h 10446"/>
              <a:gd name="connsiteX11" fmla="*/ 9870 w 9870"/>
              <a:gd name="connsiteY11" fmla="*/ 34 h 10446"/>
              <a:gd name="connsiteX0" fmla="*/ 0 w 10000"/>
              <a:gd name="connsiteY0" fmla="*/ 9986 h 9986"/>
              <a:gd name="connsiteX1" fmla="*/ 844 w 10000"/>
              <a:gd name="connsiteY1" fmla="*/ 8168 h 9986"/>
              <a:gd name="connsiteX2" fmla="*/ 1691 w 10000"/>
              <a:gd name="connsiteY2" fmla="*/ 7525 h 9986"/>
              <a:gd name="connsiteX3" fmla="*/ 2533 w 10000"/>
              <a:gd name="connsiteY3" fmla="*/ 6137 h 9986"/>
              <a:gd name="connsiteX4" fmla="*/ 3377 w 10000"/>
              <a:gd name="connsiteY4" fmla="*/ 7083 h 9986"/>
              <a:gd name="connsiteX5" fmla="*/ 4387 w 10000"/>
              <a:gd name="connsiteY5" fmla="*/ 6332 h 9986"/>
              <a:gd name="connsiteX6" fmla="*/ 5416 w 10000"/>
              <a:gd name="connsiteY6" fmla="*/ 5076 h 9986"/>
              <a:gd name="connsiteX7" fmla="*/ 6363 w 10000"/>
              <a:gd name="connsiteY7" fmla="*/ 3736 h 9986"/>
              <a:gd name="connsiteX8" fmla="*/ 7430 w 10000"/>
              <a:gd name="connsiteY8" fmla="*/ 2366 h 9986"/>
              <a:gd name="connsiteX9" fmla="*/ 8386 w 10000"/>
              <a:gd name="connsiteY9" fmla="*/ 878 h 9986"/>
              <a:gd name="connsiteX10" fmla="*/ 9297 w 10000"/>
              <a:gd name="connsiteY10" fmla="*/ 277 h 9986"/>
              <a:gd name="connsiteX11" fmla="*/ 10000 w 10000"/>
              <a:gd name="connsiteY11" fmla="*/ 19 h 9986"/>
              <a:gd name="connsiteX0" fmla="*/ 0 w 10000"/>
              <a:gd name="connsiteY0" fmla="*/ 10000 h 10000"/>
              <a:gd name="connsiteX1" fmla="*/ 844 w 10000"/>
              <a:gd name="connsiteY1" fmla="*/ 8179 h 10000"/>
              <a:gd name="connsiteX2" fmla="*/ 1691 w 10000"/>
              <a:gd name="connsiteY2" fmla="*/ 7536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000"/>
              <a:gd name="connsiteY0" fmla="*/ 10000 h 10000"/>
              <a:gd name="connsiteX1" fmla="*/ 844 w 10000"/>
              <a:gd name="connsiteY1" fmla="*/ 8179 h 10000"/>
              <a:gd name="connsiteX2" fmla="*/ 1504 w 10000"/>
              <a:gd name="connsiteY2" fmla="*/ 9244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000"/>
              <a:gd name="connsiteY0" fmla="*/ 10000 h 10000"/>
              <a:gd name="connsiteX1" fmla="*/ 372 w 10000"/>
              <a:gd name="connsiteY1" fmla="*/ 9710 h 10000"/>
              <a:gd name="connsiteX2" fmla="*/ 1504 w 10000"/>
              <a:gd name="connsiteY2" fmla="*/ 9244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5" h="10068">
                <a:moveTo>
                  <a:pt x="0" y="10068"/>
                </a:moveTo>
                <a:cubicBezTo>
                  <a:pt x="808" y="9759"/>
                  <a:pt x="609" y="9847"/>
                  <a:pt x="957" y="9710"/>
                </a:cubicBezTo>
                <a:cubicBezTo>
                  <a:pt x="1305" y="9573"/>
                  <a:pt x="1754" y="9512"/>
                  <a:pt x="2089" y="9244"/>
                </a:cubicBezTo>
                <a:cubicBezTo>
                  <a:pt x="2424" y="8976"/>
                  <a:pt x="2656" y="8458"/>
                  <a:pt x="2968" y="8100"/>
                </a:cubicBezTo>
                <a:cubicBezTo>
                  <a:pt x="3280" y="7742"/>
                  <a:pt x="3628" y="7386"/>
                  <a:pt x="3962" y="7093"/>
                </a:cubicBezTo>
                <a:cubicBezTo>
                  <a:pt x="4296" y="6800"/>
                  <a:pt x="4423" y="6649"/>
                  <a:pt x="4972" y="6341"/>
                </a:cubicBezTo>
                <a:cubicBezTo>
                  <a:pt x="5521" y="6033"/>
                  <a:pt x="5672" y="5518"/>
                  <a:pt x="6001" y="5083"/>
                </a:cubicBezTo>
                <a:cubicBezTo>
                  <a:pt x="6331" y="4649"/>
                  <a:pt x="6612" y="4194"/>
                  <a:pt x="6948" y="3741"/>
                </a:cubicBezTo>
                <a:cubicBezTo>
                  <a:pt x="7283" y="3289"/>
                  <a:pt x="7677" y="2846"/>
                  <a:pt x="8015" y="2369"/>
                </a:cubicBezTo>
                <a:cubicBezTo>
                  <a:pt x="8352" y="1893"/>
                  <a:pt x="8660" y="1228"/>
                  <a:pt x="8971" y="879"/>
                </a:cubicBezTo>
                <a:cubicBezTo>
                  <a:pt x="9282" y="531"/>
                  <a:pt x="9613" y="422"/>
                  <a:pt x="9882" y="277"/>
                </a:cubicBezTo>
                <a:cubicBezTo>
                  <a:pt x="10150" y="134"/>
                  <a:pt x="10301" y="-61"/>
                  <a:pt x="10585" y="19"/>
                </a:cubicBez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59" name="Rectangle 11">
            <a:extLst>
              <a:ext uri="{FF2B5EF4-FFF2-40B4-BE49-F238E27FC236}">
                <a16:creationId xmlns:a16="http://schemas.microsoft.com/office/drawing/2014/main" xmlns="" id="{44442B42-1848-42A3-B70C-E852C1393ED0}"/>
              </a:ext>
            </a:extLst>
          </p:cNvPr>
          <p:cNvSpPr>
            <a:spLocks noChangeArrowheads="1"/>
          </p:cNvSpPr>
          <p:nvPr/>
        </p:nvSpPr>
        <p:spPr bwMode="auto">
          <a:xfrm>
            <a:off x="3029019" y="5389185"/>
            <a:ext cx="1057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0" name="Rectangle 12">
            <a:extLst>
              <a:ext uri="{FF2B5EF4-FFF2-40B4-BE49-F238E27FC236}">
                <a16:creationId xmlns:a16="http://schemas.microsoft.com/office/drawing/2014/main" xmlns="" id="{52946F59-29AE-4281-8F86-D1BF7C60A97D}"/>
              </a:ext>
            </a:extLst>
          </p:cNvPr>
          <p:cNvSpPr>
            <a:spLocks noChangeArrowheads="1"/>
          </p:cNvSpPr>
          <p:nvPr/>
        </p:nvSpPr>
        <p:spPr bwMode="auto">
          <a:xfrm>
            <a:off x="2817422" y="5016199"/>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1</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1" name="Rectangle 13">
            <a:extLst>
              <a:ext uri="{FF2B5EF4-FFF2-40B4-BE49-F238E27FC236}">
                <a16:creationId xmlns:a16="http://schemas.microsoft.com/office/drawing/2014/main" xmlns="" id="{E03E3832-41CD-4AEC-8E7E-8F0FAB8B0AB2}"/>
              </a:ext>
            </a:extLst>
          </p:cNvPr>
          <p:cNvSpPr>
            <a:spLocks noChangeArrowheads="1"/>
          </p:cNvSpPr>
          <p:nvPr/>
        </p:nvSpPr>
        <p:spPr bwMode="auto">
          <a:xfrm>
            <a:off x="2817422" y="4593591"/>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2</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2" name="Rectangle 14">
            <a:extLst>
              <a:ext uri="{FF2B5EF4-FFF2-40B4-BE49-F238E27FC236}">
                <a16:creationId xmlns:a16="http://schemas.microsoft.com/office/drawing/2014/main" xmlns="" id="{006EBB6F-EE0A-4A78-92F0-776A56FD64B3}"/>
              </a:ext>
            </a:extLst>
          </p:cNvPr>
          <p:cNvSpPr>
            <a:spLocks noChangeArrowheads="1"/>
          </p:cNvSpPr>
          <p:nvPr/>
        </p:nvSpPr>
        <p:spPr bwMode="auto">
          <a:xfrm>
            <a:off x="2817422" y="4170982"/>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3</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3" name="Rectangle 15">
            <a:extLst>
              <a:ext uri="{FF2B5EF4-FFF2-40B4-BE49-F238E27FC236}">
                <a16:creationId xmlns:a16="http://schemas.microsoft.com/office/drawing/2014/main" xmlns="" id="{0E4E271F-A1FB-4CEE-9D06-1202E7BC095C}"/>
              </a:ext>
            </a:extLst>
          </p:cNvPr>
          <p:cNvSpPr>
            <a:spLocks noChangeArrowheads="1"/>
          </p:cNvSpPr>
          <p:nvPr/>
        </p:nvSpPr>
        <p:spPr bwMode="auto">
          <a:xfrm>
            <a:off x="2817422" y="3748373"/>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4</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4" name="Rectangle 16">
            <a:extLst>
              <a:ext uri="{FF2B5EF4-FFF2-40B4-BE49-F238E27FC236}">
                <a16:creationId xmlns:a16="http://schemas.microsoft.com/office/drawing/2014/main" xmlns="" id="{E5D314B0-6F6D-49EC-96F6-8F480E18E1C4}"/>
              </a:ext>
            </a:extLst>
          </p:cNvPr>
          <p:cNvSpPr>
            <a:spLocks noChangeArrowheads="1"/>
          </p:cNvSpPr>
          <p:nvPr/>
        </p:nvSpPr>
        <p:spPr bwMode="auto">
          <a:xfrm>
            <a:off x="2817422" y="3325764"/>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5</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5" name="Rectangle 17">
            <a:extLst>
              <a:ext uri="{FF2B5EF4-FFF2-40B4-BE49-F238E27FC236}">
                <a16:creationId xmlns:a16="http://schemas.microsoft.com/office/drawing/2014/main" xmlns="" id="{A12B791D-75F5-4D22-B90B-7DF58FF1CB91}"/>
              </a:ext>
            </a:extLst>
          </p:cNvPr>
          <p:cNvSpPr>
            <a:spLocks noChangeArrowheads="1"/>
          </p:cNvSpPr>
          <p:nvPr/>
        </p:nvSpPr>
        <p:spPr bwMode="auto">
          <a:xfrm>
            <a:off x="2817422" y="2903156"/>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6</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6" name="Rectangle 18">
            <a:extLst>
              <a:ext uri="{FF2B5EF4-FFF2-40B4-BE49-F238E27FC236}">
                <a16:creationId xmlns:a16="http://schemas.microsoft.com/office/drawing/2014/main" xmlns="" id="{ED20B1F8-E6C9-4175-9108-8053905FAADB}"/>
              </a:ext>
            </a:extLst>
          </p:cNvPr>
          <p:cNvSpPr>
            <a:spLocks noChangeArrowheads="1"/>
          </p:cNvSpPr>
          <p:nvPr/>
        </p:nvSpPr>
        <p:spPr bwMode="auto">
          <a:xfrm>
            <a:off x="2817422" y="2480547"/>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7</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7" name="Rectangle 19">
            <a:extLst>
              <a:ext uri="{FF2B5EF4-FFF2-40B4-BE49-F238E27FC236}">
                <a16:creationId xmlns:a16="http://schemas.microsoft.com/office/drawing/2014/main" xmlns="" id="{0426E64C-1D64-4E22-B3E7-00FBB8EB5B35}"/>
              </a:ext>
            </a:extLst>
          </p:cNvPr>
          <p:cNvSpPr>
            <a:spLocks noChangeArrowheads="1"/>
          </p:cNvSpPr>
          <p:nvPr/>
        </p:nvSpPr>
        <p:spPr bwMode="auto">
          <a:xfrm>
            <a:off x="2817422" y="2057938"/>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8</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8" name="Rectangle 20">
            <a:extLst>
              <a:ext uri="{FF2B5EF4-FFF2-40B4-BE49-F238E27FC236}">
                <a16:creationId xmlns:a16="http://schemas.microsoft.com/office/drawing/2014/main" xmlns="" id="{31A95B4D-44CF-4CAF-BDAF-B3BF8B37B33C}"/>
              </a:ext>
            </a:extLst>
          </p:cNvPr>
          <p:cNvSpPr>
            <a:spLocks noChangeArrowheads="1"/>
          </p:cNvSpPr>
          <p:nvPr/>
        </p:nvSpPr>
        <p:spPr bwMode="auto">
          <a:xfrm>
            <a:off x="2817422" y="1635329"/>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9</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9" name="Rectangle 21">
            <a:extLst>
              <a:ext uri="{FF2B5EF4-FFF2-40B4-BE49-F238E27FC236}">
                <a16:creationId xmlns:a16="http://schemas.microsoft.com/office/drawing/2014/main" xmlns="" id="{4611D6FD-A528-491C-BDDE-5DEA10D2A609}"/>
              </a:ext>
            </a:extLst>
          </p:cNvPr>
          <p:cNvSpPr>
            <a:spLocks noChangeArrowheads="1"/>
          </p:cNvSpPr>
          <p:nvPr/>
        </p:nvSpPr>
        <p:spPr bwMode="auto">
          <a:xfrm>
            <a:off x="2711624" y="1212721"/>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595959"/>
                </a:solidFill>
                <a:latin typeface="Verdana" panose="020B0604030504040204" pitchFamily="34" charset="0"/>
                <a:ea typeface="Verdana" panose="020B0604030504040204" pitchFamily="34" charset="0"/>
                <a:cs typeface="Verdana" panose="020B0604030504040204" pitchFamily="34" charset="0"/>
              </a:rPr>
              <a:t>1</a:t>
            </a:r>
            <a:r>
              <a:rPr kumimoji="0" lang="en-US" altLang="en-US" sz="1300" b="0" i="0" u="none" strike="noStrike" cap="none" normalizeH="0" baseline="0" dirty="0">
                <a:ln>
                  <a:noFill/>
                </a:ln>
                <a:solidFill>
                  <a:srgbClr val="595959"/>
                </a:solidFill>
                <a:effectLst/>
                <a:latin typeface="Verdana" panose="020B0604030504040204" pitchFamily="34" charset="0"/>
                <a:ea typeface="Verdana" panose="020B0604030504040204" pitchFamily="34" charset="0"/>
                <a:cs typeface="Verdana" panose="020B0604030504040204" pitchFamily="34" charset="0"/>
              </a:rPr>
              <a:t>000</a:t>
            </a:r>
            <a:endParaRPr kumimoji="0" lang="en-US" altLang="en-US" sz="13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8" name="TextBox 57">
            <a:extLst>
              <a:ext uri="{FF2B5EF4-FFF2-40B4-BE49-F238E27FC236}">
                <a16:creationId xmlns:a16="http://schemas.microsoft.com/office/drawing/2014/main" xmlns="" id="{9D17D912-3067-4973-A752-158B21C89EDF}"/>
              </a:ext>
            </a:extLst>
          </p:cNvPr>
          <p:cNvSpPr txBox="1"/>
          <p:nvPr/>
        </p:nvSpPr>
        <p:spPr>
          <a:xfrm rot="16200000">
            <a:off x="926734" y="3156279"/>
            <a:ext cx="2109873" cy="307777"/>
          </a:xfrm>
          <a:prstGeom prst="rect">
            <a:avLst/>
          </a:prstGeom>
          <a:noFill/>
        </p:spPr>
        <p:txBody>
          <a:bodyPr wrap="none" rtlCol="0">
            <a:spAutoFit/>
          </a:bodyPr>
          <a:lstStyle/>
          <a:p>
            <a:r>
              <a:rPr lang="en-GB" sz="1400" dirty="0">
                <a:solidFill>
                  <a:schemeClr val="tx1"/>
                </a:solidFill>
              </a:rPr>
              <a:t>Number of applicants</a:t>
            </a:r>
          </a:p>
        </p:txBody>
      </p:sp>
      <p:sp>
        <p:nvSpPr>
          <p:cNvPr id="99" name="Rectangular Callout 42">
            <a:extLst>
              <a:ext uri="{FF2B5EF4-FFF2-40B4-BE49-F238E27FC236}">
                <a16:creationId xmlns:a16="http://schemas.microsoft.com/office/drawing/2014/main" xmlns="" id="{E8E29A9D-612A-48D0-AFED-C51CB5BCDB12}"/>
              </a:ext>
            </a:extLst>
          </p:cNvPr>
          <p:cNvSpPr/>
          <p:nvPr/>
        </p:nvSpPr>
        <p:spPr>
          <a:xfrm>
            <a:off x="8410371" y="3880289"/>
            <a:ext cx="1038515" cy="524363"/>
          </a:xfrm>
          <a:prstGeom prst="wedgeRectCallout">
            <a:avLst>
              <a:gd name="adj1" fmla="val 54083"/>
              <a:gd name="adj2" fmla="val 203561"/>
            </a:avLst>
          </a:prstGeom>
          <a:solidFill>
            <a:sysClr val="window" lastClr="FFFFFF"/>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marR="0" lvl="0" indent="0" algn="ctr" defTabSz="914400" eaLnBrk="1" fontAlgn="auto" latinLnBrk="0" hangingPunct="1">
              <a:lnSpc>
                <a:spcPct val="12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262673"/>
                </a:solidFill>
                <a:effectLst/>
                <a:uLnTx/>
                <a:uFillTx/>
                <a:ea typeface="Verdana" pitchFamily="34" charset="0"/>
                <a:cs typeface="Verdana" pitchFamily="34" charset="0"/>
              </a:rPr>
              <a:t>Placed</a:t>
            </a:r>
          </a:p>
        </p:txBody>
      </p:sp>
      <p:sp>
        <p:nvSpPr>
          <p:cNvPr id="100" name="Rectangular Callout 41">
            <a:extLst>
              <a:ext uri="{FF2B5EF4-FFF2-40B4-BE49-F238E27FC236}">
                <a16:creationId xmlns:a16="http://schemas.microsoft.com/office/drawing/2014/main" xmlns="" id="{F2151095-FC84-4CC5-BB1B-C4E9D470A34C}"/>
              </a:ext>
            </a:extLst>
          </p:cNvPr>
          <p:cNvSpPr/>
          <p:nvPr/>
        </p:nvSpPr>
        <p:spPr>
          <a:xfrm>
            <a:off x="6111965" y="2427014"/>
            <a:ext cx="1661469" cy="507175"/>
          </a:xfrm>
          <a:prstGeom prst="wedgeRectCallout">
            <a:avLst>
              <a:gd name="adj1" fmla="val 64473"/>
              <a:gd name="adj2" fmla="val 171972"/>
            </a:avLst>
          </a:prstGeom>
          <a:solidFill>
            <a:sysClr val="window" lastClr="FFFFFF"/>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marR="0" lvl="0" indent="0" algn="ctr" defTabSz="914400" eaLnBrk="1" fontAlgn="auto" latinLnBrk="0" hangingPunct="1">
              <a:lnSpc>
                <a:spcPct val="12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2">
                    <a:lumMod val="60000"/>
                    <a:lumOff val="40000"/>
                  </a:schemeClr>
                </a:solidFill>
                <a:effectLst/>
                <a:uLnTx/>
                <a:uFillTx/>
                <a:ea typeface="Verdana" pitchFamily="34" charset="0"/>
                <a:cs typeface="Verdana" pitchFamily="34" charset="0"/>
              </a:rPr>
              <a:t>Conditional</a:t>
            </a:r>
          </a:p>
        </p:txBody>
      </p:sp>
      <p:sp>
        <p:nvSpPr>
          <p:cNvPr id="101" name="Content Placeholder 1">
            <a:extLst>
              <a:ext uri="{FF2B5EF4-FFF2-40B4-BE49-F238E27FC236}">
                <a16:creationId xmlns:a16="http://schemas.microsoft.com/office/drawing/2014/main" xmlns="" id="{3753BB18-E724-45F9-B99C-DE9A228FD80C}"/>
              </a:ext>
            </a:extLst>
          </p:cNvPr>
          <p:cNvSpPr>
            <a:spLocks noGrp="1"/>
          </p:cNvSpPr>
          <p:nvPr>
            <p:ph idx="1"/>
          </p:nvPr>
        </p:nvSpPr>
        <p:spPr>
          <a:xfrm>
            <a:off x="335359" y="908050"/>
            <a:ext cx="11396912" cy="5041230"/>
          </a:xfrm>
        </p:spPr>
        <p:txBody>
          <a:bodyPr/>
          <a:lstStyle/>
          <a:p>
            <a:r>
              <a:rPr lang="en-GB" sz="2800" b="1" dirty="0">
                <a:solidFill>
                  <a:schemeClr val="bg1">
                    <a:lumMod val="50000"/>
                  </a:schemeClr>
                </a:solidFill>
              </a:rPr>
              <a:t>Generic</a:t>
            </a:r>
          </a:p>
        </p:txBody>
      </p:sp>
      <p:sp>
        <p:nvSpPr>
          <p:cNvPr id="152" name="Rectangular Callout 41">
            <a:extLst>
              <a:ext uri="{FF2B5EF4-FFF2-40B4-BE49-F238E27FC236}">
                <a16:creationId xmlns:a16="http://schemas.microsoft.com/office/drawing/2014/main" xmlns="" id="{16F4E69F-ED40-407F-B8B6-37F04128B3BF}"/>
              </a:ext>
            </a:extLst>
          </p:cNvPr>
          <p:cNvSpPr/>
          <p:nvPr/>
        </p:nvSpPr>
        <p:spPr>
          <a:xfrm>
            <a:off x="5166269" y="1027870"/>
            <a:ext cx="3276035" cy="1003633"/>
          </a:xfrm>
          <a:prstGeom prst="wedgeRectCallout">
            <a:avLst>
              <a:gd name="adj1" fmla="val 71612"/>
              <a:gd name="adj2" fmla="val 52641"/>
            </a:avLst>
          </a:prstGeom>
          <a:solidFill>
            <a:sysClr val="window" lastClr="FFFFFF"/>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marR="0" lvl="0" indent="0" algn="ctr" defTabSz="914400" eaLnBrk="1" fontAlgn="auto" latinLnBrk="0" hangingPunct="1">
              <a:lnSpc>
                <a:spcPct val="120000"/>
              </a:lnSpc>
              <a:spcBef>
                <a:spcPts val="0"/>
              </a:spcBef>
              <a:spcAft>
                <a:spcPts val="0"/>
              </a:spcAft>
              <a:buClrTx/>
              <a:buSzTx/>
              <a:buFontTx/>
              <a:buNone/>
              <a:tabLst/>
              <a:defRPr/>
            </a:pPr>
            <a:r>
              <a:rPr lang="en-GB" sz="1800" kern="0" dirty="0">
                <a:solidFill>
                  <a:schemeClr val="tx1"/>
                </a:solidFill>
                <a:ea typeface="Verdana" pitchFamily="34" charset="0"/>
                <a:cs typeface="Verdana" pitchFamily="34" charset="0"/>
              </a:rPr>
              <a:t>Expect a drop off with conditions not being met</a:t>
            </a:r>
            <a:endParaRPr kumimoji="0" lang="en-GB" sz="1800" i="0" u="none" strike="noStrike" kern="0" cap="none" spc="0" normalizeH="0" baseline="0" noProof="0" dirty="0">
              <a:ln>
                <a:noFill/>
              </a:ln>
              <a:solidFill>
                <a:schemeClr val="tx1"/>
              </a:solidFill>
              <a:effectLst/>
              <a:uLnTx/>
              <a:uFillTx/>
              <a:ea typeface="Verdana" pitchFamily="34" charset="0"/>
              <a:cs typeface="Verdana" pitchFamily="34" charset="0"/>
            </a:endParaRPr>
          </a:p>
        </p:txBody>
      </p:sp>
      <p:sp>
        <p:nvSpPr>
          <p:cNvPr id="154" name="Freeform 85">
            <a:extLst>
              <a:ext uri="{FF2B5EF4-FFF2-40B4-BE49-F238E27FC236}">
                <a16:creationId xmlns:a16="http://schemas.microsoft.com/office/drawing/2014/main" xmlns="" id="{B415F8F6-F0E8-4690-B0EB-E8FF4966E2A2}"/>
              </a:ext>
            </a:extLst>
          </p:cNvPr>
          <p:cNvSpPr>
            <a:spLocks/>
          </p:cNvSpPr>
          <p:nvPr/>
        </p:nvSpPr>
        <p:spPr bwMode="auto">
          <a:xfrm>
            <a:off x="9048328" y="2064659"/>
            <a:ext cx="1035247" cy="274597"/>
          </a:xfrm>
          <a:custGeom>
            <a:avLst/>
            <a:gdLst>
              <a:gd name="T0" fmla="*/ 0 w 4728"/>
              <a:gd name="T1" fmla="*/ 2329 h 2329"/>
              <a:gd name="T2" fmla="*/ 394 w 4728"/>
              <a:gd name="T3" fmla="*/ 1893 h 2329"/>
              <a:gd name="T4" fmla="*/ 789 w 4728"/>
              <a:gd name="T5" fmla="*/ 1739 h 2329"/>
              <a:gd name="T6" fmla="*/ 1182 w 4728"/>
              <a:gd name="T7" fmla="*/ 1406 h 2329"/>
              <a:gd name="T8" fmla="*/ 1576 w 4728"/>
              <a:gd name="T9" fmla="*/ 1201 h 2329"/>
              <a:gd name="T10" fmla="*/ 1970 w 4728"/>
              <a:gd name="T11" fmla="*/ 970 h 2329"/>
              <a:gd name="T12" fmla="*/ 2364 w 4728"/>
              <a:gd name="T13" fmla="*/ 739 h 2329"/>
              <a:gd name="T14" fmla="*/ 2758 w 4728"/>
              <a:gd name="T15" fmla="*/ 457 h 2329"/>
              <a:gd name="T16" fmla="*/ 3152 w 4728"/>
              <a:gd name="T17" fmla="*/ 175 h 2329"/>
              <a:gd name="T18" fmla="*/ 3546 w 4728"/>
              <a:gd name="T19" fmla="*/ 21 h 2329"/>
              <a:gd name="T20" fmla="*/ 3940 w 4728"/>
              <a:gd name="T21" fmla="*/ 47 h 2329"/>
              <a:gd name="T22" fmla="*/ 4334 w 4728"/>
              <a:gd name="T23" fmla="*/ 47 h 2329"/>
              <a:gd name="T24" fmla="*/ 4728 w 4728"/>
              <a:gd name="T25" fmla="*/ 162 h 2329"/>
              <a:gd name="connsiteX0" fmla="*/ 0 w 10000"/>
              <a:gd name="connsiteY0" fmla="*/ 9935 h 9935"/>
              <a:gd name="connsiteX1" fmla="*/ 833 w 10000"/>
              <a:gd name="connsiteY1" fmla="*/ 8063 h 9935"/>
              <a:gd name="connsiteX2" fmla="*/ 1669 w 10000"/>
              <a:gd name="connsiteY2" fmla="*/ 7402 h 9935"/>
              <a:gd name="connsiteX3" fmla="*/ 2500 w 10000"/>
              <a:gd name="connsiteY3" fmla="*/ 5972 h 9935"/>
              <a:gd name="connsiteX4" fmla="*/ 3333 w 10000"/>
              <a:gd name="connsiteY4" fmla="*/ 5092 h 9935"/>
              <a:gd name="connsiteX5" fmla="*/ 4167 w 10000"/>
              <a:gd name="connsiteY5" fmla="*/ 6244 h 9935"/>
              <a:gd name="connsiteX6" fmla="*/ 5000 w 10000"/>
              <a:gd name="connsiteY6" fmla="*/ 3108 h 9935"/>
              <a:gd name="connsiteX7" fmla="*/ 5833 w 10000"/>
              <a:gd name="connsiteY7" fmla="*/ 1897 h 9935"/>
              <a:gd name="connsiteX8" fmla="*/ 6667 w 10000"/>
              <a:gd name="connsiteY8" fmla="*/ 686 h 9935"/>
              <a:gd name="connsiteX9" fmla="*/ 7500 w 10000"/>
              <a:gd name="connsiteY9" fmla="*/ 25 h 9935"/>
              <a:gd name="connsiteX10" fmla="*/ 8333 w 10000"/>
              <a:gd name="connsiteY10" fmla="*/ 137 h 9935"/>
              <a:gd name="connsiteX11" fmla="*/ 9167 w 10000"/>
              <a:gd name="connsiteY11" fmla="*/ 137 h 9935"/>
              <a:gd name="connsiteX12" fmla="*/ 10000 w 10000"/>
              <a:gd name="connsiteY12" fmla="*/ 631 h 9935"/>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5125 h 10000"/>
              <a:gd name="connsiteX5" fmla="*/ 4167 w 10000"/>
              <a:gd name="connsiteY5" fmla="*/ 6285 h 10000"/>
              <a:gd name="connsiteX6" fmla="*/ 5198 w 10000"/>
              <a:gd name="connsiteY6" fmla="*/ 5096 h 10000"/>
              <a:gd name="connsiteX7" fmla="*/ 5833 w 10000"/>
              <a:gd name="connsiteY7" fmla="*/ 1909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5125 h 10000"/>
              <a:gd name="connsiteX5" fmla="*/ 4167 w 10000"/>
              <a:gd name="connsiteY5" fmla="*/ 6285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167 w 10000"/>
              <a:gd name="connsiteY5" fmla="*/ 6285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198 w 10000"/>
              <a:gd name="connsiteY6" fmla="*/ 5096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346 w 10000"/>
              <a:gd name="connsiteY6" fmla="*/ 4912 h 10000"/>
              <a:gd name="connsiteX7" fmla="*/ 5873 w 10000"/>
              <a:gd name="connsiteY7" fmla="*/ 3877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00 h 10000"/>
              <a:gd name="connsiteX1" fmla="*/ 833 w 10000"/>
              <a:gd name="connsiteY1" fmla="*/ 8116 h 10000"/>
              <a:gd name="connsiteX2" fmla="*/ 1669 w 10000"/>
              <a:gd name="connsiteY2" fmla="*/ 7450 h 10000"/>
              <a:gd name="connsiteX3" fmla="*/ 2500 w 10000"/>
              <a:gd name="connsiteY3" fmla="*/ 6011 h 10000"/>
              <a:gd name="connsiteX4" fmla="*/ 3333 w 10000"/>
              <a:gd name="connsiteY4" fmla="*/ 6992 h 10000"/>
              <a:gd name="connsiteX5" fmla="*/ 4330 w 10000"/>
              <a:gd name="connsiteY5" fmla="*/ 6214 h 10000"/>
              <a:gd name="connsiteX6" fmla="*/ 5346 w 10000"/>
              <a:gd name="connsiteY6" fmla="*/ 4912 h 10000"/>
              <a:gd name="connsiteX7" fmla="*/ 6280 w 10000"/>
              <a:gd name="connsiteY7" fmla="*/ 3523 h 10000"/>
              <a:gd name="connsiteX8" fmla="*/ 6667 w 10000"/>
              <a:gd name="connsiteY8" fmla="*/ 690 h 10000"/>
              <a:gd name="connsiteX9" fmla="*/ 7500 w 10000"/>
              <a:gd name="connsiteY9" fmla="*/ 25 h 10000"/>
              <a:gd name="connsiteX10" fmla="*/ 8333 w 10000"/>
              <a:gd name="connsiteY10" fmla="*/ 138 h 10000"/>
              <a:gd name="connsiteX11" fmla="*/ 9167 w 10000"/>
              <a:gd name="connsiteY11" fmla="*/ 138 h 10000"/>
              <a:gd name="connsiteX12" fmla="*/ 10000 w 10000"/>
              <a:gd name="connsiteY12" fmla="*/ 635 h 10000"/>
              <a:gd name="connsiteX0" fmla="*/ 0 w 10000"/>
              <a:gd name="connsiteY0" fmla="*/ 10099 h 10099"/>
              <a:gd name="connsiteX1" fmla="*/ 833 w 10000"/>
              <a:gd name="connsiteY1" fmla="*/ 8215 h 10099"/>
              <a:gd name="connsiteX2" fmla="*/ 1669 w 10000"/>
              <a:gd name="connsiteY2" fmla="*/ 7549 h 10099"/>
              <a:gd name="connsiteX3" fmla="*/ 2500 w 10000"/>
              <a:gd name="connsiteY3" fmla="*/ 6110 h 10099"/>
              <a:gd name="connsiteX4" fmla="*/ 3333 w 10000"/>
              <a:gd name="connsiteY4" fmla="*/ 7091 h 10099"/>
              <a:gd name="connsiteX5" fmla="*/ 4330 w 10000"/>
              <a:gd name="connsiteY5" fmla="*/ 6313 h 10099"/>
              <a:gd name="connsiteX6" fmla="*/ 5346 w 10000"/>
              <a:gd name="connsiteY6" fmla="*/ 5011 h 10099"/>
              <a:gd name="connsiteX7" fmla="*/ 6280 w 10000"/>
              <a:gd name="connsiteY7" fmla="*/ 3622 h 10099"/>
              <a:gd name="connsiteX8" fmla="*/ 7333 w 10000"/>
              <a:gd name="connsiteY8" fmla="*/ 2203 h 10099"/>
              <a:gd name="connsiteX9" fmla="*/ 7500 w 10000"/>
              <a:gd name="connsiteY9" fmla="*/ 124 h 10099"/>
              <a:gd name="connsiteX10" fmla="*/ 8333 w 10000"/>
              <a:gd name="connsiteY10" fmla="*/ 237 h 10099"/>
              <a:gd name="connsiteX11" fmla="*/ 9167 w 10000"/>
              <a:gd name="connsiteY11" fmla="*/ 237 h 10099"/>
              <a:gd name="connsiteX12" fmla="*/ 10000 w 10000"/>
              <a:gd name="connsiteY12" fmla="*/ 734 h 10099"/>
              <a:gd name="connsiteX0" fmla="*/ 0 w 10000"/>
              <a:gd name="connsiteY0" fmla="*/ 9920 h 9920"/>
              <a:gd name="connsiteX1" fmla="*/ 833 w 10000"/>
              <a:gd name="connsiteY1" fmla="*/ 8036 h 9920"/>
              <a:gd name="connsiteX2" fmla="*/ 1669 w 10000"/>
              <a:gd name="connsiteY2" fmla="*/ 7370 h 9920"/>
              <a:gd name="connsiteX3" fmla="*/ 2500 w 10000"/>
              <a:gd name="connsiteY3" fmla="*/ 5931 h 9920"/>
              <a:gd name="connsiteX4" fmla="*/ 3333 w 10000"/>
              <a:gd name="connsiteY4" fmla="*/ 6912 h 9920"/>
              <a:gd name="connsiteX5" fmla="*/ 4330 w 10000"/>
              <a:gd name="connsiteY5" fmla="*/ 6134 h 9920"/>
              <a:gd name="connsiteX6" fmla="*/ 5346 w 10000"/>
              <a:gd name="connsiteY6" fmla="*/ 4832 h 9920"/>
              <a:gd name="connsiteX7" fmla="*/ 6280 w 10000"/>
              <a:gd name="connsiteY7" fmla="*/ 3443 h 9920"/>
              <a:gd name="connsiteX8" fmla="*/ 7333 w 10000"/>
              <a:gd name="connsiteY8" fmla="*/ 2024 h 9920"/>
              <a:gd name="connsiteX9" fmla="*/ 8277 w 10000"/>
              <a:gd name="connsiteY9" fmla="*/ 482 h 9920"/>
              <a:gd name="connsiteX10" fmla="*/ 8333 w 10000"/>
              <a:gd name="connsiteY10" fmla="*/ 58 h 9920"/>
              <a:gd name="connsiteX11" fmla="*/ 9167 w 10000"/>
              <a:gd name="connsiteY11" fmla="*/ 58 h 9920"/>
              <a:gd name="connsiteX12" fmla="*/ 10000 w 10000"/>
              <a:gd name="connsiteY12" fmla="*/ 555 h 9920"/>
              <a:gd name="connsiteX0" fmla="*/ 0 w 10000"/>
              <a:gd name="connsiteY0" fmla="*/ 10423 h 10423"/>
              <a:gd name="connsiteX1" fmla="*/ 833 w 10000"/>
              <a:gd name="connsiteY1" fmla="*/ 8524 h 10423"/>
              <a:gd name="connsiteX2" fmla="*/ 1669 w 10000"/>
              <a:gd name="connsiteY2" fmla="*/ 7852 h 10423"/>
              <a:gd name="connsiteX3" fmla="*/ 2500 w 10000"/>
              <a:gd name="connsiteY3" fmla="*/ 6402 h 10423"/>
              <a:gd name="connsiteX4" fmla="*/ 3333 w 10000"/>
              <a:gd name="connsiteY4" fmla="*/ 7391 h 10423"/>
              <a:gd name="connsiteX5" fmla="*/ 4330 w 10000"/>
              <a:gd name="connsiteY5" fmla="*/ 6606 h 10423"/>
              <a:gd name="connsiteX6" fmla="*/ 5346 w 10000"/>
              <a:gd name="connsiteY6" fmla="*/ 5294 h 10423"/>
              <a:gd name="connsiteX7" fmla="*/ 6280 w 10000"/>
              <a:gd name="connsiteY7" fmla="*/ 3894 h 10423"/>
              <a:gd name="connsiteX8" fmla="*/ 7333 w 10000"/>
              <a:gd name="connsiteY8" fmla="*/ 2463 h 10423"/>
              <a:gd name="connsiteX9" fmla="*/ 8277 w 10000"/>
              <a:gd name="connsiteY9" fmla="*/ 909 h 10423"/>
              <a:gd name="connsiteX10" fmla="*/ 8333 w 10000"/>
              <a:gd name="connsiteY10" fmla="*/ 481 h 10423"/>
              <a:gd name="connsiteX11" fmla="*/ 9870 w 10000"/>
              <a:gd name="connsiteY11" fmla="*/ 11 h 10423"/>
              <a:gd name="connsiteX12" fmla="*/ 10000 w 10000"/>
              <a:gd name="connsiteY12" fmla="*/ 982 h 10423"/>
              <a:gd name="connsiteX0" fmla="*/ 0 w 10000"/>
              <a:gd name="connsiteY0" fmla="*/ 10446 h 10446"/>
              <a:gd name="connsiteX1" fmla="*/ 833 w 10000"/>
              <a:gd name="connsiteY1" fmla="*/ 8547 h 10446"/>
              <a:gd name="connsiteX2" fmla="*/ 1669 w 10000"/>
              <a:gd name="connsiteY2" fmla="*/ 7875 h 10446"/>
              <a:gd name="connsiteX3" fmla="*/ 2500 w 10000"/>
              <a:gd name="connsiteY3" fmla="*/ 6425 h 10446"/>
              <a:gd name="connsiteX4" fmla="*/ 3333 w 10000"/>
              <a:gd name="connsiteY4" fmla="*/ 7414 h 10446"/>
              <a:gd name="connsiteX5" fmla="*/ 4330 w 10000"/>
              <a:gd name="connsiteY5" fmla="*/ 6629 h 10446"/>
              <a:gd name="connsiteX6" fmla="*/ 5346 w 10000"/>
              <a:gd name="connsiteY6" fmla="*/ 5317 h 10446"/>
              <a:gd name="connsiteX7" fmla="*/ 6280 w 10000"/>
              <a:gd name="connsiteY7" fmla="*/ 3917 h 10446"/>
              <a:gd name="connsiteX8" fmla="*/ 7333 w 10000"/>
              <a:gd name="connsiteY8" fmla="*/ 2486 h 10446"/>
              <a:gd name="connsiteX9" fmla="*/ 8277 w 10000"/>
              <a:gd name="connsiteY9" fmla="*/ 932 h 10446"/>
              <a:gd name="connsiteX10" fmla="*/ 9176 w 10000"/>
              <a:gd name="connsiteY10" fmla="*/ 176 h 10446"/>
              <a:gd name="connsiteX11" fmla="*/ 9870 w 10000"/>
              <a:gd name="connsiteY11" fmla="*/ 34 h 10446"/>
              <a:gd name="connsiteX12" fmla="*/ 10000 w 10000"/>
              <a:gd name="connsiteY12" fmla="*/ 1005 h 10446"/>
              <a:gd name="connsiteX0" fmla="*/ 0 w 9870"/>
              <a:gd name="connsiteY0" fmla="*/ 10446 h 10446"/>
              <a:gd name="connsiteX1" fmla="*/ 833 w 9870"/>
              <a:gd name="connsiteY1" fmla="*/ 8547 h 10446"/>
              <a:gd name="connsiteX2" fmla="*/ 1669 w 9870"/>
              <a:gd name="connsiteY2" fmla="*/ 7875 h 10446"/>
              <a:gd name="connsiteX3" fmla="*/ 2500 w 9870"/>
              <a:gd name="connsiteY3" fmla="*/ 6425 h 10446"/>
              <a:gd name="connsiteX4" fmla="*/ 3333 w 9870"/>
              <a:gd name="connsiteY4" fmla="*/ 7414 h 10446"/>
              <a:gd name="connsiteX5" fmla="*/ 4330 w 9870"/>
              <a:gd name="connsiteY5" fmla="*/ 6629 h 10446"/>
              <a:gd name="connsiteX6" fmla="*/ 5346 w 9870"/>
              <a:gd name="connsiteY6" fmla="*/ 5317 h 10446"/>
              <a:gd name="connsiteX7" fmla="*/ 6280 w 9870"/>
              <a:gd name="connsiteY7" fmla="*/ 3917 h 10446"/>
              <a:gd name="connsiteX8" fmla="*/ 7333 w 9870"/>
              <a:gd name="connsiteY8" fmla="*/ 2486 h 10446"/>
              <a:gd name="connsiteX9" fmla="*/ 8277 w 9870"/>
              <a:gd name="connsiteY9" fmla="*/ 932 h 10446"/>
              <a:gd name="connsiteX10" fmla="*/ 9176 w 9870"/>
              <a:gd name="connsiteY10" fmla="*/ 176 h 10446"/>
              <a:gd name="connsiteX11" fmla="*/ 9870 w 9870"/>
              <a:gd name="connsiteY11" fmla="*/ 34 h 10446"/>
              <a:gd name="connsiteX0" fmla="*/ 0 w 10000"/>
              <a:gd name="connsiteY0" fmla="*/ 9986 h 9986"/>
              <a:gd name="connsiteX1" fmla="*/ 844 w 10000"/>
              <a:gd name="connsiteY1" fmla="*/ 8168 h 9986"/>
              <a:gd name="connsiteX2" fmla="*/ 1691 w 10000"/>
              <a:gd name="connsiteY2" fmla="*/ 7525 h 9986"/>
              <a:gd name="connsiteX3" fmla="*/ 2533 w 10000"/>
              <a:gd name="connsiteY3" fmla="*/ 6137 h 9986"/>
              <a:gd name="connsiteX4" fmla="*/ 3377 w 10000"/>
              <a:gd name="connsiteY4" fmla="*/ 7083 h 9986"/>
              <a:gd name="connsiteX5" fmla="*/ 4387 w 10000"/>
              <a:gd name="connsiteY5" fmla="*/ 6332 h 9986"/>
              <a:gd name="connsiteX6" fmla="*/ 5416 w 10000"/>
              <a:gd name="connsiteY6" fmla="*/ 5076 h 9986"/>
              <a:gd name="connsiteX7" fmla="*/ 6363 w 10000"/>
              <a:gd name="connsiteY7" fmla="*/ 3736 h 9986"/>
              <a:gd name="connsiteX8" fmla="*/ 7430 w 10000"/>
              <a:gd name="connsiteY8" fmla="*/ 2366 h 9986"/>
              <a:gd name="connsiteX9" fmla="*/ 8386 w 10000"/>
              <a:gd name="connsiteY9" fmla="*/ 878 h 9986"/>
              <a:gd name="connsiteX10" fmla="*/ 9297 w 10000"/>
              <a:gd name="connsiteY10" fmla="*/ 277 h 9986"/>
              <a:gd name="connsiteX11" fmla="*/ 10000 w 10000"/>
              <a:gd name="connsiteY11" fmla="*/ 19 h 9986"/>
              <a:gd name="connsiteX0" fmla="*/ 0 w 10000"/>
              <a:gd name="connsiteY0" fmla="*/ 10000 h 10000"/>
              <a:gd name="connsiteX1" fmla="*/ 844 w 10000"/>
              <a:gd name="connsiteY1" fmla="*/ 8179 h 10000"/>
              <a:gd name="connsiteX2" fmla="*/ 1691 w 10000"/>
              <a:gd name="connsiteY2" fmla="*/ 7536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000"/>
              <a:gd name="connsiteY0" fmla="*/ 10000 h 10000"/>
              <a:gd name="connsiteX1" fmla="*/ 844 w 10000"/>
              <a:gd name="connsiteY1" fmla="*/ 8179 h 10000"/>
              <a:gd name="connsiteX2" fmla="*/ 1504 w 10000"/>
              <a:gd name="connsiteY2" fmla="*/ 9244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000"/>
              <a:gd name="connsiteY0" fmla="*/ 10000 h 10000"/>
              <a:gd name="connsiteX1" fmla="*/ 372 w 10000"/>
              <a:gd name="connsiteY1" fmla="*/ 9710 h 10000"/>
              <a:gd name="connsiteX2" fmla="*/ 1504 w 10000"/>
              <a:gd name="connsiteY2" fmla="*/ 9244 h 10000"/>
              <a:gd name="connsiteX3" fmla="*/ 2383 w 10000"/>
              <a:gd name="connsiteY3" fmla="*/ 8100 h 10000"/>
              <a:gd name="connsiteX4" fmla="*/ 3377 w 10000"/>
              <a:gd name="connsiteY4" fmla="*/ 7093 h 10000"/>
              <a:gd name="connsiteX5" fmla="*/ 4387 w 10000"/>
              <a:gd name="connsiteY5" fmla="*/ 6341 h 10000"/>
              <a:gd name="connsiteX6" fmla="*/ 5416 w 10000"/>
              <a:gd name="connsiteY6" fmla="*/ 5083 h 10000"/>
              <a:gd name="connsiteX7" fmla="*/ 6363 w 10000"/>
              <a:gd name="connsiteY7" fmla="*/ 3741 h 10000"/>
              <a:gd name="connsiteX8" fmla="*/ 7430 w 10000"/>
              <a:gd name="connsiteY8" fmla="*/ 2369 h 10000"/>
              <a:gd name="connsiteX9" fmla="*/ 8386 w 10000"/>
              <a:gd name="connsiteY9" fmla="*/ 879 h 10000"/>
              <a:gd name="connsiteX10" fmla="*/ 9297 w 10000"/>
              <a:gd name="connsiteY10" fmla="*/ 277 h 10000"/>
              <a:gd name="connsiteX11" fmla="*/ 10000 w 10000"/>
              <a:gd name="connsiteY11" fmla="*/ 19 h 10000"/>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001 w 10585"/>
              <a:gd name="connsiteY6" fmla="*/ 5083 h 10068"/>
              <a:gd name="connsiteX7" fmla="*/ 6948 w 10585"/>
              <a:gd name="connsiteY7" fmla="*/ 3741 h 10068"/>
              <a:gd name="connsiteX8" fmla="*/ 8015 w 10585"/>
              <a:gd name="connsiteY8" fmla="*/ 2369 h 10068"/>
              <a:gd name="connsiteX9" fmla="*/ 8971 w 10585"/>
              <a:gd name="connsiteY9" fmla="*/ 879 h 10068"/>
              <a:gd name="connsiteX10" fmla="*/ 9882 w 10585"/>
              <a:gd name="connsiteY10" fmla="*/ 277 h 10068"/>
              <a:gd name="connsiteX11" fmla="*/ 10585 w 10585"/>
              <a:gd name="connsiteY11"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6948 w 10585"/>
              <a:gd name="connsiteY6" fmla="*/ 3741 h 10068"/>
              <a:gd name="connsiteX7" fmla="*/ 8015 w 10585"/>
              <a:gd name="connsiteY7" fmla="*/ 2369 h 10068"/>
              <a:gd name="connsiteX8" fmla="*/ 8971 w 10585"/>
              <a:gd name="connsiteY8" fmla="*/ 879 h 10068"/>
              <a:gd name="connsiteX9" fmla="*/ 9882 w 10585"/>
              <a:gd name="connsiteY9" fmla="*/ 277 h 10068"/>
              <a:gd name="connsiteX10" fmla="*/ 10585 w 10585"/>
              <a:gd name="connsiteY10"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4972 w 10585"/>
              <a:gd name="connsiteY5" fmla="*/ 6341 h 10068"/>
              <a:gd name="connsiteX6" fmla="*/ 8015 w 10585"/>
              <a:gd name="connsiteY6" fmla="*/ 2369 h 10068"/>
              <a:gd name="connsiteX7" fmla="*/ 8971 w 10585"/>
              <a:gd name="connsiteY7" fmla="*/ 879 h 10068"/>
              <a:gd name="connsiteX8" fmla="*/ 9882 w 10585"/>
              <a:gd name="connsiteY8" fmla="*/ 277 h 10068"/>
              <a:gd name="connsiteX9" fmla="*/ 10585 w 10585"/>
              <a:gd name="connsiteY9"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3962 w 10585"/>
              <a:gd name="connsiteY4" fmla="*/ 7093 h 10068"/>
              <a:gd name="connsiteX5" fmla="*/ 8015 w 10585"/>
              <a:gd name="connsiteY5" fmla="*/ 2369 h 10068"/>
              <a:gd name="connsiteX6" fmla="*/ 8971 w 10585"/>
              <a:gd name="connsiteY6" fmla="*/ 879 h 10068"/>
              <a:gd name="connsiteX7" fmla="*/ 9882 w 10585"/>
              <a:gd name="connsiteY7" fmla="*/ 277 h 10068"/>
              <a:gd name="connsiteX8" fmla="*/ 10585 w 10585"/>
              <a:gd name="connsiteY8" fmla="*/ 19 h 10068"/>
              <a:gd name="connsiteX0" fmla="*/ 0 w 10585"/>
              <a:gd name="connsiteY0" fmla="*/ 10068 h 10068"/>
              <a:gd name="connsiteX1" fmla="*/ 957 w 10585"/>
              <a:gd name="connsiteY1" fmla="*/ 9710 h 10068"/>
              <a:gd name="connsiteX2" fmla="*/ 2089 w 10585"/>
              <a:gd name="connsiteY2" fmla="*/ 9244 h 10068"/>
              <a:gd name="connsiteX3" fmla="*/ 2968 w 10585"/>
              <a:gd name="connsiteY3" fmla="*/ 8100 h 10068"/>
              <a:gd name="connsiteX4" fmla="*/ 8015 w 10585"/>
              <a:gd name="connsiteY4" fmla="*/ 2369 h 10068"/>
              <a:gd name="connsiteX5" fmla="*/ 8971 w 10585"/>
              <a:gd name="connsiteY5" fmla="*/ 879 h 10068"/>
              <a:gd name="connsiteX6" fmla="*/ 9882 w 10585"/>
              <a:gd name="connsiteY6" fmla="*/ 277 h 10068"/>
              <a:gd name="connsiteX7" fmla="*/ 10585 w 10585"/>
              <a:gd name="connsiteY7" fmla="*/ 19 h 10068"/>
              <a:gd name="connsiteX0" fmla="*/ 0 w 10585"/>
              <a:gd name="connsiteY0" fmla="*/ 10068 h 10068"/>
              <a:gd name="connsiteX1" fmla="*/ 957 w 10585"/>
              <a:gd name="connsiteY1" fmla="*/ 9710 h 10068"/>
              <a:gd name="connsiteX2" fmla="*/ 2089 w 10585"/>
              <a:gd name="connsiteY2" fmla="*/ 9244 h 10068"/>
              <a:gd name="connsiteX3" fmla="*/ 8015 w 10585"/>
              <a:gd name="connsiteY3" fmla="*/ 2369 h 10068"/>
              <a:gd name="connsiteX4" fmla="*/ 8971 w 10585"/>
              <a:gd name="connsiteY4" fmla="*/ 879 h 10068"/>
              <a:gd name="connsiteX5" fmla="*/ 9882 w 10585"/>
              <a:gd name="connsiteY5" fmla="*/ 277 h 10068"/>
              <a:gd name="connsiteX6" fmla="*/ 10585 w 10585"/>
              <a:gd name="connsiteY6" fmla="*/ 19 h 10068"/>
              <a:gd name="connsiteX0" fmla="*/ 0 w 10585"/>
              <a:gd name="connsiteY0" fmla="*/ 10068 h 10306"/>
              <a:gd name="connsiteX1" fmla="*/ 957 w 10585"/>
              <a:gd name="connsiteY1" fmla="*/ 9710 h 10306"/>
              <a:gd name="connsiteX2" fmla="*/ 8015 w 10585"/>
              <a:gd name="connsiteY2" fmla="*/ 2369 h 10306"/>
              <a:gd name="connsiteX3" fmla="*/ 8971 w 10585"/>
              <a:gd name="connsiteY3" fmla="*/ 879 h 10306"/>
              <a:gd name="connsiteX4" fmla="*/ 9882 w 10585"/>
              <a:gd name="connsiteY4" fmla="*/ 277 h 10306"/>
              <a:gd name="connsiteX5" fmla="*/ 10585 w 10585"/>
              <a:gd name="connsiteY5" fmla="*/ 19 h 10306"/>
              <a:gd name="connsiteX0" fmla="*/ 0 w 10585"/>
              <a:gd name="connsiteY0" fmla="*/ 10068 h 10068"/>
              <a:gd name="connsiteX1" fmla="*/ 8015 w 10585"/>
              <a:gd name="connsiteY1" fmla="*/ 2369 h 10068"/>
              <a:gd name="connsiteX2" fmla="*/ 8971 w 10585"/>
              <a:gd name="connsiteY2" fmla="*/ 879 h 10068"/>
              <a:gd name="connsiteX3" fmla="*/ 9882 w 10585"/>
              <a:gd name="connsiteY3" fmla="*/ 277 h 10068"/>
              <a:gd name="connsiteX4" fmla="*/ 10585 w 10585"/>
              <a:gd name="connsiteY4" fmla="*/ 19 h 10068"/>
              <a:gd name="connsiteX0" fmla="*/ 0 w 2570"/>
              <a:gd name="connsiteY0" fmla="*/ 2369 h 2369"/>
              <a:gd name="connsiteX1" fmla="*/ 956 w 2570"/>
              <a:gd name="connsiteY1" fmla="*/ 879 h 2369"/>
              <a:gd name="connsiteX2" fmla="*/ 1867 w 2570"/>
              <a:gd name="connsiteY2" fmla="*/ 277 h 2369"/>
              <a:gd name="connsiteX3" fmla="*/ 2570 w 2570"/>
              <a:gd name="connsiteY3" fmla="*/ 19 h 2369"/>
              <a:gd name="connsiteX0" fmla="*/ 0 w 6280"/>
              <a:gd name="connsiteY0" fmla="*/ 3709 h 3709"/>
              <a:gd name="connsiteX1" fmla="*/ 3545 w 6280"/>
              <a:gd name="connsiteY1" fmla="*/ 1168 h 3709"/>
              <a:gd name="connsiteX2" fmla="*/ 6280 w 6280"/>
              <a:gd name="connsiteY2" fmla="*/ 79 h 3709"/>
              <a:gd name="connsiteX0" fmla="*/ 0 w 10171"/>
              <a:gd name="connsiteY0" fmla="*/ 6983 h 13373"/>
              <a:gd name="connsiteX1" fmla="*/ 5645 w 10171"/>
              <a:gd name="connsiteY1" fmla="*/ 132 h 13373"/>
              <a:gd name="connsiteX2" fmla="*/ 10171 w 10171"/>
              <a:gd name="connsiteY2" fmla="*/ 13373 h 13373"/>
              <a:gd name="connsiteX0" fmla="*/ 0 w 10171"/>
              <a:gd name="connsiteY0" fmla="*/ 1775 h 8165"/>
              <a:gd name="connsiteX1" fmla="*/ 3763 w 10171"/>
              <a:gd name="connsiteY1" fmla="*/ 316 h 8165"/>
              <a:gd name="connsiteX2" fmla="*/ 10171 w 10171"/>
              <a:gd name="connsiteY2" fmla="*/ 8165 h 8165"/>
              <a:gd name="connsiteX0" fmla="*/ 0 w 10000"/>
              <a:gd name="connsiteY0" fmla="*/ 2173 h 9999"/>
              <a:gd name="connsiteX1" fmla="*/ 3700 w 10000"/>
              <a:gd name="connsiteY1" fmla="*/ 386 h 9999"/>
              <a:gd name="connsiteX2" fmla="*/ 10000 w 10000"/>
              <a:gd name="connsiteY2" fmla="*/ 9999 h 9999"/>
              <a:gd name="connsiteX0" fmla="*/ 0 w 10000"/>
              <a:gd name="connsiteY0" fmla="*/ 3857 h 11684"/>
              <a:gd name="connsiteX1" fmla="*/ 3700 w 10000"/>
              <a:gd name="connsiteY1" fmla="*/ 2070 h 11684"/>
              <a:gd name="connsiteX2" fmla="*/ 10000 w 10000"/>
              <a:gd name="connsiteY2" fmla="*/ 11684 h 11684"/>
              <a:gd name="connsiteX0" fmla="*/ 0 w 10000"/>
              <a:gd name="connsiteY0" fmla="*/ 2849 h 10676"/>
              <a:gd name="connsiteX1" fmla="*/ 3700 w 10000"/>
              <a:gd name="connsiteY1" fmla="*/ 1062 h 10676"/>
              <a:gd name="connsiteX2" fmla="*/ 10000 w 10000"/>
              <a:gd name="connsiteY2" fmla="*/ 10676 h 10676"/>
              <a:gd name="connsiteX0" fmla="*/ 0 w 10000"/>
              <a:gd name="connsiteY0" fmla="*/ 2586 h 10413"/>
              <a:gd name="connsiteX1" fmla="*/ 5214 w 10000"/>
              <a:gd name="connsiteY1" fmla="*/ 1459 h 10413"/>
              <a:gd name="connsiteX2" fmla="*/ 10000 w 10000"/>
              <a:gd name="connsiteY2" fmla="*/ 10413 h 10413"/>
            </a:gdLst>
            <a:ahLst/>
            <a:cxnLst>
              <a:cxn ang="0">
                <a:pos x="connsiteX0" y="connsiteY0"/>
              </a:cxn>
              <a:cxn ang="0">
                <a:pos x="connsiteX1" y="connsiteY1"/>
              </a:cxn>
              <a:cxn ang="0">
                <a:pos x="connsiteX2" y="connsiteY2"/>
              </a:cxn>
            </a:cxnLst>
            <a:rect l="l" t="t" r="r" b="b"/>
            <a:pathLst>
              <a:path w="10000" h="10413">
                <a:moveTo>
                  <a:pt x="0" y="2586"/>
                </a:moveTo>
                <a:cubicBezTo>
                  <a:pt x="1895" y="-2265"/>
                  <a:pt x="3583" y="1139"/>
                  <a:pt x="5214" y="1459"/>
                </a:cubicBezTo>
                <a:cubicBezTo>
                  <a:pt x="6845" y="1779"/>
                  <a:pt x="8270" y="9300"/>
                  <a:pt x="10000" y="10413"/>
                </a:cubicBezTo>
              </a:path>
            </a:pathLst>
          </a:custGeom>
          <a:noFill/>
          <a:ln w="38100" cap="rnd">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9782" tIns="34891" rIns="69782" bIns="34891" numCol="1" anchor="t" anchorCtr="0" compatLnSpc="1">
            <a:prstTxWarp prst="textNoShape">
              <a:avLst/>
            </a:prstTxWarp>
          </a:bodyPr>
          <a:lstStyle/>
          <a:p>
            <a:endParaRPr lang="en-GB" sz="1062"/>
          </a:p>
        </p:txBody>
      </p:sp>
      <p:sp>
        <p:nvSpPr>
          <p:cNvPr id="43" name="Rectangle 42">
            <a:extLst>
              <a:ext uri="{FF2B5EF4-FFF2-40B4-BE49-F238E27FC236}">
                <a16:creationId xmlns:a16="http://schemas.microsoft.com/office/drawing/2014/main" xmlns="" id="{3C4BE8B4-3525-4379-AEAB-28BA3C85872F}"/>
              </a:ext>
            </a:extLst>
          </p:cNvPr>
          <p:cNvSpPr/>
          <p:nvPr/>
        </p:nvSpPr>
        <p:spPr>
          <a:xfrm>
            <a:off x="695400" y="6381328"/>
            <a:ext cx="9458083" cy="276999"/>
          </a:xfrm>
          <a:prstGeom prst="rect">
            <a:avLst/>
          </a:prstGeom>
        </p:spPr>
        <p:txBody>
          <a:bodyPr wrap="square">
            <a:spAutoFit/>
          </a:bodyPr>
          <a:lstStyle/>
          <a:p>
            <a:r>
              <a:rPr lang="en-GB" sz="1200" dirty="0">
                <a:solidFill>
                  <a:schemeClr val="tx1"/>
                </a:solidFill>
              </a:rPr>
              <a:t>https://www.ucas.com/corporate/data-and-analysis/ucas-teacher-training-releases</a:t>
            </a:r>
          </a:p>
        </p:txBody>
      </p:sp>
      <p:sp>
        <p:nvSpPr>
          <p:cNvPr id="98" name="Rectangular Callout 40">
            <a:extLst>
              <a:ext uri="{FF2B5EF4-FFF2-40B4-BE49-F238E27FC236}">
                <a16:creationId xmlns:a16="http://schemas.microsoft.com/office/drawing/2014/main" xmlns="" id="{C207F213-4857-4586-83DE-391BAB768AA1}"/>
              </a:ext>
            </a:extLst>
          </p:cNvPr>
          <p:cNvSpPr/>
          <p:nvPr/>
        </p:nvSpPr>
        <p:spPr>
          <a:xfrm>
            <a:off x="3738513" y="3711012"/>
            <a:ext cx="1881081" cy="549081"/>
          </a:xfrm>
          <a:prstGeom prst="wedgeRectCallout">
            <a:avLst>
              <a:gd name="adj1" fmla="val -11182"/>
              <a:gd name="adj2" fmla="val 176327"/>
            </a:avLst>
          </a:prstGeom>
          <a:solidFill>
            <a:sysClr val="window" lastClr="FFFFFF"/>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marR="0" lvl="0" indent="0" defTabSz="914400" eaLnBrk="1" fontAlgn="auto" latinLnBrk="0" hangingPunct="1">
              <a:lnSpc>
                <a:spcPct val="12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lumMod val="50000"/>
                    <a:lumOff val="50000"/>
                  </a:prstClr>
                </a:solidFill>
                <a:effectLst/>
                <a:uLnTx/>
                <a:uFillTx/>
                <a:ea typeface="Verdana" pitchFamily="34" charset="0"/>
                <a:cs typeface="Verdana" pitchFamily="34" charset="0"/>
              </a:rPr>
              <a:t>Holding offer</a:t>
            </a:r>
          </a:p>
        </p:txBody>
      </p:sp>
    </p:spTree>
    <p:custDataLst>
      <p:tags r:id="rId1"/>
    </p:custDataLst>
    <p:extLst>
      <p:ext uri="{BB962C8B-B14F-4D97-AF65-F5344CB8AC3E}">
        <p14:creationId xmlns:p14="http://schemas.microsoft.com/office/powerpoint/2010/main" val="17007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3000"/>
                                        <p:tgtEl>
                                          <p:spTgt spid="1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3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44"/>
                                        </p:tgtEl>
                                      </p:cBhvr>
                                    </p:animEffect>
                                    <p:set>
                                      <p:cBhvr>
                                        <p:cTn id="27" dur="1" fill="hold">
                                          <p:stCondLst>
                                            <p:cond delay="999"/>
                                          </p:stCondLst>
                                        </p:cTn>
                                        <p:tgtEl>
                                          <p:spTgt spid="4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98"/>
                                        </p:tgtEl>
                                      </p:cBhvr>
                                    </p:animEffect>
                                    <p:set>
                                      <p:cBhvr>
                                        <p:cTn id="30" dur="1" fill="hold">
                                          <p:stCondLst>
                                            <p:cond delay="999"/>
                                          </p:stCondLst>
                                        </p:cTn>
                                        <p:tgtEl>
                                          <p:spTgt spid="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wipe(left)">
                                      <p:cBhvr>
                                        <p:cTn id="35" dur="1000"/>
                                        <p:tgtEl>
                                          <p:spTgt spid="153"/>
                                        </p:tgtEl>
                                      </p:cBhvr>
                                    </p:animEffect>
                                  </p:childTnLst>
                                </p:cTn>
                              </p:par>
                              <p:par>
                                <p:cTn id="36" presetID="9" presetClass="emph" presetSubtype="0" nodeType="withEffect">
                                  <p:stCondLst>
                                    <p:cond delay="0"/>
                                  </p:stCondLst>
                                  <p:childTnLst>
                                    <p:set>
                                      <p:cBhvr>
                                        <p:cTn id="37" dur="indefinite"/>
                                        <p:tgtEl>
                                          <p:spTgt spid="120"/>
                                        </p:tgtEl>
                                        <p:attrNameLst>
                                          <p:attrName>style.opacity</p:attrName>
                                        </p:attrNameLst>
                                      </p:cBhvr>
                                      <p:to>
                                        <p:strVal val="0.5"/>
                                      </p:to>
                                    </p:set>
                                    <p:animEffect filter="image" prLst="opacity: 0.5">
                                      <p:cBhvr rctx="IE">
                                        <p:cTn id="38" dur="indefinite"/>
                                        <p:tgtEl>
                                          <p:spTgt spid="1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53" grpId="0" animBg="1"/>
      <p:bldP spid="99" grpId="0" animBg="1"/>
      <p:bldP spid="100" grpId="0" animBg="1"/>
      <p:bldP spid="152" grpId="0" animBg="1"/>
      <p:bldP spid="154" grpId="0" animBg="1"/>
      <p:bldP spid="98" grpId="0" animBg="1"/>
      <p:bldP spid="9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 Version=&quot;1&quot;&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UseTeamsFromParticipantList&gt;True&lt;/UseTeamsFromParticipantList&gt;&lt;/option&gt;&lt;/GameOptions&gt;&lt;QuandaryTopicsStore /&gt;&lt;/QuandaryGameSetting&gt;"/>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Master sli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NIoE orange 16-9.potx" id="{62B8EE75-57B9-41AE-95A7-81145B77D919}" vid="{022C8008-0609-4115-ADAF-75E148268E6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NIoE orange 16-9</Template>
  <TotalTime>15292</TotalTime>
  <Words>2232</Words>
  <Application>Microsoft Office PowerPoint</Application>
  <PresentationFormat>Custom</PresentationFormat>
  <Paragraphs>934</Paragraphs>
  <Slides>37</Slides>
  <Notes>15</Notes>
  <HiddenSlides>4</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Master slide</vt:lpstr>
      <vt:lpstr>ITT and SKE Recruitment  Mark Crowley mark.crowley@ntu.ac.uk</vt:lpstr>
      <vt:lpstr>Objectives</vt:lpstr>
      <vt:lpstr>Teacher Supply Model</vt:lpstr>
      <vt:lpstr>PG Attrition rates</vt:lpstr>
      <vt:lpstr>Recruitment vs Targets      </vt:lpstr>
      <vt:lpstr>Recruitment vs Targets      </vt:lpstr>
      <vt:lpstr>Recruitment vs Targets      </vt:lpstr>
      <vt:lpstr>Shortfall in census</vt:lpstr>
      <vt:lpstr>Recruitment cycle</vt:lpstr>
      <vt:lpstr>Recruitment cycle</vt:lpstr>
      <vt:lpstr>Length of recruitment cycle</vt:lpstr>
      <vt:lpstr>Recruitment 2013-19</vt:lpstr>
      <vt:lpstr>Recruitment 2013-19</vt:lpstr>
      <vt:lpstr>Recruitment 2013-19</vt:lpstr>
      <vt:lpstr>UCAS End of Cycle &amp; ITT Census</vt:lpstr>
      <vt:lpstr>UCAS End of Cycle &amp; ITT Census </vt:lpstr>
      <vt:lpstr>UCAS End of Cycle &amp; ITT Census</vt:lpstr>
      <vt:lpstr>Prior UCAS vs Census</vt:lpstr>
      <vt:lpstr>Prior UCAS vs Census</vt:lpstr>
      <vt:lpstr>Response from ITTStatistics</vt:lpstr>
      <vt:lpstr>Recognising potential – rejection rates</vt:lpstr>
      <vt:lpstr>Recognising potential – rejection rates</vt:lpstr>
      <vt:lpstr>Undergraduate routes</vt:lpstr>
      <vt:lpstr>Undergraduate routes</vt:lpstr>
      <vt:lpstr>Subject Knowledge Enhancement</vt:lpstr>
      <vt:lpstr>SKE numbers</vt:lpstr>
      <vt:lpstr>UCAS End of Cycle &amp; ITT Census</vt:lpstr>
      <vt:lpstr>UCAS End of Cycle &amp; ITT Census</vt:lpstr>
      <vt:lpstr>UCAS End of Cycle &amp; ITT Census</vt:lpstr>
      <vt:lpstr>SKE Physics</vt:lpstr>
      <vt:lpstr>Response from NCTL</vt:lpstr>
      <vt:lpstr>SKE outside specialism</vt:lpstr>
      <vt:lpstr>SKE Funding manual</vt:lpstr>
      <vt:lpstr>Response from TeachFirst</vt:lpstr>
      <vt:lpstr>Recruitment to science ITT</vt:lpstr>
      <vt:lpstr>But there is some good news!!!</vt:lpstr>
      <vt:lpstr>Any questions?</vt:lpstr>
    </vt:vector>
  </TitlesOfParts>
  <Company>Nottingham Trent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Line 1  TITLE LINE 2  Title line 3</dc:title>
  <dc:creator>Mark Crowley</dc:creator>
  <cp:lastModifiedBy>Andrew Lee</cp:lastModifiedBy>
  <cp:revision>292</cp:revision>
  <dcterms:created xsi:type="dcterms:W3CDTF">2017-08-25T11:09:06Z</dcterms:created>
  <dcterms:modified xsi:type="dcterms:W3CDTF">2018-06-27T09:48:56Z</dcterms:modified>
</cp:coreProperties>
</file>