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0"/>
  </p:notesMasterIdLst>
  <p:sldIdLst>
    <p:sldId id="271" r:id="rId2"/>
    <p:sldId id="272" r:id="rId3"/>
    <p:sldId id="262" r:id="rId4"/>
    <p:sldId id="274" r:id="rId5"/>
    <p:sldId id="268" r:id="rId6"/>
    <p:sldId id="269" r:id="rId7"/>
    <p:sldId id="275"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KWABI, Louise" initials="O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484" autoAdjust="0"/>
  </p:normalViewPr>
  <p:slideViewPr>
    <p:cSldViewPr snapToGrid="0">
      <p:cViewPr>
        <p:scale>
          <a:sx n="107" d="100"/>
          <a:sy n="107" d="100"/>
        </p:scale>
        <p:origin x="-10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A71972-48EC-48B1-95C2-CD0E807591AB}" type="datetimeFigureOut">
              <a:rPr lang="en-GB" smtClean="0"/>
              <a:t>17/05/2018</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F6848A-CF32-4633-9ACD-BC4FC583161E}" type="slidenum">
              <a:rPr lang="en-GB" smtClean="0"/>
              <a:t>‹#›</a:t>
            </a:fld>
            <a:endParaRPr lang="en-GB" dirty="0"/>
          </a:p>
        </p:txBody>
      </p:sp>
    </p:spTree>
    <p:extLst>
      <p:ext uri="{BB962C8B-B14F-4D97-AF65-F5344CB8AC3E}">
        <p14:creationId xmlns:p14="http://schemas.microsoft.com/office/powerpoint/2010/main" val="643469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AF6848A-CF32-4633-9ACD-BC4FC583161E}" type="slidenum">
              <a:rPr lang="en-GB" smtClean="0"/>
              <a:t>1</a:t>
            </a:fld>
            <a:endParaRPr lang="en-GB" dirty="0"/>
          </a:p>
        </p:txBody>
      </p:sp>
    </p:spTree>
    <p:extLst>
      <p:ext uri="{BB962C8B-B14F-4D97-AF65-F5344CB8AC3E}">
        <p14:creationId xmlns:p14="http://schemas.microsoft.com/office/powerpoint/2010/main" val="2789266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1) Source: DfE Initial Teacher Training Census</a:t>
            </a:r>
          </a:p>
          <a:p>
            <a:r>
              <a:rPr lang="en-GB" sz="1200" kern="1200" dirty="0" smtClean="0">
                <a:solidFill>
                  <a:schemeClr val="tx1"/>
                </a:solidFill>
                <a:effectLst/>
                <a:latin typeface="+mn-lt"/>
                <a:ea typeface="+mn-ea"/>
                <a:cs typeface="+mn-cs"/>
              </a:rPr>
              <a:t>2) Figures for 2017/18 are based on data about actual new secondary entrants (exc. forecasts) at the time of the census, and are provisional and subject to change.</a:t>
            </a:r>
          </a:p>
          <a:p>
            <a:r>
              <a:rPr lang="en-GB" sz="1200" kern="1200" dirty="0" smtClean="0">
                <a:solidFill>
                  <a:schemeClr val="tx1"/>
                </a:solidFill>
                <a:effectLst/>
                <a:latin typeface="+mn-lt"/>
                <a:ea typeface="+mn-ea"/>
                <a:cs typeface="+mn-cs"/>
              </a:rPr>
              <a:t>3) Data were extracted on 7 November 2017.</a:t>
            </a:r>
          </a:p>
          <a:p>
            <a:r>
              <a:rPr lang="en-GB" sz="1200" kern="1200" dirty="0" smtClean="0">
                <a:solidFill>
                  <a:schemeClr val="tx1"/>
                </a:solidFill>
                <a:effectLst/>
                <a:latin typeface="+mn-lt"/>
                <a:ea typeface="+mn-ea"/>
                <a:cs typeface="+mn-cs"/>
              </a:rPr>
              <a:t>4) Troops to Teach are excluded.</a:t>
            </a:r>
          </a:p>
          <a:p>
            <a:r>
              <a:rPr lang="en-GB" sz="1200" kern="1200" dirty="0" smtClean="0">
                <a:solidFill>
                  <a:schemeClr val="tx1"/>
                </a:solidFill>
                <a:effectLst/>
                <a:latin typeface="+mn-lt"/>
                <a:ea typeface="+mn-ea"/>
                <a:cs typeface="+mn-cs"/>
              </a:rPr>
              <a:t>5) Totals includes those with a degree class of 1</a:t>
            </a:r>
            <a:r>
              <a:rPr lang="en-GB" sz="1200" kern="1200" baseline="30000" dirty="0" smtClean="0">
                <a:solidFill>
                  <a:schemeClr val="tx1"/>
                </a:solidFill>
                <a:effectLst/>
                <a:latin typeface="+mn-lt"/>
                <a:ea typeface="+mn-ea"/>
                <a:cs typeface="+mn-cs"/>
              </a:rPr>
              <a:t>st</a:t>
            </a:r>
            <a:r>
              <a:rPr lang="en-GB" sz="1200" kern="1200" dirty="0" smtClean="0">
                <a:solidFill>
                  <a:schemeClr val="tx1"/>
                </a:solidFill>
                <a:effectLst/>
                <a:latin typeface="+mn-lt"/>
                <a:ea typeface="+mn-ea"/>
                <a:cs typeface="+mn-cs"/>
              </a:rPr>
              <a:t>, 2:1, 2:2, and other and excludes trainees whose degree classes are unknown</a:t>
            </a:r>
          </a:p>
          <a:p>
            <a:r>
              <a:rPr lang="en-GB" sz="1200" kern="1200" dirty="0" smtClean="0">
                <a:solidFill>
                  <a:schemeClr val="tx1"/>
                </a:solidFill>
                <a:effectLst/>
                <a:latin typeface="+mn-lt"/>
                <a:ea typeface="+mn-ea"/>
                <a:cs typeface="+mn-cs"/>
              </a:rPr>
              <a:t>6) The subject given here is ITT subject and may not be the same as the subject of the degree held.</a:t>
            </a:r>
          </a:p>
          <a:p>
            <a:r>
              <a:rPr lang="en-GB" sz="1200" kern="1200" dirty="0" smtClean="0">
                <a:solidFill>
                  <a:schemeClr val="tx1"/>
                </a:solidFill>
                <a:effectLst/>
                <a:latin typeface="+mn-lt"/>
                <a:ea typeface="+mn-ea"/>
                <a:cs typeface="+mn-cs"/>
              </a:rPr>
              <a:t>7) Other includes Dance, Social Studies, Psychology and Economics.</a:t>
            </a:r>
          </a:p>
          <a:p>
            <a:r>
              <a:rPr lang="en-GB" sz="1200" kern="1200" dirty="0" smtClean="0">
                <a:solidFill>
                  <a:schemeClr val="tx1"/>
                </a:solidFill>
                <a:effectLst/>
                <a:latin typeface="+mn-lt"/>
                <a:ea typeface="+mn-ea"/>
                <a:cs typeface="+mn-cs"/>
              </a:rPr>
              <a:t>8) Design &amp; Technology includes Food Technology and Engineering</a:t>
            </a:r>
          </a:p>
          <a:p>
            <a:endParaRPr lang="en-GB" dirty="0"/>
          </a:p>
        </p:txBody>
      </p:sp>
      <p:sp>
        <p:nvSpPr>
          <p:cNvPr id="4" name="Slide Number Placeholder 3"/>
          <p:cNvSpPr>
            <a:spLocks noGrp="1"/>
          </p:cNvSpPr>
          <p:nvPr>
            <p:ph type="sldNum" sz="quarter" idx="10"/>
          </p:nvPr>
        </p:nvSpPr>
        <p:spPr/>
        <p:txBody>
          <a:bodyPr/>
          <a:lstStyle/>
          <a:p>
            <a:fld id="{1AF6848A-CF32-4633-9ACD-BC4FC583161E}" type="slidenum">
              <a:rPr lang="en-GB" smtClean="0"/>
              <a:t>2</a:t>
            </a:fld>
            <a:endParaRPr lang="en-GB" dirty="0"/>
          </a:p>
        </p:txBody>
      </p:sp>
    </p:spTree>
    <p:extLst>
      <p:ext uri="{BB962C8B-B14F-4D97-AF65-F5344CB8AC3E}">
        <p14:creationId xmlns:p14="http://schemas.microsoft.com/office/powerpoint/2010/main" val="2996879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AF6848A-CF32-4633-9ACD-BC4FC583161E}" type="slidenum">
              <a:rPr lang="en-GB" smtClean="0"/>
              <a:t>3</a:t>
            </a:fld>
            <a:endParaRPr lang="en-GB" dirty="0"/>
          </a:p>
        </p:txBody>
      </p:sp>
    </p:spTree>
    <p:extLst>
      <p:ext uri="{BB962C8B-B14F-4D97-AF65-F5344CB8AC3E}">
        <p14:creationId xmlns:p14="http://schemas.microsoft.com/office/powerpoint/2010/main" val="4046564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AF6848A-CF32-4633-9ACD-BC4FC583161E}" type="slidenum">
              <a:rPr lang="en-GB" smtClean="0"/>
              <a:t>5</a:t>
            </a:fld>
            <a:endParaRPr lang="en-GB" dirty="0"/>
          </a:p>
        </p:txBody>
      </p:sp>
    </p:spTree>
    <p:extLst>
      <p:ext uri="{BB962C8B-B14F-4D97-AF65-F5344CB8AC3E}">
        <p14:creationId xmlns:p14="http://schemas.microsoft.com/office/powerpoint/2010/main" val="3806434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AF6848A-CF32-4633-9ACD-BC4FC583161E}" type="slidenum">
              <a:rPr lang="en-GB" smtClean="0"/>
              <a:t>6</a:t>
            </a:fld>
            <a:endParaRPr lang="en-GB" dirty="0"/>
          </a:p>
        </p:txBody>
      </p:sp>
    </p:spTree>
    <p:extLst>
      <p:ext uri="{BB962C8B-B14F-4D97-AF65-F5344CB8AC3E}">
        <p14:creationId xmlns:p14="http://schemas.microsoft.com/office/powerpoint/2010/main" val="3936787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Teachers’ Student Loan Reimbursement scheme </a:t>
            </a:r>
          </a:p>
          <a:p>
            <a:r>
              <a:rPr lang="en-GB" dirty="0" smtClean="0"/>
              <a:t>* You must have been awarded qualified teacher status (QTS) in one of the following academic years in order to be eligible:</a:t>
            </a:r>
          </a:p>
          <a:p>
            <a:endParaRPr lang="en-GB" dirty="0" smtClean="0"/>
          </a:p>
          <a:p>
            <a:r>
              <a:rPr lang="en-GB" dirty="0" smtClean="0"/>
              <a:t>•2013 to 2014</a:t>
            </a:r>
          </a:p>
          <a:p>
            <a:r>
              <a:rPr lang="en-GB" dirty="0" smtClean="0"/>
              <a:t>•2014 to 2015</a:t>
            </a:r>
          </a:p>
          <a:p>
            <a:r>
              <a:rPr lang="en-GB" dirty="0" smtClean="0"/>
              <a:t>•2015 to 2016</a:t>
            </a:r>
          </a:p>
          <a:p>
            <a:r>
              <a:rPr lang="en-GB" dirty="0" smtClean="0"/>
              <a:t>•2016 to 2017</a:t>
            </a:r>
          </a:p>
          <a:p>
            <a:r>
              <a:rPr lang="en-GB" dirty="0" smtClean="0"/>
              <a:t>•2017 to 2018</a:t>
            </a:r>
          </a:p>
          <a:p>
            <a:r>
              <a:rPr lang="en-GB" dirty="0" smtClean="0"/>
              <a:t>•2018 to 2019</a:t>
            </a:r>
          </a:p>
          <a:p>
            <a:endParaRPr lang="en-GB" dirty="0" smtClean="0"/>
          </a:p>
          <a:p>
            <a:r>
              <a:rPr lang="en-GB" dirty="0" smtClean="0"/>
              <a:t>*You are eligible for reimbursements for the 10 academic years following the year in which you were awarded QTS</a:t>
            </a:r>
          </a:p>
          <a:p>
            <a:endParaRPr lang="en-GB" dirty="0" smtClean="0"/>
          </a:p>
          <a:p>
            <a:r>
              <a:rPr lang="en-GB" dirty="0" smtClean="0"/>
              <a:t>* The school must be in one of the 25 participating local authorities; Barnsley; Blackpool; Bracknell Forest; Bradford; Cambridgeshire; Derby; Derbyshire; Doncaster; Halton; Knowsley; Luton; Middlesbrough; Norfolk; North East Lincolnshire; North Yorkshire; Northamptonshire; Northumberland; Oldham; Peterborough; Portsmouth; Salford; Sefton; St Helens; Stoke-on-Trent; Suffolk.</a:t>
            </a:r>
          </a:p>
          <a:p>
            <a:endParaRPr lang="en-GB" dirty="0"/>
          </a:p>
        </p:txBody>
      </p:sp>
      <p:sp>
        <p:nvSpPr>
          <p:cNvPr id="4" name="Slide Number Placeholder 3"/>
          <p:cNvSpPr>
            <a:spLocks noGrp="1"/>
          </p:cNvSpPr>
          <p:nvPr>
            <p:ph type="sldNum" sz="quarter" idx="10"/>
          </p:nvPr>
        </p:nvSpPr>
        <p:spPr/>
        <p:txBody>
          <a:bodyPr/>
          <a:lstStyle/>
          <a:p>
            <a:fld id="{1AF6848A-CF32-4633-9ACD-BC4FC583161E}" type="slidenum">
              <a:rPr lang="en-GB" smtClean="0"/>
              <a:t>8</a:t>
            </a:fld>
            <a:endParaRPr lang="en-GB" dirty="0"/>
          </a:p>
        </p:txBody>
      </p:sp>
    </p:spTree>
    <p:extLst>
      <p:ext uri="{BB962C8B-B14F-4D97-AF65-F5344CB8AC3E}">
        <p14:creationId xmlns:p14="http://schemas.microsoft.com/office/powerpoint/2010/main" val="671751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A9C04FB-D389-4A5E-9FF4-7AA6C52FF241}" type="datetimeFigureOut">
              <a:rPr lang="en-GB" smtClean="0"/>
              <a:t>17/05/2018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3B5DA5-1D14-4DAE-91E4-EE5D943AECFE}" type="slidenum">
              <a:rPr lang="en-GB" smtClean="0"/>
              <a:t>‹#›</a:t>
            </a:fld>
            <a:endParaRPr lang="en-GB" dirty="0"/>
          </a:p>
        </p:txBody>
      </p:sp>
    </p:spTree>
    <p:extLst>
      <p:ext uri="{BB962C8B-B14F-4D97-AF65-F5344CB8AC3E}">
        <p14:creationId xmlns:p14="http://schemas.microsoft.com/office/powerpoint/2010/main" val="2099386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9C04FB-D389-4A5E-9FF4-7AA6C52FF241}" type="datetimeFigureOut">
              <a:rPr lang="en-GB" smtClean="0"/>
              <a:t>17/05/2018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3B5DA5-1D14-4DAE-91E4-EE5D943AECFE}" type="slidenum">
              <a:rPr lang="en-GB" smtClean="0"/>
              <a:t>‹#›</a:t>
            </a:fld>
            <a:endParaRPr lang="en-GB" dirty="0"/>
          </a:p>
        </p:txBody>
      </p:sp>
    </p:spTree>
    <p:extLst>
      <p:ext uri="{BB962C8B-B14F-4D97-AF65-F5344CB8AC3E}">
        <p14:creationId xmlns:p14="http://schemas.microsoft.com/office/powerpoint/2010/main" val="1939127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9C04FB-D389-4A5E-9FF4-7AA6C52FF241}" type="datetimeFigureOut">
              <a:rPr lang="en-GB" smtClean="0"/>
              <a:t>17/05/2018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3B5DA5-1D14-4DAE-91E4-EE5D943AECFE}" type="slidenum">
              <a:rPr lang="en-GB" smtClean="0"/>
              <a:t>‹#›</a:t>
            </a:fld>
            <a:endParaRPr lang="en-GB" dirty="0"/>
          </a:p>
        </p:txBody>
      </p:sp>
    </p:spTree>
    <p:extLst>
      <p:ext uri="{BB962C8B-B14F-4D97-AF65-F5344CB8AC3E}">
        <p14:creationId xmlns:p14="http://schemas.microsoft.com/office/powerpoint/2010/main" val="3220243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9C04FB-D389-4A5E-9FF4-7AA6C52FF241}" type="datetimeFigureOut">
              <a:rPr lang="en-GB" smtClean="0"/>
              <a:t>17/05/2018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3B5DA5-1D14-4DAE-91E4-EE5D943AECFE}" type="slidenum">
              <a:rPr lang="en-GB" smtClean="0"/>
              <a:t>‹#›</a:t>
            </a:fld>
            <a:endParaRPr lang="en-GB" dirty="0"/>
          </a:p>
        </p:txBody>
      </p:sp>
    </p:spTree>
    <p:extLst>
      <p:ext uri="{BB962C8B-B14F-4D97-AF65-F5344CB8AC3E}">
        <p14:creationId xmlns:p14="http://schemas.microsoft.com/office/powerpoint/2010/main" val="2228958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9C04FB-D389-4A5E-9FF4-7AA6C52FF241}" type="datetimeFigureOut">
              <a:rPr lang="en-GB" smtClean="0"/>
              <a:t>17/05/2018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3B5DA5-1D14-4DAE-91E4-EE5D943AECFE}" type="slidenum">
              <a:rPr lang="en-GB" smtClean="0"/>
              <a:t>‹#›</a:t>
            </a:fld>
            <a:endParaRPr lang="en-GB" dirty="0"/>
          </a:p>
        </p:txBody>
      </p:sp>
    </p:spTree>
    <p:extLst>
      <p:ext uri="{BB962C8B-B14F-4D97-AF65-F5344CB8AC3E}">
        <p14:creationId xmlns:p14="http://schemas.microsoft.com/office/powerpoint/2010/main" val="2809279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A9C04FB-D389-4A5E-9FF4-7AA6C52FF241}" type="datetimeFigureOut">
              <a:rPr lang="en-GB" smtClean="0"/>
              <a:t>17/05/2018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3B5DA5-1D14-4DAE-91E4-EE5D943AECFE}" type="slidenum">
              <a:rPr lang="en-GB" smtClean="0"/>
              <a:t>‹#›</a:t>
            </a:fld>
            <a:endParaRPr lang="en-GB" dirty="0"/>
          </a:p>
        </p:txBody>
      </p:sp>
    </p:spTree>
    <p:extLst>
      <p:ext uri="{BB962C8B-B14F-4D97-AF65-F5344CB8AC3E}">
        <p14:creationId xmlns:p14="http://schemas.microsoft.com/office/powerpoint/2010/main" val="1858167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A9C04FB-D389-4A5E-9FF4-7AA6C52FF241}" type="datetimeFigureOut">
              <a:rPr lang="en-GB" smtClean="0"/>
              <a:t>17/05/2018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D3B5DA5-1D14-4DAE-91E4-EE5D943AECFE}" type="slidenum">
              <a:rPr lang="en-GB" smtClean="0"/>
              <a:t>‹#›</a:t>
            </a:fld>
            <a:endParaRPr lang="en-GB" dirty="0"/>
          </a:p>
        </p:txBody>
      </p:sp>
    </p:spTree>
    <p:extLst>
      <p:ext uri="{BB962C8B-B14F-4D97-AF65-F5344CB8AC3E}">
        <p14:creationId xmlns:p14="http://schemas.microsoft.com/office/powerpoint/2010/main" val="359101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A9C04FB-D389-4A5E-9FF4-7AA6C52FF241}" type="datetimeFigureOut">
              <a:rPr lang="en-GB" smtClean="0"/>
              <a:t>17/05/2018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D3B5DA5-1D14-4DAE-91E4-EE5D943AECFE}" type="slidenum">
              <a:rPr lang="en-GB" smtClean="0"/>
              <a:t>‹#›</a:t>
            </a:fld>
            <a:endParaRPr lang="en-GB" dirty="0"/>
          </a:p>
        </p:txBody>
      </p:sp>
    </p:spTree>
    <p:extLst>
      <p:ext uri="{BB962C8B-B14F-4D97-AF65-F5344CB8AC3E}">
        <p14:creationId xmlns:p14="http://schemas.microsoft.com/office/powerpoint/2010/main" val="2923728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C04FB-D389-4A5E-9FF4-7AA6C52FF241}" type="datetimeFigureOut">
              <a:rPr lang="en-GB" smtClean="0"/>
              <a:t>17/05/2018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D3B5DA5-1D14-4DAE-91E4-EE5D943AECFE}" type="slidenum">
              <a:rPr lang="en-GB" smtClean="0"/>
              <a:t>‹#›</a:t>
            </a:fld>
            <a:endParaRPr lang="en-GB" dirty="0"/>
          </a:p>
        </p:txBody>
      </p:sp>
    </p:spTree>
    <p:extLst>
      <p:ext uri="{BB962C8B-B14F-4D97-AF65-F5344CB8AC3E}">
        <p14:creationId xmlns:p14="http://schemas.microsoft.com/office/powerpoint/2010/main" val="136674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9C04FB-D389-4A5E-9FF4-7AA6C52FF241}" type="datetimeFigureOut">
              <a:rPr lang="en-GB" smtClean="0"/>
              <a:t>17/05/2018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3B5DA5-1D14-4DAE-91E4-EE5D943AECFE}" type="slidenum">
              <a:rPr lang="en-GB" smtClean="0"/>
              <a:t>‹#›</a:t>
            </a:fld>
            <a:endParaRPr lang="en-GB" dirty="0"/>
          </a:p>
        </p:txBody>
      </p:sp>
    </p:spTree>
    <p:extLst>
      <p:ext uri="{BB962C8B-B14F-4D97-AF65-F5344CB8AC3E}">
        <p14:creationId xmlns:p14="http://schemas.microsoft.com/office/powerpoint/2010/main" val="1603438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9C04FB-D389-4A5E-9FF4-7AA6C52FF241}" type="datetimeFigureOut">
              <a:rPr lang="en-GB" smtClean="0"/>
              <a:t>17/05/2018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3B5DA5-1D14-4DAE-91E4-EE5D943AECFE}" type="slidenum">
              <a:rPr lang="en-GB" smtClean="0"/>
              <a:t>‹#›</a:t>
            </a:fld>
            <a:endParaRPr lang="en-GB" dirty="0"/>
          </a:p>
        </p:txBody>
      </p:sp>
    </p:spTree>
    <p:extLst>
      <p:ext uri="{BB962C8B-B14F-4D97-AF65-F5344CB8AC3E}">
        <p14:creationId xmlns:p14="http://schemas.microsoft.com/office/powerpoint/2010/main" val="3416602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9C04FB-D389-4A5E-9FF4-7AA6C52FF241}" type="datetimeFigureOut">
              <a:rPr lang="en-GB" smtClean="0"/>
              <a:t>17/05/2018</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B5DA5-1D14-4DAE-91E4-EE5D943AECFE}" type="slidenum">
              <a:rPr lang="en-GB" smtClean="0"/>
              <a:t>‹#›</a:t>
            </a:fld>
            <a:endParaRPr lang="en-GB" dirty="0"/>
          </a:p>
        </p:txBody>
      </p:sp>
    </p:spTree>
    <p:extLst>
      <p:ext uri="{BB962C8B-B14F-4D97-AF65-F5344CB8AC3E}">
        <p14:creationId xmlns:p14="http://schemas.microsoft.com/office/powerpoint/2010/main" val="374908732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heguardian.com/get-into-teaching/2018/mar/13/left-silicon-valley-teach-physics-there-no-comparis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36430" y="2326120"/>
            <a:ext cx="10354357" cy="646331"/>
          </a:xfrm>
          <a:prstGeom prst="rect">
            <a:avLst/>
          </a:prstGeom>
        </p:spPr>
        <p:txBody>
          <a:bodyPr wrap="square">
            <a:spAutoFit/>
          </a:bodyPr>
          <a:lstStyle/>
          <a:p>
            <a:pPr marL="0" indent="0">
              <a:buNone/>
            </a:pPr>
            <a:r>
              <a:rPr lang="en-GB" sz="4000" b="1" dirty="0" smtClean="0">
                <a:solidFill>
                  <a:schemeClr val="accent6">
                    <a:lumMod val="50000"/>
                  </a:schemeClr>
                </a:solidFill>
                <a:latin typeface="Arial" panose="020B0604020202020204" pitchFamily="34" charset="0"/>
                <a:cs typeface="Arial" panose="020B0604020202020204" pitchFamily="34" charset="0"/>
              </a:rPr>
              <a:t>The Department’s Overall Supply Strategy</a:t>
            </a:r>
            <a:endParaRPr lang="en-GB" sz="4000" b="1" dirty="0">
              <a:solidFill>
                <a:schemeClr val="accent6">
                  <a:lumMod val="50000"/>
                </a:schemeClr>
              </a:solidFill>
              <a:latin typeface="Arial" panose="020B0604020202020204" pitchFamily="34" charset="0"/>
              <a:cs typeface="Arial" panose="020B0604020202020204" pitchFamily="34" charset="0"/>
            </a:endParaRPr>
          </a:p>
        </p:txBody>
      </p:sp>
      <p:pic>
        <p:nvPicPr>
          <p:cNvPr id="5" name="Picture 1" descr="Description: DfE 2955 Resized for email logo 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903" y="5796116"/>
            <a:ext cx="1364600" cy="959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1509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989" y="712145"/>
            <a:ext cx="8761413" cy="706964"/>
          </a:xfrm>
        </p:spPr>
        <p:txBody>
          <a:bodyPr>
            <a:normAutofit fontScale="90000"/>
          </a:bodyPr>
          <a:lstStyle/>
          <a:p>
            <a:pPr algn="ctr"/>
            <a:r>
              <a:rPr lang="en-GB" sz="3600" dirty="0" smtClean="0">
                <a:latin typeface="Arial" panose="020B0604020202020204" pitchFamily="34" charset="0"/>
                <a:cs typeface="Arial" panose="020B0604020202020204" pitchFamily="34" charset="0"/>
              </a:rPr>
              <a:t>Routes into teaching</a:t>
            </a:r>
            <a:r>
              <a:rPr lang="en-GB" dirty="0"/>
              <a:t/>
            </a:r>
            <a:br>
              <a:rPr lang="en-GB" dirty="0"/>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3654798"/>
              </p:ext>
            </p:extLst>
          </p:nvPr>
        </p:nvGraphicFramePr>
        <p:xfrm>
          <a:off x="1300387" y="2439997"/>
          <a:ext cx="8974618" cy="3221756"/>
        </p:xfrm>
        <a:graphic>
          <a:graphicData uri="http://schemas.openxmlformats.org/drawingml/2006/table">
            <a:tbl>
              <a:tblPr firstRow="1" firstCol="1" bandRow="1">
                <a:tableStyleId>{5C22544A-7EE6-4342-B048-85BDC9FD1C3A}</a:tableStyleId>
              </a:tblPr>
              <a:tblGrid>
                <a:gridCol w="1588222">
                  <a:extLst>
                    <a:ext uri="{9D8B030D-6E8A-4147-A177-3AD203B41FA5}">
                      <a16:colId xmlns:a16="http://schemas.microsoft.com/office/drawing/2014/main" xmlns="" val="868618859"/>
                    </a:ext>
                  </a:extLst>
                </a:gridCol>
                <a:gridCol w="1488499">
                  <a:extLst>
                    <a:ext uri="{9D8B030D-6E8A-4147-A177-3AD203B41FA5}">
                      <a16:colId xmlns:a16="http://schemas.microsoft.com/office/drawing/2014/main" xmlns="" val="567969001"/>
                    </a:ext>
                  </a:extLst>
                </a:gridCol>
                <a:gridCol w="1503230">
                  <a:extLst>
                    <a:ext uri="{9D8B030D-6E8A-4147-A177-3AD203B41FA5}">
                      <a16:colId xmlns:a16="http://schemas.microsoft.com/office/drawing/2014/main" xmlns="" val="2133598691"/>
                    </a:ext>
                  </a:extLst>
                </a:gridCol>
                <a:gridCol w="1503230">
                  <a:extLst>
                    <a:ext uri="{9D8B030D-6E8A-4147-A177-3AD203B41FA5}">
                      <a16:colId xmlns:a16="http://schemas.microsoft.com/office/drawing/2014/main" xmlns="" val="2119876517"/>
                    </a:ext>
                  </a:extLst>
                </a:gridCol>
                <a:gridCol w="1446568">
                  <a:extLst>
                    <a:ext uri="{9D8B030D-6E8A-4147-A177-3AD203B41FA5}">
                      <a16:colId xmlns:a16="http://schemas.microsoft.com/office/drawing/2014/main" xmlns="" val="1855132387"/>
                    </a:ext>
                  </a:extLst>
                </a:gridCol>
                <a:gridCol w="1444869">
                  <a:extLst>
                    <a:ext uri="{9D8B030D-6E8A-4147-A177-3AD203B41FA5}">
                      <a16:colId xmlns:a16="http://schemas.microsoft.com/office/drawing/2014/main" xmlns="" val="1403465003"/>
                    </a:ext>
                  </a:extLst>
                </a:gridCol>
              </a:tblGrid>
              <a:tr h="255519">
                <a:tc gridSpan="6">
                  <a:txBody>
                    <a:bodyPr/>
                    <a:lstStyle/>
                    <a:p>
                      <a:pPr algn="ctr">
                        <a:lnSpc>
                          <a:spcPct val="107000"/>
                        </a:lnSpc>
                        <a:spcAft>
                          <a:spcPts val="0"/>
                        </a:spcAft>
                      </a:pPr>
                      <a:r>
                        <a:rPr lang="en-GB" sz="1000" dirty="0">
                          <a:solidFill>
                            <a:schemeClr val="tx1"/>
                          </a:solidFill>
                          <a:effectLst/>
                          <a:latin typeface="Arial" panose="020B0604020202020204" pitchFamily="34" charset="0"/>
                          <a:cs typeface="Arial" panose="020B0604020202020204" pitchFamily="34" charset="0"/>
                        </a:rPr>
                        <a:t>Breakdown of STEM subjects between the different training </a:t>
                      </a:r>
                      <a:r>
                        <a:rPr lang="en-GB" sz="1000" dirty="0" smtClean="0">
                          <a:solidFill>
                            <a:schemeClr val="tx1"/>
                          </a:solidFill>
                          <a:effectLst/>
                          <a:latin typeface="Arial" panose="020B0604020202020204" pitchFamily="34" charset="0"/>
                          <a:cs typeface="Arial" panose="020B0604020202020204" pitchFamily="34" charset="0"/>
                        </a:rPr>
                        <a:t>routes (17/18 data</a:t>
                      </a:r>
                      <a:r>
                        <a:rPr lang="en-GB" sz="1000" baseline="0" dirty="0" smtClean="0">
                          <a:solidFill>
                            <a:schemeClr val="tx1"/>
                          </a:solidFill>
                          <a:effectLst/>
                          <a:latin typeface="Arial" panose="020B0604020202020204" pitchFamily="34" charset="0"/>
                          <a:cs typeface="Arial" panose="020B0604020202020204" pitchFamily="34" charset="0"/>
                        </a:rPr>
                        <a:t>)</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788707347"/>
                  </a:ext>
                </a:extLst>
              </a:tr>
              <a:tr h="514006">
                <a:tc>
                  <a:txBody>
                    <a:bodyPr/>
                    <a:lstStyle/>
                    <a:p>
                      <a:pPr algn="ctr">
                        <a:lnSpc>
                          <a:spcPct val="107000"/>
                        </a:lnSpc>
                        <a:spcAft>
                          <a:spcPts val="0"/>
                        </a:spcAft>
                      </a:pPr>
                      <a:r>
                        <a:rPr lang="en-GB" sz="1000" dirty="0">
                          <a:solidFill>
                            <a:schemeClr val="tx1"/>
                          </a:solidFill>
                          <a:effectLst/>
                          <a:latin typeface="Arial" panose="020B0604020202020204" pitchFamily="34" charset="0"/>
                          <a:cs typeface="Arial" panose="020B0604020202020204" pitchFamily="34" charset="0"/>
                        </a:rPr>
                        <a:t>Subject</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Higher Education Institution</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School Centred ITT</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School Direct (Fee)</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kern="1200" dirty="0">
                          <a:solidFill>
                            <a:schemeClr val="dk1"/>
                          </a:solidFill>
                          <a:effectLst/>
                          <a:latin typeface="Arial" panose="020B0604020202020204" pitchFamily="34" charset="0"/>
                          <a:ea typeface="+mn-ea"/>
                          <a:cs typeface="Arial" panose="020B0604020202020204" pitchFamily="34" charset="0"/>
                        </a:rPr>
                        <a:t>School Direct (Salaried)</a:t>
                      </a: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Teach First</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extLst>
                  <a:ext uri="{0D108BD9-81ED-4DB2-BD59-A6C34878D82A}">
                    <a16:rowId xmlns:a16="http://schemas.microsoft.com/office/drawing/2014/main" xmlns="" val="1315725637"/>
                  </a:ext>
                </a:extLst>
              </a:tr>
              <a:tr h="255519">
                <a:tc>
                  <a:txBody>
                    <a:bodyPr/>
                    <a:lstStyle/>
                    <a:p>
                      <a:pPr algn="l">
                        <a:lnSpc>
                          <a:spcPct val="107000"/>
                        </a:lnSpc>
                        <a:spcAft>
                          <a:spcPts val="0"/>
                        </a:spcAft>
                      </a:pPr>
                      <a:r>
                        <a:rPr lang="en-GB" sz="1000" dirty="0">
                          <a:solidFill>
                            <a:schemeClr val="tx1"/>
                          </a:solidFill>
                          <a:effectLst/>
                          <a:latin typeface="Arial" panose="020B0604020202020204" pitchFamily="34" charset="0"/>
                          <a:cs typeface="Arial" panose="020B0604020202020204" pitchFamily="34" charset="0"/>
                        </a:rPr>
                        <a:t>Mathematics</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1205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320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575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170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145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extLst>
                  <a:ext uri="{0D108BD9-81ED-4DB2-BD59-A6C34878D82A}">
                    <a16:rowId xmlns:a16="http://schemas.microsoft.com/office/drawing/2014/main" xmlns="" val="3033711692"/>
                  </a:ext>
                </a:extLst>
              </a:tr>
              <a:tr h="255519">
                <a:tc>
                  <a:txBody>
                    <a:bodyPr/>
                    <a:lstStyle/>
                    <a:p>
                      <a:pPr algn="l">
                        <a:lnSpc>
                          <a:spcPct val="107000"/>
                        </a:lnSpc>
                        <a:spcAft>
                          <a:spcPts val="0"/>
                        </a:spcAft>
                      </a:pPr>
                      <a:r>
                        <a:rPr lang="en-GB" sz="1000" dirty="0">
                          <a:solidFill>
                            <a:schemeClr val="tx1"/>
                          </a:solidFill>
                          <a:effectLst/>
                          <a:latin typeface="Arial" panose="020B0604020202020204" pitchFamily="34" charset="0"/>
                          <a:cs typeface="Arial" panose="020B0604020202020204" pitchFamily="34" charset="0"/>
                        </a:rPr>
                        <a:t>Biology</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505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110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225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75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85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extLst>
                  <a:ext uri="{0D108BD9-81ED-4DB2-BD59-A6C34878D82A}">
                    <a16:rowId xmlns:a16="http://schemas.microsoft.com/office/drawing/2014/main" xmlns="" val="2996162432"/>
                  </a:ext>
                </a:extLst>
              </a:tr>
              <a:tr h="262666">
                <a:tc>
                  <a:txBody>
                    <a:bodyPr/>
                    <a:lstStyle/>
                    <a:p>
                      <a:pPr algn="l">
                        <a:lnSpc>
                          <a:spcPct val="107000"/>
                        </a:lnSpc>
                        <a:spcAft>
                          <a:spcPts val="0"/>
                        </a:spcAft>
                      </a:pPr>
                      <a:r>
                        <a:rPr lang="en-GB" sz="1000" dirty="0">
                          <a:solidFill>
                            <a:schemeClr val="tx1"/>
                          </a:solidFill>
                          <a:effectLst/>
                          <a:latin typeface="Arial" panose="020B0604020202020204" pitchFamily="34" charset="0"/>
                          <a:cs typeface="Arial" panose="020B0604020202020204" pitchFamily="34" charset="0"/>
                        </a:rPr>
                        <a:t>Physics</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4"/>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365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4"/>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105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4"/>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165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4"/>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55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4"/>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20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4"/>
                    </a:solidFill>
                  </a:tcPr>
                </a:tc>
                <a:extLst>
                  <a:ext uri="{0D108BD9-81ED-4DB2-BD59-A6C34878D82A}">
                    <a16:rowId xmlns:a16="http://schemas.microsoft.com/office/drawing/2014/main" xmlns="" val="4012313242"/>
                  </a:ext>
                </a:extLst>
              </a:tr>
              <a:tr h="255519">
                <a:tc>
                  <a:txBody>
                    <a:bodyPr/>
                    <a:lstStyle/>
                    <a:p>
                      <a:pPr algn="l">
                        <a:lnSpc>
                          <a:spcPct val="107000"/>
                        </a:lnSpc>
                        <a:spcAft>
                          <a:spcPts val="0"/>
                        </a:spcAft>
                      </a:pPr>
                      <a:r>
                        <a:rPr lang="en-GB" sz="1000" dirty="0">
                          <a:solidFill>
                            <a:schemeClr val="tx1"/>
                          </a:solidFill>
                          <a:effectLst/>
                          <a:latin typeface="Arial" panose="020B0604020202020204" pitchFamily="34" charset="0"/>
                          <a:cs typeface="Arial" panose="020B0604020202020204" pitchFamily="34" charset="0"/>
                        </a:rPr>
                        <a:t>Chemistry</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430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110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250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40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25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extLst>
                  <a:ext uri="{0D108BD9-81ED-4DB2-BD59-A6C34878D82A}">
                    <a16:rowId xmlns:a16="http://schemas.microsoft.com/office/drawing/2014/main" xmlns="" val="1960160007"/>
                  </a:ext>
                </a:extLst>
              </a:tr>
              <a:tr h="255519">
                <a:tc>
                  <a:txBody>
                    <a:bodyPr/>
                    <a:lstStyle/>
                    <a:p>
                      <a:pPr algn="l">
                        <a:lnSpc>
                          <a:spcPct val="107000"/>
                        </a:lnSpc>
                        <a:spcAft>
                          <a:spcPts val="0"/>
                        </a:spcAft>
                      </a:pPr>
                      <a:r>
                        <a:rPr lang="en-GB" sz="1000" dirty="0">
                          <a:solidFill>
                            <a:schemeClr val="tx1"/>
                          </a:solidFill>
                          <a:effectLst/>
                          <a:latin typeface="Arial" panose="020B0604020202020204" pitchFamily="34" charset="0"/>
                          <a:cs typeface="Arial" panose="020B0604020202020204" pitchFamily="34" charset="0"/>
                        </a:rPr>
                        <a:t>Other</a:t>
                      </a:r>
                      <a:r>
                        <a:rPr lang="en-GB" sz="1000" baseline="30000" dirty="0">
                          <a:solidFill>
                            <a:schemeClr val="tx1"/>
                          </a:solidFill>
                          <a:effectLst/>
                          <a:latin typeface="Arial" panose="020B0604020202020204" pitchFamily="34" charset="0"/>
                          <a:cs typeface="Arial" panose="020B0604020202020204" pitchFamily="34" charset="0"/>
                        </a:rPr>
                        <a:t>7</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220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45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95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10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extLst>
                  <a:ext uri="{0D108BD9-81ED-4DB2-BD59-A6C34878D82A}">
                    <a16:rowId xmlns:a16="http://schemas.microsoft.com/office/drawing/2014/main" xmlns="" val="357314274"/>
                  </a:ext>
                </a:extLst>
              </a:tr>
              <a:tr h="518185">
                <a:tc>
                  <a:txBody>
                    <a:bodyPr/>
                    <a:lstStyle/>
                    <a:p>
                      <a:pPr algn="l">
                        <a:lnSpc>
                          <a:spcPct val="107000"/>
                        </a:lnSpc>
                        <a:spcAft>
                          <a:spcPts val="0"/>
                        </a:spcAft>
                      </a:pPr>
                      <a:r>
                        <a:rPr lang="en-GB" sz="1000" dirty="0">
                          <a:solidFill>
                            <a:schemeClr val="tx1"/>
                          </a:solidFill>
                          <a:effectLst/>
                          <a:latin typeface="Arial" panose="020B0604020202020204" pitchFamily="34" charset="0"/>
                          <a:cs typeface="Arial" panose="020B0604020202020204" pitchFamily="34" charset="0"/>
                        </a:rPr>
                        <a:t>Design &amp; Technology</a:t>
                      </a:r>
                      <a:r>
                        <a:rPr lang="en-GB" sz="1000" baseline="30000" dirty="0">
                          <a:solidFill>
                            <a:schemeClr val="tx1"/>
                          </a:solidFill>
                          <a:effectLst/>
                          <a:latin typeface="Arial" panose="020B0604020202020204" pitchFamily="34" charset="0"/>
                          <a:cs typeface="Arial" panose="020B0604020202020204" pitchFamily="34" charset="0"/>
                        </a:rPr>
                        <a:t>8</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120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40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90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40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extLst>
                  <a:ext uri="{0D108BD9-81ED-4DB2-BD59-A6C34878D82A}">
                    <a16:rowId xmlns:a16="http://schemas.microsoft.com/office/drawing/2014/main" xmlns="" val="1788289911"/>
                  </a:ext>
                </a:extLst>
              </a:tr>
              <a:tr h="255519">
                <a:tc>
                  <a:txBody>
                    <a:bodyPr/>
                    <a:lstStyle/>
                    <a:p>
                      <a:pPr algn="l">
                        <a:lnSpc>
                          <a:spcPct val="107000"/>
                        </a:lnSpc>
                        <a:spcAft>
                          <a:spcPts val="0"/>
                        </a:spcAft>
                      </a:pPr>
                      <a:r>
                        <a:rPr lang="en-GB" sz="1000" dirty="0">
                          <a:solidFill>
                            <a:schemeClr val="tx1"/>
                          </a:solidFill>
                          <a:effectLst/>
                          <a:latin typeface="Arial" panose="020B0604020202020204" pitchFamily="34" charset="0"/>
                          <a:cs typeface="Arial" panose="020B0604020202020204" pitchFamily="34" charset="0"/>
                        </a:rPr>
                        <a:t>Computing</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255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55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135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15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extLst>
                  <a:ext uri="{0D108BD9-81ED-4DB2-BD59-A6C34878D82A}">
                    <a16:rowId xmlns:a16="http://schemas.microsoft.com/office/drawing/2014/main" xmlns="" val="861409669"/>
                  </a:ext>
                </a:extLst>
              </a:tr>
              <a:tr h="255519">
                <a:tc>
                  <a:txBody>
                    <a:bodyPr/>
                    <a:lstStyle/>
                    <a:p>
                      <a:pPr algn="l">
                        <a:lnSpc>
                          <a:spcPct val="107000"/>
                        </a:lnSpc>
                        <a:spcAft>
                          <a:spcPts val="0"/>
                        </a:spcAft>
                      </a:pPr>
                      <a:r>
                        <a:rPr lang="en-GB" sz="1000" dirty="0">
                          <a:solidFill>
                            <a:schemeClr val="tx1"/>
                          </a:solidFill>
                          <a:effectLst/>
                          <a:latin typeface="Arial" panose="020B0604020202020204" pitchFamily="34" charset="0"/>
                          <a:cs typeface="Arial" panose="020B0604020202020204" pitchFamily="34" charset="0"/>
                        </a:rPr>
                        <a:t>Total</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3100</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785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1535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405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tc>
                  <a:txBody>
                    <a:bodyPr/>
                    <a:lstStyle/>
                    <a:p>
                      <a:pPr algn="ctr">
                        <a:lnSpc>
                          <a:spcPct val="107000"/>
                        </a:lnSpc>
                        <a:spcAft>
                          <a:spcPts val="0"/>
                        </a:spcAft>
                      </a:pPr>
                      <a:r>
                        <a:rPr lang="en-GB" sz="1000" dirty="0">
                          <a:effectLst/>
                          <a:latin typeface="Arial" panose="020B0604020202020204" pitchFamily="34" charset="0"/>
                          <a:cs typeface="Arial" panose="020B0604020202020204" pitchFamily="34" charset="0"/>
                        </a:rPr>
                        <a:t>285</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0174" marR="60174" marT="0" marB="0">
                    <a:solidFill>
                      <a:schemeClr val="accent5">
                        <a:lumMod val="20000"/>
                        <a:lumOff val="80000"/>
                      </a:schemeClr>
                    </a:solidFill>
                  </a:tcPr>
                </a:tc>
                <a:extLst>
                  <a:ext uri="{0D108BD9-81ED-4DB2-BD59-A6C34878D82A}">
                    <a16:rowId xmlns:a16="http://schemas.microsoft.com/office/drawing/2014/main" xmlns="" val="2419033018"/>
                  </a:ext>
                </a:extLst>
              </a:tr>
            </a:tbl>
          </a:graphicData>
        </a:graphic>
      </p:graphicFrame>
      <p:sp>
        <p:nvSpPr>
          <p:cNvPr id="5" name="Rectangle 4"/>
          <p:cNvSpPr/>
          <p:nvPr/>
        </p:nvSpPr>
        <p:spPr>
          <a:xfrm>
            <a:off x="614864" y="1419109"/>
            <a:ext cx="11472809" cy="886525"/>
          </a:xfrm>
          <a:prstGeom prst="rect">
            <a:avLst/>
          </a:prstGeom>
        </p:spPr>
        <p:txBody>
          <a:bodyPr wrap="square">
            <a:spAutoFit/>
          </a:bodyPr>
          <a:lstStyle/>
          <a:p>
            <a:pPr>
              <a:lnSpc>
                <a:spcPct val="107000"/>
              </a:lnSpc>
              <a:spcAft>
                <a:spcPts val="800"/>
              </a:spcAft>
              <a:tabLst>
                <a:tab pos="1002030" algn="l"/>
              </a:tabLst>
            </a:pPr>
            <a:r>
              <a:rPr lang="en-GB" dirty="0">
                <a:latin typeface="Arial" panose="020B0604020202020204" pitchFamily="34" charset="0"/>
                <a:ea typeface="Calibri" panose="020F050202020403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Provisional data on PG ITT new secondary entrants by subject and route </a:t>
            </a:r>
            <a:r>
              <a:rPr lang="en-GB" baseline="30000" dirty="0">
                <a:latin typeface="Arial" panose="020B0604020202020204" pitchFamily="34" charset="0"/>
                <a:cs typeface="Arial" panose="020B0604020202020204" pitchFamily="34" charset="0"/>
              </a:rPr>
              <a:t>1,2,3,4,5,6</a:t>
            </a:r>
            <a:endParaRPr lang="en-GB"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tabLst>
                <a:tab pos="1002030" algn="l"/>
              </a:tabLst>
            </a:pPr>
            <a:r>
              <a:rPr lang="en-GB" sz="1200" u="sng" dirty="0">
                <a:latin typeface="Arial" panose="020B0604020202020204" pitchFamily="34" charset="0"/>
                <a:ea typeface="Calibri" panose="020F0502020204030204" pitchFamily="34" charset="0"/>
                <a:cs typeface="Arial" panose="020B0604020202020204" pitchFamily="34" charset="0"/>
              </a:rPr>
              <a:t>Table </a:t>
            </a:r>
            <a:r>
              <a:rPr lang="en-GB" sz="1200" u="sng" dirty="0" smtClean="0">
                <a:latin typeface="Arial" panose="020B0604020202020204" pitchFamily="34" charset="0"/>
                <a:ea typeface="Calibri" panose="020F0502020204030204" pitchFamily="34" charset="0"/>
                <a:cs typeface="Arial" panose="020B0604020202020204" pitchFamily="34" charset="0"/>
              </a:rPr>
              <a:t>1</a:t>
            </a:r>
            <a:r>
              <a:rPr lang="en-GB" sz="1200" dirty="0">
                <a:latin typeface="Arial" panose="020B0604020202020204" pitchFamily="34" charset="0"/>
                <a:ea typeface="Calibri" panose="020F0502020204030204" pitchFamily="34" charset="0"/>
                <a:cs typeface="Arial" panose="020B0604020202020204" pitchFamily="34" charset="0"/>
              </a:rPr>
              <a:t>:</a:t>
            </a:r>
            <a:r>
              <a:rPr lang="en-GB" sz="1200" dirty="0" smtClean="0">
                <a:latin typeface="Arial" panose="020B0604020202020204" pitchFamily="34" charset="0"/>
                <a:ea typeface="Calibri" panose="020F0502020204030204" pitchFamily="34" charset="0"/>
                <a:cs typeface="Arial" panose="020B0604020202020204" pitchFamily="34" charset="0"/>
              </a:rPr>
              <a:t> Data sourced from </a:t>
            </a:r>
            <a:r>
              <a:rPr lang="en-GB" sz="1200" dirty="0">
                <a:latin typeface="Arial" panose="020B0604020202020204" pitchFamily="34" charset="0"/>
                <a:ea typeface="Calibri" panose="020F0502020204030204" pitchFamily="34" charset="0"/>
                <a:cs typeface="Arial" panose="020B0604020202020204" pitchFamily="34" charset="0"/>
              </a:rPr>
              <a:t>the DfE Initial Teacher Training (ITT) Census, details the breakdown of secondary STEM trainees across the different training </a:t>
            </a:r>
            <a:r>
              <a:rPr lang="en-GB" sz="1200" dirty="0" smtClean="0">
                <a:latin typeface="Arial" panose="020B0604020202020204" pitchFamily="34" charset="0"/>
                <a:ea typeface="Calibri" panose="020F0502020204030204" pitchFamily="34" charset="0"/>
                <a:cs typeface="Arial" panose="020B0604020202020204" pitchFamily="34" charset="0"/>
              </a:rPr>
              <a:t>routes available. </a:t>
            </a:r>
            <a:r>
              <a:rPr lang="en-GB" sz="1200" dirty="0">
                <a:latin typeface="Arial" panose="020B0604020202020204" pitchFamily="34" charset="0"/>
                <a:ea typeface="Calibri" panose="020F0502020204030204" pitchFamily="34" charset="0"/>
                <a:cs typeface="Arial" panose="020B0604020202020204" pitchFamily="34" charset="0"/>
              </a:rPr>
              <a:t>The table indicates the typical university route into ITT attracted the most STEM </a:t>
            </a:r>
            <a:r>
              <a:rPr lang="en-GB" sz="1200" dirty="0" smtClean="0">
                <a:latin typeface="Arial" panose="020B0604020202020204" pitchFamily="34" charset="0"/>
                <a:ea typeface="Calibri" panose="020F0502020204030204" pitchFamily="34" charset="0"/>
                <a:cs typeface="Arial" panose="020B0604020202020204" pitchFamily="34" charset="0"/>
              </a:rPr>
              <a:t>trainee teachers.</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3" name="Rectangle 2"/>
          <p:cNvSpPr/>
          <p:nvPr/>
        </p:nvSpPr>
        <p:spPr>
          <a:xfrm>
            <a:off x="1730478" y="6075177"/>
            <a:ext cx="11680722" cy="261610"/>
          </a:xfrm>
          <a:prstGeom prst="rect">
            <a:avLst/>
          </a:prstGeom>
        </p:spPr>
        <p:txBody>
          <a:bodyPr wrap="square">
            <a:spAutoFit/>
          </a:bodyPr>
          <a:lstStyle/>
          <a:p>
            <a:r>
              <a:rPr lang="en-GB" sz="1100" dirty="0">
                <a:latin typeface="Arial" panose="020B0604020202020204" pitchFamily="34" charset="0"/>
                <a:cs typeface="Arial" panose="020B0604020202020204" pitchFamily="34" charset="0"/>
              </a:rPr>
              <a:t>https://www.gov.uk/government/statistics/initial-teacher-training-trainee-number-census-2017-to-2018</a:t>
            </a:r>
          </a:p>
        </p:txBody>
      </p:sp>
      <p:pic>
        <p:nvPicPr>
          <p:cNvPr id="7" name="Picture 1" descr="Description: DfE 2955 Resized for email logo 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903" y="5796116"/>
            <a:ext cx="1364600" cy="959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3568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203" y="733585"/>
            <a:ext cx="10798836" cy="1325563"/>
          </a:xfrm>
        </p:spPr>
        <p:txBody>
          <a:bodyPr>
            <a:normAutofit fontScale="90000"/>
          </a:bodyPr>
          <a:lstStyle/>
          <a:p>
            <a:pPr algn="ctr"/>
            <a:r>
              <a:rPr lang="en-GB" dirty="0" smtClean="0">
                <a:latin typeface="Arial" panose="020B0604020202020204" pitchFamily="34" charset="0"/>
                <a:cs typeface="Arial" panose="020B0604020202020204" pitchFamily="34" charset="0"/>
              </a:rPr>
              <a:t>Marketing</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a:r>
            <a:br>
              <a:rPr lang="en-GB" dirty="0" smtClean="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
            </a:r>
            <a:br>
              <a:rPr lang="en-GB" sz="1600" dirty="0">
                <a:latin typeface="Arial" panose="020B0604020202020204" pitchFamily="34" charset="0"/>
                <a:cs typeface="Arial" panose="020B0604020202020204" pitchFamily="34" charset="0"/>
              </a:rPr>
            </a:br>
            <a:r>
              <a:rPr lang="en-GB" sz="1600" b="1" dirty="0" err="1">
                <a:latin typeface="Arial" panose="020B0604020202020204" pitchFamily="34" charset="0"/>
                <a:ea typeface="Calibri" panose="020F0502020204030204" pitchFamily="34" charset="0"/>
                <a:cs typeface="Arial" panose="020B0604020202020204" pitchFamily="34" charset="0"/>
              </a:rPr>
              <a:t>Marketing</a:t>
            </a:r>
            <a:r>
              <a:rPr lang="en-GB" sz="1600" b="1" dirty="0">
                <a:latin typeface="Arial" panose="020B0604020202020204" pitchFamily="34" charset="0"/>
                <a:ea typeface="Calibri" panose="020F0502020204030204" pitchFamily="34" charset="0"/>
                <a:cs typeface="Arial" panose="020B0604020202020204" pitchFamily="34" charset="0"/>
              </a:rPr>
              <a:t> is the key strategic component for promoting teaching as a career and the benefits of training to become a teacher</a:t>
            </a:r>
            <a:r>
              <a:rPr lang="en-GB" sz="1600" b="1" dirty="0">
                <a:ea typeface="Calibri" panose="020F0502020204030204" pitchFamily="34" charset="0"/>
              </a:rPr>
              <a:t>.</a:t>
            </a:r>
            <a:br>
              <a:rPr lang="en-GB" sz="1600" b="1" dirty="0">
                <a:ea typeface="Calibri" panose="020F0502020204030204" pitchFamily="34" charset="0"/>
              </a:rPr>
            </a:br>
            <a:endParaRPr lang="en-GB" sz="1600" dirty="0">
              <a:latin typeface="Arial" panose="020B0604020202020204" pitchFamily="34" charset="0"/>
              <a:cs typeface="Arial" panose="020B0604020202020204" pitchFamily="34" charset="0"/>
            </a:endParaRPr>
          </a:p>
        </p:txBody>
      </p:sp>
      <p:pic>
        <p:nvPicPr>
          <p:cNvPr id="6" name="Picture 1" descr="Description: DfE 2955 Resized for email logo 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903" y="5796116"/>
            <a:ext cx="1364600" cy="959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043274" y="2360494"/>
            <a:ext cx="5261380" cy="4185761"/>
          </a:xfrm>
          <a:prstGeom prst="rect">
            <a:avLst/>
          </a:prstGeom>
        </p:spPr>
        <p:txBody>
          <a:bodyPr wrap="square">
            <a:spAutoFit/>
          </a:bodyPr>
          <a:lstStyle/>
          <a:p>
            <a:r>
              <a:rPr lang="en-GB" sz="1400" b="1" dirty="0" smtClean="0">
                <a:latin typeface="Arial" panose="020B0604020202020204" pitchFamily="34" charset="0"/>
                <a:cs typeface="Arial" panose="020B0604020202020204" pitchFamily="34" charset="0"/>
              </a:rPr>
              <a:t>Marketing approach</a:t>
            </a:r>
          </a:p>
          <a:p>
            <a:endParaRPr lang="en-GB"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Our </a:t>
            </a:r>
            <a:r>
              <a:rPr lang="en-GB" sz="1400" dirty="0">
                <a:latin typeface="Arial" panose="020B0604020202020204" pitchFamily="34" charset="0"/>
                <a:cs typeface="Arial" panose="020B0604020202020204" pitchFamily="34" charset="0"/>
              </a:rPr>
              <a:t>Get Into Teaching </a:t>
            </a:r>
            <a:r>
              <a:rPr lang="en-GB" sz="1400" dirty="0" smtClean="0">
                <a:latin typeface="Arial" panose="020B0604020202020204" pitchFamily="34" charset="0"/>
                <a:cs typeface="Arial" panose="020B0604020202020204" pitchFamily="34" charset="0"/>
              </a:rPr>
              <a:t>communication </a:t>
            </a:r>
            <a:r>
              <a:rPr lang="en-GB" sz="1400" dirty="0">
                <a:latin typeface="Arial" panose="020B0604020202020204" pitchFamily="34" charset="0"/>
                <a:cs typeface="Arial" panose="020B0604020202020204" pitchFamily="34" charset="0"/>
              </a:rPr>
              <a:t>prioritises the 7 priority subjects (physics, maths, chemistry, biology, computing, languages and geography) </a:t>
            </a:r>
            <a:r>
              <a:rPr lang="en-GB" sz="1400" dirty="0" smtClean="0">
                <a:latin typeface="Arial" panose="020B0604020202020204" pitchFamily="34" charset="0"/>
                <a:cs typeface="Arial" panose="020B0604020202020204" pitchFamily="34" charset="0"/>
              </a:rPr>
              <a:t>for </a:t>
            </a:r>
            <a:r>
              <a:rPr lang="en-GB" sz="1400" dirty="0">
                <a:latin typeface="Arial" panose="020B0604020202020204" pitchFamily="34" charset="0"/>
                <a:cs typeface="Arial" panose="020B0604020202020204" pitchFamily="34" charset="0"/>
              </a:rPr>
              <a:t>all activity </a:t>
            </a:r>
            <a:r>
              <a:rPr lang="en-GB" sz="1400" dirty="0" smtClean="0">
                <a:latin typeface="Arial" panose="020B0604020202020204" pitchFamily="34" charset="0"/>
                <a:cs typeface="Arial" panose="020B0604020202020204" pitchFamily="34" charset="0"/>
              </a:rPr>
              <a:t>and accompanying assets. This </a:t>
            </a:r>
            <a:r>
              <a:rPr lang="en-GB" sz="1400" dirty="0">
                <a:latin typeface="Arial" panose="020B0604020202020204" pitchFamily="34" charset="0"/>
                <a:cs typeface="Arial" panose="020B0604020202020204" pitchFamily="34" charset="0"/>
              </a:rPr>
              <a:t>is mainly done via</a:t>
            </a:r>
            <a:r>
              <a:rPr lang="en-GB" sz="1400" dirty="0" smtClean="0">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Key </a:t>
            </a:r>
            <a:r>
              <a:rPr lang="en-GB" sz="1400" dirty="0">
                <a:latin typeface="Arial" panose="020B0604020202020204" pitchFamily="34" charset="0"/>
                <a:cs typeface="Arial" panose="020B0604020202020204" pitchFamily="34" charset="0"/>
              </a:rPr>
              <a:t>messaging focussed on the financial incentives (</a:t>
            </a:r>
            <a:r>
              <a:rPr lang="en-GB" sz="1400" dirty="0" smtClean="0">
                <a:latin typeface="Arial" panose="020B0604020202020204" pitchFamily="34" charset="0"/>
                <a:cs typeface="Arial" panose="020B0604020202020204" pitchFamily="34" charset="0"/>
              </a:rPr>
              <a:t>bursaries) </a:t>
            </a:r>
            <a:r>
              <a:rPr lang="en-GB" sz="1400" dirty="0">
                <a:latin typeface="Arial" panose="020B0604020202020204" pitchFamily="34" charset="0"/>
                <a:cs typeface="Arial" panose="020B0604020202020204" pitchFamily="34" charset="0"/>
              </a:rPr>
              <a:t>on offer for </a:t>
            </a:r>
            <a:r>
              <a:rPr lang="en-GB" sz="1400" dirty="0" smtClean="0">
                <a:latin typeface="Arial" panose="020B0604020202020204" pitchFamily="34" charset="0"/>
                <a:cs typeface="Arial" panose="020B0604020202020204" pitchFamily="34" charset="0"/>
              </a:rPr>
              <a:t>priority </a:t>
            </a:r>
            <a:r>
              <a:rPr lang="en-GB" sz="1400" dirty="0">
                <a:latin typeface="Arial" panose="020B0604020202020204" pitchFamily="34" charset="0"/>
                <a:cs typeface="Arial" panose="020B0604020202020204" pitchFamily="34" charset="0"/>
              </a:rPr>
              <a:t>subjects, and</a:t>
            </a:r>
            <a:r>
              <a:rPr lang="en-GB" sz="1400" dirty="0" smtClean="0">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Audience </a:t>
            </a:r>
            <a:r>
              <a:rPr lang="en-GB" sz="1400" dirty="0">
                <a:latin typeface="Arial" panose="020B0604020202020204" pitchFamily="34" charset="0"/>
                <a:cs typeface="Arial" panose="020B0604020202020204" pitchFamily="34" charset="0"/>
              </a:rPr>
              <a:t>segmentation research and subsequent targeting – basically planning our campaign around what channels/media index highly for the core </a:t>
            </a:r>
            <a:r>
              <a:rPr lang="en-GB" sz="1400" dirty="0" smtClean="0">
                <a:latin typeface="Arial" panose="020B0604020202020204" pitchFamily="34" charset="0"/>
                <a:cs typeface="Arial" panose="020B0604020202020204" pitchFamily="34" charset="0"/>
              </a:rPr>
              <a:t>subjects.</a:t>
            </a:r>
          </a:p>
          <a:p>
            <a:endParaRPr lang="en-GB"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Our Direct Marketing team sends out subject-specific (physics included) emails to </a:t>
            </a:r>
            <a:r>
              <a:rPr lang="en-GB" sz="1400" dirty="0" smtClean="0">
                <a:latin typeface="Arial" panose="020B0604020202020204" pitchFamily="34" charset="0"/>
                <a:cs typeface="Arial" panose="020B0604020202020204" pitchFamily="34" charset="0"/>
              </a:rPr>
              <a:t>those who have registered an interest in teaching.</a:t>
            </a: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smtClean="0"/>
          </a:p>
          <a:p>
            <a:endParaRPr lang="en-GB" sz="1400" dirty="0"/>
          </a:p>
        </p:txBody>
      </p:sp>
      <p:sp>
        <p:nvSpPr>
          <p:cNvPr id="3" name="TextBox 2"/>
          <p:cNvSpPr txBox="1"/>
          <p:nvPr/>
        </p:nvSpPr>
        <p:spPr>
          <a:xfrm>
            <a:off x="6745574" y="2292989"/>
            <a:ext cx="4698830" cy="3754874"/>
          </a:xfrm>
          <a:prstGeom prst="rect">
            <a:avLst/>
          </a:prstGeom>
          <a:noFill/>
        </p:spPr>
        <p:txBody>
          <a:bodyPr wrap="square" rtlCol="0">
            <a:spAutoFit/>
          </a:bodyPr>
          <a:lstStyle/>
          <a:p>
            <a:pPr lvl="0"/>
            <a:r>
              <a:rPr lang="en-GB" sz="1400" b="1" dirty="0">
                <a:latin typeface="Arial" panose="020B0604020202020204" pitchFamily="34" charset="0"/>
                <a:cs typeface="Arial" panose="020B0604020202020204" pitchFamily="34" charset="0"/>
              </a:rPr>
              <a:t>Why I chose to teach – Get Into Teaching TV campaign</a:t>
            </a:r>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Watch out for a further burst of TV advertising throughout May to boost the national Get Into Teaching recruitment campaign. </a:t>
            </a:r>
          </a:p>
          <a:p>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The </a:t>
            </a:r>
            <a:r>
              <a:rPr lang="en-GB" sz="1400" dirty="0" smtClean="0">
                <a:latin typeface="Arial" panose="020B0604020202020204" pitchFamily="34" charset="0"/>
                <a:cs typeface="Arial" panose="020B0604020202020204" pitchFamily="34" charset="0"/>
              </a:rPr>
              <a:t>2 TV adverts are </a:t>
            </a:r>
            <a:r>
              <a:rPr lang="en-GB" sz="1400" dirty="0">
                <a:latin typeface="Arial" panose="020B0604020202020204" pitchFamily="34" charset="0"/>
                <a:cs typeface="Arial" panose="020B0604020202020204" pitchFamily="34" charset="0"/>
              </a:rPr>
              <a:t>filmed in a working school, showcasing the pride teachers take in their job and ‘why I chose to teach’, and are being supported by advertising on social media online, in the press and on the radio.</a:t>
            </a:r>
          </a:p>
          <a:p>
            <a:r>
              <a:rPr lang="en-GB" sz="14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Please follow us </a:t>
            </a:r>
            <a:r>
              <a:rPr lang="en-GB" sz="1400" dirty="0" smtClean="0">
                <a:latin typeface="Arial" panose="020B0604020202020204" pitchFamily="34" charset="0"/>
                <a:cs typeface="Arial" panose="020B0604020202020204" pitchFamily="34" charset="0"/>
              </a:rPr>
              <a:t>on Facebook, Twitter and Instagram; your </a:t>
            </a:r>
            <a:r>
              <a:rPr lang="en-GB" sz="1400" dirty="0">
                <a:latin typeface="Arial" panose="020B0604020202020204" pitchFamily="34" charset="0"/>
                <a:cs typeface="Arial" panose="020B0604020202020204" pitchFamily="34" charset="0"/>
              </a:rPr>
              <a:t>retweets, likes and shares help to promote a positive image of teaching and are vital to our joint recruitment efforts.</a:t>
            </a:r>
          </a:p>
        </p:txBody>
      </p:sp>
    </p:spTree>
    <p:extLst>
      <p:ext uri="{BB962C8B-B14F-4D97-AF65-F5344CB8AC3E}">
        <p14:creationId xmlns:p14="http://schemas.microsoft.com/office/powerpoint/2010/main" val="2663840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1212" y="993332"/>
            <a:ext cx="9474278" cy="706964"/>
          </a:xfrm>
        </p:spPr>
        <p:txBody>
          <a:bodyPr>
            <a:noAutofit/>
          </a:bodyPr>
          <a:lstStyle/>
          <a:p>
            <a:pPr algn="ctr"/>
            <a:r>
              <a:rPr lang="en-GB" sz="4000" dirty="0">
                <a:latin typeface="Arial" panose="020B0604020202020204" pitchFamily="34" charset="0"/>
                <a:ea typeface="Calibri" panose="020F0502020204030204" pitchFamily="34" charset="0"/>
                <a:cs typeface="Arial" panose="020B0604020202020204" pitchFamily="34" charset="0"/>
              </a:rPr>
              <a:t>Physics s</a:t>
            </a:r>
            <a:r>
              <a:rPr lang="en-GB" sz="4000" dirty="0" smtClean="0">
                <a:latin typeface="Arial" panose="020B0604020202020204" pitchFamily="34" charset="0"/>
                <a:ea typeface="Calibri" panose="020F0502020204030204" pitchFamily="34" charset="0"/>
                <a:cs typeface="Arial" panose="020B0604020202020204" pitchFamily="34" charset="0"/>
              </a:rPr>
              <a:t>pecific marketing activity</a:t>
            </a:r>
            <a:r>
              <a:rPr lang="en-GB" sz="2800" b="1" dirty="0">
                <a:latin typeface="Arial" panose="020B0604020202020204" pitchFamily="34" charset="0"/>
                <a:ea typeface="Calibri" panose="020F0502020204030204" pitchFamily="34" charset="0"/>
                <a:cs typeface="Arial" panose="020B0604020202020204" pitchFamily="34" charset="0"/>
              </a:rPr>
              <a:t/>
            </a:r>
            <a:br>
              <a:rPr lang="en-GB" sz="2800" b="1" dirty="0">
                <a:latin typeface="Arial" panose="020B0604020202020204" pitchFamily="34" charset="0"/>
                <a:ea typeface="Calibri" panose="020F050202020403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lvl="0" indent="0">
              <a:buNone/>
            </a:pPr>
            <a:r>
              <a:rPr lang="en-GB" sz="1400" b="1" dirty="0">
                <a:solidFill>
                  <a:schemeClr val="tx1"/>
                </a:solidFill>
                <a:latin typeface="Arial" panose="020B0604020202020204" pitchFamily="34" charset="0"/>
                <a:ea typeface="Calibri" panose="020F0502020204030204" pitchFamily="34" charset="0"/>
                <a:cs typeface="Arial" panose="020B0604020202020204" pitchFamily="34" charset="0"/>
              </a:rPr>
              <a:t>Physics </a:t>
            </a:r>
            <a:r>
              <a:rPr lang="en-GB" sz="1400" b="1" dirty="0" smtClean="0">
                <a:solidFill>
                  <a:schemeClr val="tx1"/>
                </a:solidFill>
                <a:latin typeface="Arial" panose="020B0604020202020204" pitchFamily="34" charset="0"/>
                <a:ea typeface="Calibri" panose="020F0502020204030204" pitchFamily="34" charset="0"/>
                <a:cs typeface="Arial" panose="020B0604020202020204" pitchFamily="34" charset="0"/>
              </a:rPr>
              <a:t>Specific</a:t>
            </a:r>
            <a:endParaRPr lang="en-GB" sz="14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lvl="0">
              <a:lnSpc>
                <a:spcPct val="120000"/>
              </a:lnSpc>
              <a:spcBef>
                <a:spcPts val="1200"/>
              </a:spcBef>
              <a:buClrTx/>
              <a:buFont typeface="Century Gothic" panose="020B0502020202020204" pitchFamily="34" charset="0"/>
              <a:buChar char="•"/>
            </a:pPr>
            <a:r>
              <a:rPr lang="en-GB" sz="1400" dirty="0">
                <a:solidFill>
                  <a:schemeClr val="tx1"/>
                </a:solidFill>
                <a:latin typeface="Arial" panose="020B0604020202020204" pitchFamily="34" charset="0"/>
                <a:ea typeface="Calibri" panose="020F0502020204030204" pitchFamily="34" charset="0"/>
                <a:cs typeface="Arial" panose="020B0604020202020204" pitchFamily="34" charset="0"/>
              </a:rPr>
              <a:t>We run digital banners that are physics-focussed </a:t>
            </a:r>
            <a:r>
              <a:rPr lang="en-GB"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 aimed </a:t>
            </a:r>
            <a:r>
              <a:rPr lang="en-GB" sz="1400" dirty="0">
                <a:solidFill>
                  <a:schemeClr val="tx1"/>
                </a:solidFill>
                <a:latin typeface="Arial" panose="020B0604020202020204" pitchFamily="34" charset="0"/>
                <a:ea typeface="Calibri" panose="020F0502020204030204" pitchFamily="34" charset="0"/>
                <a:cs typeface="Arial" panose="020B0604020202020204" pitchFamily="34" charset="0"/>
              </a:rPr>
              <a:t>at potential physics </a:t>
            </a:r>
            <a:r>
              <a:rPr lang="en-GB"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applicants</a:t>
            </a:r>
            <a:endParaRPr lang="en-GB" sz="14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lvl="0">
              <a:lnSpc>
                <a:spcPct val="120000"/>
              </a:lnSpc>
              <a:spcBef>
                <a:spcPts val="1200"/>
              </a:spcBef>
              <a:buClrTx/>
              <a:buFont typeface="Century Gothic" panose="020B0502020202020204" pitchFamily="34" charset="0"/>
              <a:buChar char="•"/>
            </a:pPr>
            <a:r>
              <a:rPr lang="en-GB" sz="1400" dirty="0">
                <a:solidFill>
                  <a:schemeClr val="tx1"/>
                </a:solidFill>
                <a:latin typeface="Arial" panose="020B0604020202020204" pitchFamily="34" charset="0"/>
                <a:ea typeface="Calibri" panose="020F0502020204030204" pitchFamily="34" charset="0"/>
                <a:cs typeface="Arial" panose="020B0604020202020204" pitchFamily="34" charset="0"/>
              </a:rPr>
              <a:t>We run subject-specific </a:t>
            </a:r>
            <a:r>
              <a:rPr lang="en-GB"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ads </a:t>
            </a:r>
            <a:r>
              <a:rPr lang="en-GB" sz="1400" dirty="0">
                <a:solidFill>
                  <a:schemeClr val="tx1"/>
                </a:solidFill>
                <a:latin typeface="Arial" panose="020B0604020202020204" pitchFamily="34" charset="0"/>
                <a:ea typeface="Calibri" panose="020F0502020204030204" pitchFamily="34" charset="0"/>
                <a:cs typeface="Arial" panose="020B0604020202020204" pitchFamily="34" charset="0"/>
              </a:rPr>
              <a:t>across social </a:t>
            </a:r>
            <a:r>
              <a:rPr lang="en-GB"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media (including for physics). </a:t>
            </a:r>
          </a:p>
          <a:p>
            <a:pPr lvl="0">
              <a:spcBef>
                <a:spcPts val="1200"/>
              </a:spcBef>
              <a:buClrTx/>
              <a:buFont typeface="Century Gothic" panose="020B0502020202020204" pitchFamily="34" charset="0"/>
              <a:buChar char="•"/>
            </a:pPr>
            <a:r>
              <a:rPr lang="en-GB"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We have </a:t>
            </a:r>
            <a:r>
              <a:rPr lang="en-GB" sz="1400" dirty="0">
                <a:solidFill>
                  <a:schemeClr val="tx1"/>
                </a:solidFill>
                <a:latin typeface="Arial" panose="020B0604020202020204" pitchFamily="34" charset="0"/>
                <a:ea typeface="Calibri" panose="020F0502020204030204" pitchFamily="34" charset="0"/>
                <a:cs typeface="Arial" panose="020B0604020202020204" pitchFamily="34" charset="0"/>
              </a:rPr>
              <a:t>recently had a scholarship focussed Social Media </a:t>
            </a:r>
            <a:r>
              <a:rPr lang="en-GB"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Week where we sent out subject specific scholarship messaging. </a:t>
            </a:r>
          </a:p>
          <a:p>
            <a:pPr lvl="0">
              <a:spcBef>
                <a:spcPts val="1200"/>
              </a:spcBef>
              <a:buClrTx/>
              <a:buFont typeface="Century Gothic" panose="020B0502020202020204" pitchFamily="34" charset="0"/>
              <a:buChar char="•"/>
            </a:pPr>
            <a:r>
              <a:rPr lang="en-GB"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Our </a:t>
            </a:r>
            <a:r>
              <a:rPr lang="en-GB" sz="1400" dirty="0">
                <a:solidFill>
                  <a:schemeClr val="tx1"/>
                </a:solidFill>
                <a:latin typeface="Arial" panose="020B0604020202020204" pitchFamily="34" charset="0"/>
                <a:ea typeface="Calibri" panose="020F0502020204030204" pitchFamily="34" charset="0"/>
                <a:cs typeface="Arial" panose="020B0604020202020204" pitchFamily="34" charset="0"/>
              </a:rPr>
              <a:t>Partnerships team have produced several articles and case studies using current physics or science based teachers </a:t>
            </a:r>
            <a:r>
              <a:rPr lang="en-GB"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r>
              <a:rPr lang="en-GB" sz="1400" u="sng" dirty="0" smtClean="0">
                <a:solidFill>
                  <a:schemeClr val="tx1"/>
                </a:solidFill>
                <a:latin typeface="Arial" panose="020B0604020202020204" pitchFamily="34" charset="0"/>
                <a:ea typeface="Calibri" panose="020F0502020204030204" pitchFamily="34" charset="0"/>
                <a:cs typeface="Arial" panose="020B0604020202020204" pitchFamily="34" charset="0"/>
                <a:hlinkClick r:id="rId2"/>
              </a:rPr>
              <a:t>https://www.theguardian.com/get-into-teaching/2018/mar/13/left-silicon-valley-teach-physics-there-no-comparison</a:t>
            </a:r>
            <a:endParaRPr lang="en-GB" sz="1400" dirty="0">
              <a:solidFill>
                <a:schemeClr val="tx1"/>
              </a:solidFill>
              <a:latin typeface="Arial" panose="020B0604020202020204" pitchFamily="34" charset="0"/>
              <a:cs typeface="Arial" panose="020B0604020202020204" pitchFamily="34" charset="0"/>
            </a:endParaRPr>
          </a:p>
        </p:txBody>
      </p:sp>
      <p:pic>
        <p:nvPicPr>
          <p:cNvPr id="4" name="Picture 1" descr="Description: DfE 2955 Resized for email logo 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903" y="5796116"/>
            <a:ext cx="1364600" cy="959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876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8128" y="636758"/>
            <a:ext cx="8761413" cy="706964"/>
          </a:xfrm>
        </p:spPr>
        <p:txBody>
          <a:bodyPr>
            <a:normAutofit/>
          </a:bodyPr>
          <a:lstStyle/>
          <a:p>
            <a:pPr algn="ctr"/>
            <a:r>
              <a:rPr lang="en-GB" dirty="0" smtClean="0">
                <a:latin typeface="Arial" panose="020B0604020202020204" pitchFamily="34" charset="0"/>
                <a:cs typeface="Arial" panose="020B0604020202020204" pitchFamily="34" charset="0"/>
              </a:rPr>
              <a:t>Financial Incentives</a:t>
            </a:r>
            <a:endParaRPr lang="en-GB" dirty="0">
              <a:latin typeface="Arial" panose="020B0604020202020204" pitchFamily="34" charset="0"/>
              <a:cs typeface="Arial" panose="020B0604020202020204" pitchFamily="34" charset="0"/>
            </a:endParaRPr>
          </a:p>
        </p:txBody>
      </p:sp>
      <p:sp>
        <p:nvSpPr>
          <p:cNvPr id="8" name="Rectangle 7"/>
          <p:cNvSpPr/>
          <p:nvPr/>
        </p:nvSpPr>
        <p:spPr>
          <a:xfrm>
            <a:off x="732423" y="2596829"/>
            <a:ext cx="10691143" cy="2862322"/>
          </a:xfrm>
          <a:prstGeom prst="rect">
            <a:avLst/>
          </a:prstGeom>
        </p:spPr>
        <p:txBody>
          <a:bodyPr wrap="square">
            <a:spAutoFit/>
          </a:bodyPr>
          <a:lstStyle/>
          <a:p>
            <a:r>
              <a:rPr lang="en-GB" sz="1200" b="1" dirty="0" smtClean="0">
                <a:latin typeface="Arial" panose="020B0604020202020204" pitchFamily="34" charset="0"/>
                <a:cs typeface="Arial" panose="020B0604020202020204" pitchFamily="34" charset="0"/>
              </a:rPr>
              <a:t>Bursaries - </a:t>
            </a:r>
          </a:p>
          <a:p>
            <a:r>
              <a:rPr lang="en-GB" sz="1200" dirty="0" smtClean="0">
                <a:latin typeface="Arial" panose="020B0604020202020204" pitchFamily="34" charset="0"/>
                <a:cs typeface="Arial" panose="020B0604020202020204" pitchFamily="34" charset="0"/>
              </a:rPr>
              <a:t>Incentives for AY 2018/19 include a generous bursary of £26,000 for trainees with a 2:2 or better in a relevant degree (sciences, MFL and computing). </a:t>
            </a:r>
          </a:p>
          <a:p>
            <a:endParaRPr lang="en-GB" sz="1200" dirty="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For maths, we are trialling a financial incentive package totalling a minimum of £30,000 is available and this is made up of:</a:t>
            </a:r>
          </a:p>
          <a:p>
            <a:pPr marL="285750" indent="-2857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£20,000 bursary during their initial teacher training year, </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T</a:t>
            </a:r>
            <a:r>
              <a:rPr lang="en-GB" sz="1200" dirty="0" smtClean="0">
                <a:latin typeface="Arial" panose="020B0604020202020204" pitchFamily="34" charset="0"/>
                <a:cs typeface="Arial" panose="020B0604020202020204" pitchFamily="34" charset="0"/>
              </a:rPr>
              <a:t>wo career bonus payments of at least £5,000 in their 3rd and 5th year of teaching, providing you have taught in a state-funded school in England since completing your ITT. There bonus payments are enhanced to £7,500 if teaching and specified areas of England</a:t>
            </a:r>
          </a:p>
          <a:p>
            <a:endParaRPr lang="en-GB" sz="1200" dirty="0" smtClean="0">
              <a:solidFill>
                <a:schemeClr val="accent5">
                  <a:lumMod val="75000"/>
                </a:schemeClr>
              </a:solidFill>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Scholarships - </a:t>
            </a:r>
          </a:p>
          <a:p>
            <a:r>
              <a:rPr lang="en-GB" sz="1200" dirty="0" smtClean="0">
                <a:latin typeface="Arial" panose="020B0604020202020204" pitchFamily="34" charset="0"/>
                <a:cs typeface="Arial" panose="020B0604020202020204" pitchFamily="34" charset="0"/>
              </a:rPr>
              <a:t>We also offer prestigious scholarship bursaries to ITT trainees who are successful at securing a scholarship. Scholarships are aimed at the top C10% of ITT participants and offer enhanced training focused on quality and increasing the professional status of teaching. These are available for candidates with a 2:1 or above in chemistry, physics, maths, computing science, modern foreign languages and geography.</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For AY2018/19 science scholars (including computer science) will receive a £28,000 scholarship bursary. Maths scholars will receive a £22,000 bursary in their ITT year and are also eligible for the two early career bonus payments. </a:t>
            </a:r>
          </a:p>
        </p:txBody>
      </p:sp>
      <p:sp>
        <p:nvSpPr>
          <p:cNvPr id="10" name="Rectangle 9"/>
          <p:cNvSpPr/>
          <p:nvPr/>
        </p:nvSpPr>
        <p:spPr>
          <a:xfrm>
            <a:off x="732423" y="1790288"/>
            <a:ext cx="11266758" cy="861774"/>
          </a:xfrm>
          <a:prstGeom prst="rect">
            <a:avLst/>
          </a:prstGeom>
        </p:spPr>
        <p:txBody>
          <a:bodyPr wrap="square">
            <a:spAutoFit/>
          </a:bodyPr>
          <a:lstStyle/>
          <a:p>
            <a:r>
              <a:rPr lang="en-GB" sz="1400" dirty="0" smtClean="0">
                <a:latin typeface="Arial" panose="020B0604020202020204" pitchFamily="34" charset="0"/>
                <a:cs typeface="Arial" panose="020B0604020202020204" pitchFamily="34" charset="0"/>
              </a:rPr>
              <a:t>We have already implemented a number of financial initiatives that are designed to recruit more graduates into teaching priority subjects including the physics.  Our bursaries are all offered tax-free</a:t>
            </a:r>
            <a:r>
              <a:rPr lang="en-GB" b="1" dirty="0" smtClean="0">
                <a:solidFill>
                  <a:srgbClr val="002060"/>
                </a:solidFill>
                <a:latin typeface="Arial" panose="020B0604020202020204" pitchFamily="34" charset="0"/>
                <a:cs typeface="Arial" panose="020B0604020202020204" pitchFamily="34" charset="0"/>
              </a:rPr>
              <a:t>.</a:t>
            </a:r>
          </a:p>
          <a:p>
            <a:endParaRPr lang="en-GB" dirty="0"/>
          </a:p>
        </p:txBody>
      </p:sp>
      <p:pic>
        <p:nvPicPr>
          <p:cNvPr id="7" name="Picture 1" descr="Description: DfE 2955 Resized for email logo 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903" y="5796116"/>
            <a:ext cx="1364600" cy="959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0174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002" y="655169"/>
            <a:ext cx="11052016" cy="706964"/>
          </a:xfrm>
        </p:spPr>
        <p:txBody>
          <a:bodyPr>
            <a:normAutofit fontScale="90000"/>
          </a:bodyPr>
          <a:lstStyle/>
          <a:p>
            <a:pPr algn="ctr"/>
            <a:r>
              <a:rPr lang="en-GB" dirty="0" smtClean="0">
                <a:latin typeface="Arial" panose="020B0604020202020204" pitchFamily="34" charset="0"/>
                <a:cs typeface="Arial" panose="020B0604020202020204" pitchFamily="34" charset="0"/>
              </a:rPr>
              <a:t>Package of Incentives to increase teacher supply 1/2</a:t>
            </a:r>
            <a:endParaRPr lang="en-GB" dirty="0">
              <a:latin typeface="Arial" panose="020B0604020202020204" pitchFamily="34" charset="0"/>
              <a:cs typeface="Arial" panose="020B0604020202020204" pitchFamily="34" charset="0"/>
            </a:endParaRPr>
          </a:p>
        </p:txBody>
      </p:sp>
      <p:sp>
        <p:nvSpPr>
          <p:cNvPr id="7" name="Rectangle 6"/>
          <p:cNvSpPr/>
          <p:nvPr/>
        </p:nvSpPr>
        <p:spPr>
          <a:xfrm>
            <a:off x="812203" y="2539879"/>
            <a:ext cx="11085815" cy="3954929"/>
          </a:xfrm>
          <a:prstGeom prst="rect">
            <a:avLst/>
          </a:prstGeom>
        </p:spPr>
        <p:txBody>
          <a:bodyPr wrap="square">
            <a:spAutoFit/>
          </a:bodyPr>
          <a:lstStyle/>
          <a:p>
            <a:r>
              <a:rPr lang="en-GB" sz="1200" dirty="0">
                <a:latin typeface="Arial" panose="020B0604020202020204" pitchFamily="34" charset="0"/>
                <a:cs typeface="Arial" panose="020B0604020202020204" pitchFamily="34" charset="0"/>
              </a:rPr>
              <a:t>We have a number of initiatives that are designed to </a:t>
            </a:r>
            <a:r>
              <a:rPr lang="en-GB" sz="1200" dirty="0" smtClean="0">
                <a:latin typeface="Arial" panose="020B0604020202020204" pitchFamily="34" charset="0"/>
                <a:cs typeface="Arial" panose="020B0604020202020204" pitchFamily="34" charset="0"/>
              </a:rPr>
              <a:t>encourage </a:t>
            </a:r>
            <a:r>
              <a:rPr lang="en-GB" sz="1200" dirty="0">
                <a:latin typeface="Arial" panose="020B0604020202020204" pitchFamily="34" charset="0"/>
                <a:cs typeface="Arial" panose="020B0604020202020204" pitchFamily="34" charset="0"/>
              </a:rPr>
              <a:t>more STEM and computer science </a:t>
            </a:r>
            <a:r>
              <a:rPr lang="en-GB" sz="1200" dirty="0" smtClean="0">
                <a:latin typeface="Arial" panose="020B0604020202020204" pitchFamily="34" charset="0"/>
                <a:cs typeface="Arial" panose="020B0604020202020204" pitchFamily="34" charset="0"/>
              </a:rPr>
              <a:t>specialists into teaching: </a:t>
            </a:r>
            <a:endParaRPr lang="en-GB" sz="1200"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Subject </a:t>
            </a:r>
            <a:r>
              <a:rPr lang="en-GB" sz="1200" b="1" dirty="0">
                <a:latin typeface="Arial" panose="020B0604020202020204" pitchFamily="34" charset="0"/>
                <a:cs typeface="Arial" panose="020B0604020202020204" pitchFamily="34" charset="0"/>
              </a:rPr>
              <a:t>Knowledge Enhancement (SKE) </a:t>
            </a:r>
            <a:r>
              <a:rPr lang="en-GB" sz="1200" dirty="0">
                <a:latin typeface="Arial" panose="020B0604020202020204" pitchFamily="34" charset="0"/>
                <a:cs typeface="Arial" panose="020B0604020202020204" pitchFamily="34" charset="0"/>
              </a:rPr>
              <a:t>programmes help recruitment to priority subjects in initial teacher training (ITT) by refreshing or building on an applicant’s existing </a:t>
            </a:r>
            <a:r>
              <a:rPr lang="en-GB" sz="1200" dirty="0" smtClean="0">
                <a:latin typeface="Arial" panose="020B0604020202020204" pitchFamily="34" charset="0"/>
                <a:cs typeface="Arial" panose="020B0604020202020204" pitchFamily="34" charset="0"/>
              </a:rPr>
              <a:t>expertise, </a:t>
            </a:r>
            <a:r>
              <a:rPr lang="en-GB" sz="1200" dirty="0">
                <a:latin typeface="Arial" panose="020B0604020202020204" pitchFamily="34" charset="0"/>
                <a:cs typeface="Arial" panose="020B0604020202020204" pitchFamily="34" charset="0"/>
              </a:rPr>
              <a:t>so that they are ready to teach their chosen </a:t>
            </a:r>
            <a:r>
              <a:rPr lang="en-GB" sz="1200" dirty="0" smtClean="0">
                <a:latin typeface="Arial" panose="020B0604020202020204" pitchFamily="34" charset="0"/>
                <a:cs typeface="Arial" panose="020B0604020202020204" pitchFamily="34" charset="0"/>
              </a:rPr>
              <a:t>subject. Funding </a:t>
            </a:r>
            <a:r>
              <a:rPr lang="en-GB" sz="1200" dirty="0">
                <a:latin typeface="Arial" panose="020B0604020202020204" pitchFamily="34" charset="0"/>
                <a:cs typeface="Arial" panose="020B0604020202020204" pitchFamily="34" charset="0"/>
              </a:rPr>
              <a:t>is available for SKE courses in maths, physics, chemistry and </a:t>
            </a:r>
            <a:r>
              <a:rPr lang="en-GB" sz="1200" dirty="0" smtClean="0">
                <a:latin typeface="Arial" panose="020B0604020202020204" pitchFamily="34" charset="0"/>
                <a:cs typeface="Arial" panose="020B0604020202020204" pitchFamily="34" charset="0"/>
              </a:rPr>
              <a:t>biology;</a:t>
            </a:r>
            <a:endParaRPr lang="en-GB" sz="1200"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Paid Internships</a:t>
            </a:r>
            <a:r>
              <a:rPr lang="en-GB" sz="1200" dirty="0" smtClean="0">
                <a:latin typeface="Arial" panose="020B0604020202020204" pitchFamily="34" charset="0"/>
                <a:cs typeface="Arial" panose="020B0604020202020204" pitchFamily="34" charset="0"/>
              </a:rPr>
              <a:t>, which allow STEM undergraduates </a:t>
            </a:r>
            <a:r>
              <a:rPr lang="en-GB" sz="1200" dirty="0">
                <a:latin typeface="Arial" panose="020B0604020202020204" pitchFamily="34" charset="0"/>
                <a:cs typeface="Arial" panose="020B0604020202020204" pitchFamily="34" charset="0"/>
              </a:rPr>
              <a:t>to </a:t>
            </a:r>
            <a:r>
              <a:rPr lang="en-GB" sz="1200" dirty="0" smtClean="0">
                <a:latin typeface="Arial" panose="020B0604020202020204" pitchFamily="34" charset="0"/>
                <a:cs typeface="Arial" panose="020B0604020202020204" pitchFamily="34" charset="0"/>
              </a:rPr>
              <a:t>experience </a:t>
            </a:r>
            <a:r>
              <a:rPr lang="en-GB" sz="1200" dirty="0">
                <a:latin typeface="Arial" panose="020B0604020202020204" pitchFamily="34" charset="0"/>
                <a:cs typeface="Arial" panose="020B0604020202020204" pitchFamily="34" charset="0"/>
              </a:rPr>
              <a:t>teaching </a:t>
            </a:r>
            <a:r>
              <a:rPr lang="en-GB" sz="1200" dirty="0" smtClean="0">
                <a:latin typeface="Arial" panose="020B0604020202020204" pitchFamily="34" charset="0"/>
                <a:cs typeface="Arial" panose="020B0604020202020204" pitchFamily="34" charset="0"/>
              </a:rPr>
              <a:t>and to encourage them to commit to it </a:t>
            </a:r>
            <a:r>
              <a:rPr lang="en-GB" sz="1200" dirty="0">
                <a:latin typeface="Arial" panose="020B0604020202020204" pitchFamily="34" charset="0"/>
                <a:cs typeface="Arial" panose="020B0604020202020204" pitchFamily="34" charset="0"/>
              </a:rPr>
              <a:t>as a </a:t>
            </a:r>
            <a:r>
              <a:rPr lang="en-GB" sz="1200" dirty="0" smtClean="0">
                <a:latin typeface="Arial" panose="020B0604020202020204" pitchFamily="34" charset="0"/>
                <a:cs typeface="Arial" panose="020B0604020202020204" pitchFamily="34" charset="0"/>
              </a:rPr>
              <a:t>career; </a:t>
            </a:r>
          </a:p>
          <a:p>
            <a:endParaRPr lang="en-GB" sz="1200" b="1"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Undergraduate with Qualified Teacher Status</a:t>
            </a:r>
            <a:r>
              <a:rPr lang="en-GB" sz="1200" dirty="0" smtClean="0">
                <a:latin typeface="Arial" panose="020B0604020202020204" pitchFamily="34" charset="0"/>
                <a:cs typeface="Arial" panose="020B0604020202020204" pitchFamily="34" charset="0"/>
              </a:rPr>
              <a:t>, where we </a:t>
            </a:r>
            <a:r>
              <a:rPr lang="en-GB" sz="1200" dirty="0">
                <a:latin typeface="Arial" panose="020B0604020202020204" pitchFamily="34" charset="0"/>
                <a:cs typeface="Arial" panose="020B0604020202020204" pitchFamily="34" charset="0"/>
              </a:rPr>
              <a:t>have provided funding to support the best universities to develop new courses that provide pathways for maths, </a:t>
            </a:r>
            <a:r>
              <a:rPr lang="en-GB" sz="1200" dirty="0" smtClean="0">
                <a:latin typeface="Arial" panose="020B0604020202020204" pitchFamily="34" charset="0"/>
                <a:cs typeface="Arial" panose="020B0604020202020204" pitchFamily="34" charset="0"/>
              </a:rPr>
              <a:t>computer science, physics </a:t>
            </a:r>
            <a:r>
              <a:rPr lang="en-GB" sz="1200" dirty="0">
                <a:latin typeface="Arial" panose="020B0604020202020204" pitchFamily="34" charset="0"/>
                <a:cs typeface="Arial" panose="020B0604020202020204" pitchFamily="34" charset="0"/>
              </a:rPr>
              <a:t>and MFL </a:t>
            </a:r>
            <a:r>
              <a:rPr lang="en-GB" sz="1200" dirty="0" smtClean="0">
                <a:latin typeface="Arial" panose="020B0604020202020204" pitchFamily="34" charset="0"/>
                <a:cs typeface="Arial" panose="020B0604020202020204" pitchFamily="34" charset="0"/>
              </a:rPr>
              <a:t>students </a:t>
            </a:r>
            <a:r>
              <a:rPr lang="en-GB" sz="1200" dirty="0">
                <a:latin typeface="Arial" panose="020B0604020202020204" pitchFamily="34" charset="0"/>
                <a:cs typeface="Arial" panose="020B0604020202020204" pitchFamily="34" charset="0"/>
              </a:rPr>
              <a:t>to train to teach alongside their academic </a:t>
            </a:r>
            <a:r>
              <a:rPr lang="en-GB" sz="1200" dirty="0" smtClean="0">
                <a:latin typeface="Arial" panose="020B0604020202020204" pitchFamily="34" charset="0"/>
                <a:cs typeface="Arial" panose="020B0604020202020204" pitchFamily="34" charset="0"/>
              </a:rPr>
              <a:t>studies; and </a:t>
            </a:r>
          </a:p>
          <a:p>
            <a:endParaRPr lang="en-GB" sz="1200" b="1"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Maths and Physics Chairs</a:t>
            </a:r>
            <a:r>
              <a:rPr lang="en-GB" sz="1200" dirty="0" smtClean="0">
                <a:latin typeface="Arial" panose="020B0604020202020204" pitchFamily="34" charset="0"/>
                <a:ea typeface="Calibri"/>
                <a:cs typeface="Arial" panose="020B0604020202020204" pitchFamily="34" charset="0"/>
              </a:rPr>
              <a:t>, which recruits </a:t>
            </a:r>
            <a:r>
              <a:rPr lang="en-GB" sz="1200" dirty="0">
                <a:latin typeface="Arial" panose="020B0604020202020204" pitchFamily="34" charset="0"/>
                <a:ea typeface="Calibri"/>
                <a:cs typeface="Arial" panose="020B0604020202020204" pitchFamily="34" charset="0"/>
              </a:rPr>
              <a:t>high calibre post-doctoral researchers who have </a:t>
            </a:r>
            <a:r>
              <a:rPr lang="en-GB" sz="1200" dirty="0" smtClean="0">
                <a:latin typeface="Arial" panose="020B0604020202020204" pitchFamily="34" charset="0"/>
                <a:ea typeface="Calibri"/>
                <a:cs typeface="Arial" panose="020B0604020202020204" pitchFamily="34" charset="0"/>
              </a:rPr>
              <a:t>a passion </a:t>
            </a:r>
            <a:r>
              <a:rPr lang="en-GB" sz="1200" dirty="0">
                <a:latin typeface="Arial" panose="020B0604020202020204" pitchFamily="34" charset="0"/>
                <a:ea typeface="Calibri"/>
                <a:cs typeface="Arial" panose="020B0604020202020204" pitchFamily="34" charset="0"/>
              </a:rPr>
              <a:t>to teach maths and physics </a:t>
            </a:r>
            <a:r>
              <a:rPr lang="en-GB" sz="1200" dirty="0" smtClean="0">
                <a:latin typeface="Arial" panose="020B0604020202020204" pitchFamily="34" charset="0"/>
                <a:ea typeface="Calibri"/>
                <a:cs typeface="Arial" panose="020B0604020202020204" pitchFamily="34" charset="0"/>
              </a:rPr>
              <a:t>into </a:t>
            </a:r>
            <a:r>
              <a:rPr lang="en-GB" sz="1200" dirty="0">
                <a:latin typeface="Arial" panose="020B0604020202020204" pitchFamily="34" charset="0"/>
                <a:ea typeface="Calibri"/>
                <a:cs typeface="Arial" panose="020B0604020202020204" pitchFamily="34" charset="0"/>
              </a:rPr>
              <a:t>the schools where they are most </a:t>
            </a:r>
            <a:r>
              <a:rPr lang="en-GB" sz="1200" dirty="0" smtClean="0">
                <a:latin typeface="Arial" panose="020B0604020202020204" pitchFamily="34" charset="0"/>
                <a:ea typeface="Calibri"/>
                <a:cs typeface="Arial" panose="020B0604020202020204" pitchFamily="34" charset="0"/>
              </a:rPr>
              <a:t>needed. </a:t>
            </a:r>
          </a:p>
          <a:p>
            <a:endParaRPr lang="en-GB" sz="1200" dirty="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We also have initiatives which support qualified teachers to teach STEM subjects:</a:t>
            </a:r>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Teacher Subject Specialism Training (TSST</a:t>
            </a:r>
            <a:r>
              <a:rPr lang="en-GB" sz="1200" dirty="0" smtClean="0">
                <a:latin typeface="Arial" panose="020B0604020202020204" pitchFamily="34" charset="0"/>
                <a:cs typeface="Arial" panose="020B0604020202020204" pitchFamily="34" charset="0"/>
              </a:rPr>
              <a:t>) which offer school led-courses to upskill non-specialist with a strong STEM background  in order to increase the number of STEM hours that can be taught.</a:t>
            </a:r>
          </a:p>
          <a:p>
            <a:endParaRPr lang="en-GB" sz="1200"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Returners </a:t>
            </a:r>
            <a:r>
              <a:rPr lang="en-GB" sz="1200" dirty="0" smtClean="0">
                <a:latin typeface="Arial" panose="020B0604020202020204" pitchFamily="34" charset="0"/>
                <a:cs typeface="Arial" panose="020B0604020202020204" pitchFamily="34" charset="0"/>
              </a:rPr>
              <a:t>- we also offer a range of support, including TSST, to qualified teachers who are not currently teaching but want to return to the profession.</a:t>
            </a:r>
          </a:p>
          <a:p>
            <a:endParaRPr lang="en-GB" sz="1100" dirty="0" smtClean="0"/>
          </a:p>
          <a:p>
            <a:endParaRPr lang="en-GB" sz="1200" dirty="0"/>
          </a:p>
        </p:txBody>
      </p:sp>
      <p:pic>
        <p:nvPicPr>
          <p:cNvPr id="5" name="Picture 1" descr="Description: DfE 2955 Resized for email logo 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903" y="5796116"/>
            <a:ext cx="1364600" cy="959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497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smtClean="0">
                <a:latin typeface="Arial" panose="020B0604020202020204" pitchFamily="34" charset="0"/>
                <a:cs typeface="Arial" panose="020B0604020202020204" pitchFamily="34" charset="0"/>
              </a:rPr>
              <a:t>Package of incentives to increase teacher supply 2/2</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78310" y="2603500"/>
            <a:ext cx="9556955" cy="3416300"/>
          </a:xfrm>
        </p:spPr>
        <p:txBody>
          <a:bodyPr>
            <a:normAutofit/>
          </a:bodyPr>
          <a:lstStyle/>
          <a:p>
            <a:pPr marL="0" indent="0">
              <a:buNone/>
            </a:pPr>
            <a:r>
              <a:rPr lang="en-GB" sz="1400" b="1" dirty="0" smtClean="0">
                <a:solidFill>
                  <a:schemeClr val="tx1"/>
                </a:solidFill>
                <a:latin typeface="Arial" panose="020B0604020202020204" pitchFamily="34" charset="0"/>
                <a:cs typeface="Arial" panose="020B0604020202020204" pitchFamily="34" charset="0"/>
              </a:rPr>
              <a:t>International Recruitment:</a:t>
            </a:r>
          </a:p>
          <a:p>
            <a:pPr marL="0" indent="0">
              <a:buNone/>
            </a:pPr>
            <a:r>
              <a:rPr lang="en-GB" sz="1400" dirty="0" smtClean="0">
                <a:solidFill>
                  <a:schemeClr val="tx1"/>
                </a:solidFill>
                <a:latin typeface="Arial" panose="020B0604020202020204" pitchFamily="34" charset="0"/>
                <a:cs typeface="Arial" panose="020B0604020202020204" pitchFamily="34" charset="0"/>
              </a:rPr>
              <a:t>Alongside </a:t>
            </a:r>
            <a:r>
              <a:rPr lang="en-GB" sz="1400" dirty="0">
                <a:solidFill>
                  <a:schemeClr val="tx1"/>
                </a:solidFill>
                <a:latin typeface="Arial" panose="020B0604020202020204" pitchFamily="34" charset="0"/>
                <a:cs typeface="Arial" panose="020B0604020202020204" pitchFamily="34" charset="0"/>
              </a:rPr>
              <a:t>this work to ensure we are recruiting the best and brightest STEM and computer science teachers from the domestic market, we are working with embassies and equivalent government departments in other countries to explore how we can boost domestic supply with STEM teachers from other countries. </a:t>
            </a:r>
            <a:endParaRPr lang="en-GB" sz="1400" dirty="0" smtClean="0">
              <a:solidFill>
                <a:schemeClr val="tx1"/>
              </a:solidFill>
              <a:latin typeface="Arial" panose="020B0604020202020204" pitchFamily="34" charset="0"/>
              <a:cs typeface="Arial" panose="020B0604020202020204" pitchFamily="34" charset="0"/>
            </a:endParaRPr>
          </a:p>
          <a:p>
            <a:pPr marL="0" indent="0">
              <a:buNone/>
            </a:pPr>
            <a:endParaRPr lang="en-GB" sz="1400" b="1"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GB" sz="1400" b="1"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DfE </a:t>
            </a:r>
            <a:r>
              <a:rPr lang="en-GB" sz="1400" b="1" dirty="0">
                <a:solidFill>
                  <a:schemeClr val="tx1"/>
                </a:solidFill>
                <a:latin typeface="Arial" panose="020B0604020202020204" pitchFamily="34" charset="0"/>
                <a:ea typeface="Times New Roman" panose="02020603050405020304" pitchFamily="18" charset="0"/>
                <a:cs typeface="Arial" panose="020B0604020202020204" pitchFamily="34" charset="0"/>
              </a:rPr>
              <a:t>is piloting a school-led approach for recruiting mathematics and physics teachers from abroad. </a:t>
            </a:r>
            <a:endParaRPr lang="en-GB" sz="1400" b="1"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GB" sz="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We have awarded </a:t>
            </a:r>
            <a:r>
              <a:rPr lang="en-GB" sz="1400" dirty="0">
                <a:solidFill>
                  <a:schemeClr val="tx1"/>
                </a:solidFill>
                <a:latin typeface="Arial" panose="020B0604020202020204" pitchFamily="34" charset="0"/>
                <a:ea typeface="Times New Roman" panose="02020603050405020304" pitchFamily="18" charset="0"/>
                <a:cs typeface="Arial" panose="020B0604020202020204" pitchFamily="34" charset="0"/>
              </a:rPr>
              <a:t>grants to two school-led networks to test approaches to attracting, recruiting, deploying, acclimatising and developing overseas qualified mathematics and physics teachers from native English speaking countries; </a:t>
            </a:r>
            <a:r>
              <a:rPr lang="en-GB" sz="1400" b="1" dirty="0">
                <a:solidFill>
                  <a:schemeClr val="tx1"/>
                </a:solidFill>
                <a:latin typeface="Arial" panose="020B0604020202020204" pitchFamily="34" charset="0"/>
                <a:ea typeface="Times New Roman" panose="02020603050405020304" pitchFamily="18" charset="0"/>
                <a:cs typeface="Arial" panose="020B0604020202020204" pitchFamily="34" charset="0"/>
              </a:rPr>
              <a:t>USA, Canada, Australia </a:t>
            </a:r>
            <a:r>
              <a:rPr lang="en-GB" sz="1400" dirty="0">
                <a:solidFill>
                  <a:schemeClr val="tx1"/>
                </a:solidFill>
                <a:latin typeface="Arial" panose="020B0604020202020204" pitchFamily="34" charset="0"/>
                <a:ea typeface="Times New Roman" panose="02020603050405020304" pitchFamily="18" charset="0"/>
                <a:cs typeface="Arial" panose="020B0604020202020204" pitchFamily="34" charset="0"/>
              </a:rPr>
              <a:t>and </a:t>
            </a:r>
            <a:r>
              <a:rPr lang="en-GB" sz="1400" b="1" dirty="0">
                <a:solidFill>
                  <a:schemeClr val="tx1"/>
                </a:solidFill>
                <a:latin typeface="Arial" panose="020B0604020202020204" pitchFamily="34" charset="0"/>
                <a:ea typeface="Times New Roman" panose="02020603050405020304" pitchFamily="18" charset="0"/>
                <a:cs typeface="Arial" panose="020B0604020202020204" pitchFamily="34" charset="0"/>
              </a:rPr>
              <a:t>New Zealand.</a:t>
            </a:r>
            <a:r>
              <a:rPr lang="en-GB" sz="14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endParaRPr lang="en-GB" sz="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GB" sz="1400" dirty="0">
                <a:solidFill>
                  <a:schemeClr val="tx1"/>
                </a:solidFill>
                <a:latin typeface="Arial" panose="020B0604020202020204" pitchFamily="34" charset="0"/>
                <a:cs typeface="Arial" panose="020B0604020202020204" pitchFamily="34" charset="0"/>
              </a:rPr>
              <a:t>DfE are further expanding the pilot model via Teaching School Council to increase reach across the country and provide an additional supply route within the regions. </a:t>
            </a:r>
            <a:endParaRPr lang="en-GB" sz="14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pic>
        <p:nvPicPr>
          <p:cNvPr id="4" name="Picture 1" descr="Description: DfE 2955 Resized for email logo v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903" y="5796116"/>
            <a:ext cx="1364600" cy="959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0733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002" y="655169"/>
            <a:ext cx="8761413" cy="706964"/>
          </a:xfrm>
        </p:spPr>
        <p:txBody>
          <a:bodyPr>
            <a:normAutofit/>
          </a:bodyPr>
          <a:lstStyle/>
          <a:p>
            <a:pPr algn="ctr"/>
            <a:r>
              <a:rPr lang="en-GB" dirty="0" smtClean="0">
                <a:latin typeface="Arial" panose="020B0604020202020204" pitchFamily="34" charset="0"/>
                <a:cs typeface="Arial" panose="020B0604020202020204" pitchFamily="34" charset="0"/>
              </a:rPr>
              <a:t>Retention Initiatives </a:t>
            </a:r>
            <a:endParaRPr lang="en-GB" dirty="0">
              <a:latin typeface="Arial" panose="020B0604020202020204" pitchFamily="34" charset="0"/>
              <a:cs typeface="Arial" panose="020B0604020202020204" pitchFamily="34" charset="0"/>
            </a:endParaRPr>
          </a:p>
        </p:txBody>
      </p:sp>
      <p:sp>
        <p:nvSpPr>
          <p:cNvPr id="5" name="Rectangle 4"/>
          <p:cNvSpPr/>
          <p:nvPr/>
        </p:nvSpPr>
        <p:spPr>
          <a:xfrm>
            <a:off x="812203" y="1640132"/>
            <a:ext cx="11264537" cy="3877985"/>
          </a:xfrm>
          <a:prstGeom prst="rect">
            <a:avLst/>
          </a:prstGeom>
        </p:spPr>
        <p:txBody>
          <a:bodyPr wrap="square">
            <a:spAutoFit/>
          </a:bodyPr>
          <a:lstStyle/>
          <a:p>
            <a:r>
              <a:rPr lang="en-GB" sz="1200" dirty="0" smtClean="0">
                <a:latin typeface="Arial" panose="020B0604020202020204" pitchFamily="34" charset="0"/>
                <a:cs typeface="Arial" panose="020B0604020202020204" pitchFamily="34" charset="0"/>
              </a:rPr>
              <a:t>As well the </a:t>
            </a:r>
            <a:r>
              <a:rPr lang="en-GB" sz="1200" b="1" dirty="0">
                <a:latin typeface="Arial" panose="020B0604020202020204" pitchFamily="34" charset="0"/>
                <a:cs typeface="Arial" panose="020B0604020202020204" pitchFamily="34" charset="0"/>
              </a:rPr>
              <a:t>Maths phased bursary </a:t>
            </a:r>
            <a:r>
              <a:rPr lang="en-GB" sz="1200" dirty="0" smtClean="0">
                <a:latin typeface="Arial" panose="020B0604020202020204" pitchFamily="34" charset="0"/>
                <a:cs typeface="Arial" panose="020B0604020202020204" pitchFamily="34" charset="0"/>
              </a:rPr>
              <a:t>(see slide </a:t>
            </a:r>
            <a:r>
              <a:rPr lang="en-GB" sz="1200" dirty="0">
                <a:latin typeface="Arial" panose="020B0604020202020204" pitchFamily="34" charset="0"/>
                <a:cs typeface="Arial" panose="020B0604020202020204" pitchFamily="34" charset="0"/>
              </a:rPr>
              <a:t>8</a:t>
            </a:r>
            <a:r>
              <a:rPr lang="en-GB" sz="1200" dirty="0" smtClean="0">
                <a:latin typeface="Arial" panose="020B0604020202020204" pitchFamily="34" charset="0"/>
                <a:cs typeface="Arial" panose="020B0604020202020204" pitchFamily="34" charset="0"/>
              </a:rPr>
              <a:t>) the government have a number of other initiatives to maximise retention rates.</a:t>
            </a:r>
          </a:p>
          <a:p>
            <a:endParaRPr lang="en-GB" sz="1200" dirty="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The </a:t>
            </a:r>
            <a:r>
              <a:rPr lang="en-GB" sz="1200" b="1" dirty="0">
                <a:latin typeface="Arial" panose="020B0604020202020204" pitchFamily="34" charset="0"/>
                <a:cs typeface="Arial" panose="020B0604020202020204" pitchFamily="34" charset="0"/>
              </a:rPr>
              <a:t>Teachers’ Student Loan Reimbursement scheme </a:t>
            </a:r>
            <a:r>
              <a:rPr lang="en-GB" sz="1200" dirty="0" smtClean="0">
                <a:latin typeface="Arial" panose="020B0604020202020204" pitchFamily="34" charset="0"/>
                <a:cs typeface="Arial" panose="020B0604020202020204" pitchFamily="34" charset="0"/>
              </a:rPr>
              <a:t>is </a:t>
            </a:r>
            <a:r>
              <a:rPr lang="en-GB" sz="1200" dirty="0">
                <a:latin typeface="Arial" panose="020B0604020202020204" pitchFamily="34" charset="0"/>
                <a:cs typeface="Arial" panose="020B0604020202020204" pitchFamily="34" charset="0"/>
              </a:rPr>
              <a:t>available to Biology, chemistry, physics, computer science and MFL </a:t>
            </a:r>
            <a:r>
              <a:rPr lang="en-GB" sz="1200" dirty="0" smtClean="0">
                <a:latin typeface="Arial" panose="020B0604020202020204" pitchFamily="34" charset="0"/>
                <a:cs typeface="Arial" panose="020B0604020202020204" pitchFamily="34" charset="0"/>
              </a:rPr>
              <a:t>teachers </a:t>
            </a:r>
            <a:r>
              <a:rPr lang="en-GB" sz="1200" dirty="0">
                <a:latin typeface="Arial" panose="020B0604020202020204" pitchFamily="34" charset="0"/>
                <a:cs typeface="Arial" panose="020B0604020202020204" pitchFamily="34" charset="0"/>
              </a:rPr>
              <a:t>who have been awarded QTS status between A/Y 2013/14 – </a:t>
            </a:r>
            <a:r>
              <a:rPr lang="en-GB" sz="1200" dirty="0" smtClean="0">
                <a:latin typeface="Arial" panose="020B0604020202020204" pitchFamily="34" charset="0"/>
                <a:cs typeface="Arial" panose="020B0604020202020204" pitchFamily="34" charset="0"/>
              </a:rPr>
              <a:t>2018/19 and are currently working </a:t>
            </a:r>
            <a:r>
              <a:rPr lang="en-GB" sz="1200" dirty="0">
                <a:latin typeface="Arial" panose="020B0604020202020204" pitchFamily="34" charset="0"/>
                <a:cs typeface="Arial" panose="020B0604020202020204" pitchFamily="34" charset="0"/>
              </a:rPr>
              <a:t>in one of 25 participating local </a:t>
            </a:r>
            <a:r>
              <a:rPr lang="en-GB" sz="1200" dirty="0" smtClean="0">
                <a:latin typeface="Arial" panose="020B0604020202020204" pitchFamily="34" charset="0"/>
                <a:cs typeface="Arial" panose="020B0604020202020204" pitchFamily="34" charset="0"/>
              </a:rPr>
              <a:t>authorities*. The scheme is designed to retain and </a:t>
            </a:r>
            <a:r>
              <a:rPr lang="en-GB" sz="1200" dirty="0">
                <a:latin typeface="Arial" panose="020B0604020202020204" pitchFamily="34" charset="0"/>
                <a:cs typeface="Arial" panose="020B0604020202020204" pitchFamily="34" charset="0"/>
              </a:rPr>
              <a:t>reward </a:t>
            </a:r>
            <a:r>
              <a:rPr lang="en-GB" sz="1200" dirty="0" smtClean="0">
                <a:latin typeface="Arial" panose="020B0604020202020204" pitchFamily="34" charset="0"/>
                <a:cs typeface="Arial" panose="020B0604020202020204" pitchFamily="34" charset="0"/>
              </a:rPr>
              <a:t>teachers by reimbursing student </a:t>
            </a:r>
            <a:r>
              <a:rPr lang="en-GB" sz="1200" dirty="0">
                <a:latin typeface="Arial" panose="020B0604020202020204" pitchFamily="34" charset="0"/>
                <a:cs typeface="Arial" panose="020B0604020202020204" pitchFamily="34" charset="0"/>
              </a:rPr>
              <a:t>loan repayments </a:t>
            </a:r>
            <a:r>
              <a:rPr lang="en-GB" sz="1200" dirty="0" smtClean="0">
                <a:latin typeface="Arial" panose="020B0604020202020204" pitchFamily="34" charset="0"/>
                <a:cs typeface="Arial" panose="020B0604020202020204" pitchFamily="34" charset="0"/>
              </a:rPr>
              <a:t>that have been </a:t>
            </a:r>
            <a:r>
              <a:rPr lang="en-GB" sz="1200" dirty="0">
                <a:latin typeface="Arial" panose="020B0604020202020204" pitchFamily="34" charset="0"/>
                <a:cs typeface="Arial" panose="020B0604020202020204" pitchFamily="34" charset="0"/>
              </a:rPr>
              <a:t>made in the previous </a:t>
            </a:r>
            <a:r>
              <a:rPr lang="en-GB" sz="1200" dirty="0" smtClean="0">
                <a:latin typeface="Arial" panose="020B0604020202020204" pitchFamily="34" charset="0"/>
                <a:cs typeface="Arial" panose="020B0604020202020204" pitchFamily="34" charset="0"/>
              </a:rPr>
              <a:t>year.</a:t>
            </a:r>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We have also </a:t>
            </a:r>
            <a:r>
              <a:rPr lang="en-GB" sz="1200" dirty="0">
                <a:latin typeface="Arial" panose="020B0604020202020204" pitchFamily="34" charset="0"/>
                <a:cs typeface="Arial" panose="020B0604020202020204" pitchFamily="34" charset="0"/>
              </a:rPr>
              <a:t>We are </a:t>
            </a:r>
            <a:r>
              <a:rPr lang="en-GB" sz="1200" b="1" dirty="0">
                <a:latin typeface="Arial" panose="020B0604020202020204" pitchFamily="34" charset="0"/>
                <a:cs typeface="Arial" panose="020B0604020202020204" pitchFamily="34" charset="0"/>
              </a:rPr>
              <a:t>stripping away the workload that does not add value </a:t>
            </a:r>
            <a:r>
              <a:rPr lang="en-GB" sz="1200" dirty="0">
                <a:latin typeface="Arial" panose="020B0604020202020204" pitchFamily="34" charset="0"/>
                <a:cs typeface="Arial" panose="020B0604020202020204" pitchFamily="34" charset="0"/>
              </a:rPr>
              <a:t>or give teachers the time and the space to focus on teaching. On 10 March 2018, we set out further steps we will take to do this. We announced that we will</a:t>
            </a:r>
            <a:r>
              <a:rPr lang="en-GB" sz="1200" dirty="0" smtClean="0">
                <a:latin typeface="Arial" panose="020B0604020202020204" pitchFamily="34" charset="0"/>
                <a:cs typeface="Arial" panose="020B0604020202020204" pitchFamily="34" charset="0"/>
              </a:rPr>
              <a:t>:</a:t>
            </a:r>
          </a:p>
          <a:p>
            <a:r>
              <a:rPr lang="en-GB" sz="1200" dirty="0" smtClean="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enter </a:t>
            </a:r>
            <a:r>
              <a:rPr lang="en-GB" sz="1200" dirty="0">
                <a:latin typeface="Arial" panose="020B0604020202020204" pitchFamily="34" charset="0"/>
                <a:cs typeface="Arial" panose="020B0604020202020204" pitchFamily="34" charset="0"/>
              </a:rPr>
              <a:t>a period of stability for assessment, qualifications and the </a:t>
            </a:r>
            <a:r>
              <a:rPr lang="en-GB" sz="1200" dirty="0" smtClean="0">
                <a:latin typeface="Arial" panose="020B0604020202020204" pitchFamily="34" charset="0"/>
                <a:cs typeface="Arial" panose="020B0604020202020204" pitchFamily="34" charset="0"/>
              </a:rPr>
              <a:t>curriculum;</a:t>
            </a: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clarify </a:t>
            </a:r>
            <a:r>
              <a:rPr lang="en-GB" sz="1200" dirty="0">
                <a:latin typeface="Arial" panose="020B0604020202020204" pitchFamily="34" charset="0"/>
                <a:cs typeface="Arial" panose="020B0604020202020204" pitchFamily="34" charset="0"/>
              </a:rPr>
              <a:t>the roles of actors within the accountability </a:t>
            </a:r>
            <a:r>
              <a:rPr lang="en-GB" sz="1200" dirty="0" smtClean="0">
                <a:latin typeface="Arial" panose="020B0604020202020204" pitchFamily="34" charset="0"/>
                <a:cs typeface="Arial" panose="020B0604020202020204" pitchFamily="34" charset="0"/>
              </a:rPr>
              <a:t>system; </a:t>
            </a:r>
            <a:r>
              <a:rPr lang="en-GB" sz="1200" dirty="0">
                <a:latin typeface="Arial" panose="020B0604020202020204" pitchFamily="34" charset="0"/>
                <a:cs typeface="Arial" panose="020B0604020202020204" pitchFamily="34" charset="0"/>
              </a:rPr>
              <a:t>and </a:t>
            </a:r>
            <a:endParaRPr lang="en-GB"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launch </a:t>
            </a:r>
            <a:r>
              <a:rPr lang="en-GB" sz="1200" dirty="0">
                <a:latin typeface="Arial" panose="020B0604020202020204" pitchFamily="34" charset="0"/>
                <a:cs typeface="Arial" panose="020B0604020202020204" pitchFamily="34" charset="0"/>
              </a:rPr>
              <a:t>a working group to look at data and evidence collection, and launched a video setting out what we and Ofsted do not expect schools to do. </a:t>
            </a:r>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This </a:t>
            </a:r>
            <a:r>
              <a:rPr lang="en-GB" sz="1200" dirty="0">
                <a:latin typeface="Arial" panose="020B0604020202020204" pitchFamily="34" charset="0"/>
                <a:cs typeface="Arial" panose="020B0604020202020204" pitchFamily="34" charset="0"/>
              </a:rPr>
              <a:t>follows on from our workload reduction action plan in February 2017, and we now working in partnership with the education profession to develop a toolkit to support workload reduction, and have run a series of regional events promoting practical approaches to removing unnecessary workload at school level.</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The </a:t>
            </a:r>
            <a:r>
              <a:rPr lang="en-GB" sz="1200" dirty="0">
                <a:latin typeface="Arial" panose="020B0604020202020204" pitchFamily="34" charset="0"/>
                <a:cs typeface="Arial" panose="020B0604020202020204" pitchFamily="34" charset="0"/>
              </a:rPr>
              <a:t>DfE also delivers a number of subject specific </a:t>
            </a:r>
            <a:r>
              <a:rPr lang="en-GB" sz="1200" b="1" dirty="0">
                <a:latin typeface="Arial" panose="020B0604020202020204" pitchFamily="34" charset="0"/>
                <a:cs typeface="Arial" panose="020B0604020202020204" pitchFamily="34" charset="0"/>
              </a:rPr>
              <a:t>CPD programmes </a:t>
            </a:r>
            <a:r>
              <a:rPr lang="en-GB" sz="1200" dirty="0">
                <a:latin typeface="Arial" panose="020B0604020202020204" pitchFamily="34" charset="0"/>
                <a:cs typeface="Arial" panose="020B0604020202020204" pitchFamily="34" charset="0"/>
              </a:rPr>
              <a:t>to support teachers to teach the </a:t>
            </a:r>
            <a:r>
              <a:rPr lang="en-GB" sz="1200" dirty="0" smtClean="0">
                <a:latin typeface="Arial" panose="020B0604020202020204" pitchFamily="34" charset="0"/>
                <a:cs typeface="Arial" panose="020B0604020202020204" pitchFamily="34" charset="0"/>
              </a:rPr>
              <a:t>new curriculum </a:t>
            </a:r>
            <a:r>
              <a:rPr lang="en-GB" sz="1200" dirty="0">
                <a:latin typeface="Arial" panose="020B0604020202020204" pitchFamily="34" charset="0"/>
                <a:cs typeface="Arial" panose="020B0604020202020204" pitchFamily="34" charset="0"/>
              </a:rPr>
              <a:t>and qualifications. Including on computing (a new £84m programme announced in Budget), maths (through maths hubs and the teaching for mastery programme), and science (through STEM learning and other programmes). </a:t>
            </a:r>
            <a:endParaRPr lang="en-GB" sz="1200" dirty="0" smtClean="0">
              <a:solidFill>
                <a:srgbClr val="FF0000"/>
              </a:solidFill>
              <a:latin typeface="Arial" panose="020B0604020202020204" pitchFamily="34" charset="0"/>
              <a:cs typeface="Arial" panose="020B0604020202020204" pitchFamily="34" charset="0"/>
            </a:endParaRPr>
          </a:p>
          <a:p>
            <a:endParaRPr lang="en-GB" dirty="0"/>
          </a:p>
        </p:txBody>
      </p:sp>
      <p:pic>
        <p:nvPicPr>
          <p:cNvPr id="7" name="Picture 1" descr="Description: DfE 2955 Resized for email logo 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903" y="5796116"/>
            <a:ext cx="1364600" cy="959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2707283"/>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769</TotalTime>
  <Words>1258</Words>
  <Application>Microsoft Office PowerPoint</Application>
  <PresentationFormat>Custom</PresentationFormat>
  <Paragraphs>160</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Routes into teaching </vt:lpstr>
      <vt:lpstr>Marketing   Marketing is the key strategic component for promoting teaching as a career and the benefits of training to become a teacher. </vt:lpstr>
      <vt:lpstr>Physics specific marketing activity </vt:lpstr>
      <vt:lpstr>Financial Incentives</vt:lpstr>
      <vt:lpstr>Package of Incentives to increase teacher supply 1/2</vt:lpstr>
      <vt:lpstr>Package of incentives to increase teacher supply 2/2</vt:lpstr>
      <vt:lpstr>Retention Initiatives </vt:lpstr>
    </vt:vector>
  </TitlesOfParts>
  <Company>DfE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OKWABI, Louise</dc:creator>
  <cp:lastModifiedBy>Andrew Lee</cp:lastModifiedBy>
  <cp:revision>57</cp:revision>
  <dcterms:created xsi:type="dcterms:W3CDTF">2018-03-09T08:28:21Z</dcterms:created>
  <dcterms:modified xsi:type="dcterms:W3CDTF">2018-05-17T14:23:38Z</dcterms:modified>
</cp:coreProperties>
</file>