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6161" r:id="rId1"/>
    <p:sldMasterId id="2147486163" r:id="rId2"/>
    <p:sldMasterId id="2147486171" r:id="rId3"/>
    <p:sldMasterId id="2147486299" r:id="rId4"/>
    <p:sldMasterId id="2147486315" r:id="rId5"/>
  </p:sldMasterIdLst>
  <p:notesMasterIdLst>
    <p:notesMasterId r:id="rId15"/>
  </p:notesMasterIdLst>
  <p:handoutMasterIdLst>
    <p:handoutMasterId r:id="rId16"/>
  </p:handoutMasterIdLst>
  <p:sldIdLst>
    <p:sldId id="404" r:id="rId6"/>
    <p:sldId id="507" r:id="rId7"/>
    <p:sldId id="399" r:id="rId8"/>
    <p:sldId id="508" r:id="rId9"/>
    <p:sldId id="501" r:id="rId10"/>
    <p:sldId id="506" r:id="rId11"/>
    <p:sldId id="454" r:id="rId12"/>
    <p:sldId id="490" r:id="rId13"/>
    <p:sldId id="476" r:id="rId1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F20F3C-426F-CB43-B231-1573F4BC2C3A}">
          <p14:sldIdLst>
            <p14:sldId id="404"/>
            <p14:sldId id="507"/>
            <p14:sldId id="399"/>
            <p14:sldId id="508"/>
            <p14:sldId id="501"/>
            <p14:sldId id="506"/>
            <p14:sldId id="454"/>
            <p14:sldId id="490"/>
            <p14:sldId id="476"/>
          </p14:sldIdLst>
        </p14:section>
        <p14:section name="Additional optional slides" id="{1B352CCB-5858-492E-9C31-95B844F13640}">
          <p14:sldIdLst/>
        </p14:section>
        <p14:section name="Local / WN slides" id="{3330E9DA-E80B-48DA-869C-DB19218BF40C}">
          <p14:sldIdLst/>
        </p14:section>
        <p14:section name="Skills" id="{093877B1-0A20-4BD8-AF38-26AD839E681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9D9"/>
    <a:srgbClr val="1A1459"/>
    <a:srgbClr val="DACDDA"/>
    <a:srgbClr val="000066"/>
    <a:srgbClr val="FFCE34"/>
    <a:srgbClr val="8A288B"/>
    <a:srgbClr val="A22E89"/>
    <a:srgbClr val="F6861F"/>
    <a:srgbClr val="93AF2A"/>
    <a:srgbClr val="00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2286" autoAdjust="0"/>
  </p:normalViewPr>
  <p:slideViewPr>
    <p:cSldViewPr snapToGrid="0">
      <p:cViewPr>
        <p:scale>
          <a:sx n="100" d="100"/>
          <a:sy n="100" d="100"/>
        </p:scale>
        <p:origin x="1349" y="869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102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3D84BB0-F39D-4969-9E6C-3F70C95DBB28}" type="datetime1">
              <a:rPr lang="en-GB" altLang="en-US"/>
              <a:pPr>
                <a:defRPr/>
              </a:pPr>
              <a:t>18/06/2019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04C40486-972A-4C6F-A56B-AD5A62489C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68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FEFF65-031E-4829-A780-9D78EB0EB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69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EFF65-031E-4829-A780-9D78EB0EB7C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0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endParaRPr lang="en-GB" smtClean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C4EB173-4E04-43EE-92ED-A44FC393442C}" type="slidenum">
              <a:rPr lang="en-US" sz="1200" smtClean="0">
                <a:solidFill>
                  <a:srgbClr val="000000"/>
                </a:solidFill>
              </a:rPr>
              <a:pPr/>
              <a:t>3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EFF65-031E-4829-A780-9D78EB0EB7CA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8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EFF65-031E-4829-A780-9D78EB0EB7C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1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EFF65-031E-4829-A780-9D78EB0EB7C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1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345EF-5E27-48C5-A9C7-DF7D8FD98EE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91" y="1700213"/>
            <a:ext cx="3762309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584411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@</a:t>
            </a:r>
            <a:r>
              <a:rPr lang="en-US" sz="1050" b="1" dirty="0" err="1" smtClean="0"/>
              <a:t>HorizonNuclear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69183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91" y="1700213"/>
            <a:ext cx="3762309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584411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3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70"/>
            <a:ext cx="9143998" cy="685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2543" y="3021844"/>
            <a:ext cx="7510068" cy="1149616"/>
          </a:xfrm>
        </p:spPr>
        <p:txBody>
          <a:bodyPr tIns="0" anchor="b"/>
          <a:lstStyle>
            <a:lvl1pPr algn="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543" y="4382367"/>
            <a:ext cx="7510067" cy="657672"/>
          </a:xfrm>
        </p:spPr>
        <p:txBody>
          <a:bodyPr/>
          <a:lstStyle>
            <a:lvl1pPr marL="0" indent="0" algn="r">
              <a:spcAft>
                <a:spcPct val="0"/>
              </a:spcAft>
              <a:buFont typeface="Arial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3" name="fc"/>
          <p:cNvSpPr txBox="1"/>
          <p:nvPr userDrawn="1"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127605" y="1707999"/>
            <a:ext cx="184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800" dirty="0">
              <a:solidFill>
                <a:srgbClr val="8A288B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613067" y="4302845"/>
            <a:ext cx="7729021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hc"/>
          <p:cNvSpPr txBox="1"/>
          <p:nvPr userDrawn="1"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@</a:t>
            </a:r>
            <a:r>
              <a:rPr lang="en-US" sz="1050" b="1" dirty="0" err="1" smtClean="0"/>
              <a:t>HorizonNuclear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71517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91" y="1700213"/>
            <a:ext cx="3762309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584411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8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91" y="1700213"/>
            <a:ext cx="3762309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584411" cy="4392612"/>
          </a:xfrm>
        </p:spPr>
        <p:txBody>
          <a:bodyPr/>
          <a:lstStyle>
            <a:lvl1pPr marL="266700" indent="-266700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1pPr>
            <a:lvl2pPr marL="530225" indent="-2619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2pPr>
            <a:lvl3pPr marL="806450" indent="-274638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3pPr>
            <a:lvl4pPr marL="10731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4pPr>
            <a:lvl5pPr marL="1339850" indent="-265113">
              <a:buClr>
                <a:srgbClr val="8A288B"/>
              </a:buClr>
              <a:buFont typeface="Wingdings" charset="2"/>
              <a:buChar char="§"/>
              <a:defRPr sz="2000">
                <a:solidFill>
                  <a:srgbClr val="1A14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49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gray">
          <a:xfrm>
            <a:off x="6633748" y="6536457"/>
            <a:ext cx="6540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/>
            <a:r>
              <a:rPr lang="en-US" sz="1000" dirty="0" smtClean="0">
                <a:solidFill>
                  <a:srgbClr val="1A1459"/>
                </a:solidFill>
                <a:latin typeface="Arial" charset="0"/>
                <a:ea typeface="ＭＳ Ｐゴシック" charset="0"/>
              </a:rPr>
              <a:t>   </a:t>
            </a:r>
            <a:endParaRPr lang="en-US" sz="1000" dirty="0">
              <a:solidFill>
                <a:srgbClr val="1A145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706898" y="6534869"/>
            <a:ext cx="523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endParaRPr lang="en-US" sz="1000" dirty="0">
              <a:solidFill>
                <a:srgbClr val="1A145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92" y="477838"/>
            <a:ext cx="74991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33492" y="1700213"/>
            <a:ext cx="749912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hc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@</a:t>
            </a:r>
            <a:r>
              <a:rPr lang="en-US" sz="1050" b="1" dirty="0" err="1" smtClean="0"/>
              <a:t>HorizonNuclear</a:t>
            </a:r>
            <a:endParaRPr lang="en-US" sz="105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+mj-lt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ＭＳ Ｐゴシック" charset="0"/>
          <a:cs typeface="Geneva" charset="0"/>
        </a:defRPr>
      </a:lvl1pPr>
      <a:lvl2pPr marL="530225" indent="-2619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2pPr>
      <a:lvl3pPr marL="806450" indent="-2746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3pPr>
      <a:lvl4pPr marL="10731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4pPr>
      <a:lvl5pPr marL="13398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706898" y="6534869"/>
            <a:ext cx="523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endParaRPr lang="en-US" sz="1000" dirty="0">
              <a:solidFill>
                <a:srgbClr val="1A145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92" y="477838"/>
            <a:ext cx="74991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33492" y="1700213"/>
            <a:ext cx="749912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hc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@</a:t>
            </a:r>
            <a:r>
              <a:rPr lang="en-US" sz="1050" b="1" dirty="0" err="1" smtClean="0"/>
              <a:t>HorizonNuclear</a:t>
            </a:r>
            <a:endParaRPr lang="en-US" sz="105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+mj-lt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ＭＳ Ｐゴシック" charset="0"/>
          <a:cs typeface="Geneva" charset="0"/>
        </a:defRPr>
      </a:lvl1pPr>
      <a:lvl2pPr marL="530225" indent="-2619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2pPr>
      <a:lvl3pPr marL="806450" indent="-2746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3pPr>
      <a:lvl4pPr marL="10731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4pPr>
      <a:lvl5pPr marL="13398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gray">
          <a:xfrm>
            <a:off x="6633748" y="6536457"/>
            <a:ext cx="65405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/>
            <a:fld id="{CB0C1F13-1B05-2948-A6B1-1940D5766834}" type="datetime1">
              <a:rPr lang="en-GB" sz="1000">
                <a:solidFill>
                  <a:srgbClr val="1A1459"/>
                </a:solidFill>
                <a:latin typeface="Arial" charset="0"/>
                <a:ea typeface="ＭＳ Ｐゴシック" charset="0"/>
              </a:rPr>
              <a:pPr algn="r"/>
              <a:t>18/06/2019</a:t>
            </a:fld>
            <a:r>
              <a:rPr lang="en-US" sz="1000" dirty="0">
                <a:solidFill>
                  <a:srgbClr val="1A1459"/>
                </a:solidFill>
                <a:latin typeface="Arial" charset="0"/>
                <a:ea typeface="ＭＳ Ｐゴシック" charset="0"/>
              </a:rPr>
              <a:t>   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706898" y="6534869"/>
            <a:ext cx="523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r>
              <a:rPr lang="en-US" sz="1000" dirty="0" smtClean="0">
                <a:solidFill>
                  <a:srgbClr val="1A1459"/>
                </a:solidFill>
                <a:latin typeface="Arial" charset="0"/>
                <a:ea typeface="ＭＳ Ｐゴシック" charset="0"/>
              </a:rPr>
              <a:t>Page </a:t>
            </a:r>
            <a:fld id="{8E514A80-3A11-5746-9C14-76D88C4C326C}" type="slidenum">
              <a:rPr lang="en-US" sz="1000" smtClean="0">
                <a:solidFill>
                  <a:srgbClr val="1A1459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z="1000" dirty="0">
              <a:solidFill>
                <a:srgbClr val="1A145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92" y="477838"/>
            <a:ext cx="74991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33492" y="1700213"/>
            <a:ext cx="749912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hc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i="0" u="none" baseline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+mj-lt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ＭＳ Ｐゴシック" charset="0"/>
          <a:cs typeface="Geneva" charset="0"/>
        </a:defRPr>
      </a:lvl1pPr>
      <a:lvl2pPr marL="530225" indent="-2619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2pPr>
      <a:lvl3pPr marL="806450" indent="-2746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3pPr>
      <a:lvl4pPr marL="10731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4pPr>
      <a:lvl5pPr marL="13398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706898" y="6534869"/>
            <a:ext cx="523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endParaRPr lang="en-US" sz="1000" dirty="0">
              <a:solidFill>
                <a:srgbClr val="1A1459"/>
              </a:solidFill>
              <a:latin typeface="Arial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92" y="477838"/>
            <a:ext cx="74991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33492" y="1700213"/>
            <a:ext cx="749912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hc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fc"/>
          <p:cNvSpPr txBox="1"/>
          <p:nvPr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A288B"/>
                </a:solidFill>
                <a:latin typeface="Arial"/>
              </a:rPr>
              <a:t>@</a:t>
            </a:r>
            <a:r>
              <a:rPr lang="en-US" sz="1050" b="1" dirty="0" err="1" smtClean="0">
                <a:solidFill>
                  <a:srgbClr val="8A288B"/>
                </a:solidFill>
                <a:latin typeface="Arial"/>
              </a:rPr>
              <a:t>HorizonNuclear</a:t>
            </a:r>
            <a:endParaRPr lang="en-US" sz="1050" b="1" dirty="0">
              <a:solidFill>
                <a:srgbClr val="8A288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23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00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+mj-lt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ＭＳ Ｐゴシック" charset="0"/>
          <a:cs typeface="Geneva" charset="0"/>
        </a:defRPr>
      </a:lvl1pPr>
      <a:lvl2pPr marL="530225" indent="-2619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2pPr>
      <a:lvl3pPr marL="806450" indent="-2746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3pPr>
      <a:lvl4pPr marL="10731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4pPr>
      <a:lvl5pPr marL="13398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/>
        </p:nvSpPr>
        <p:spPr bwMode="gray">
          <a:xfrm>
            <a:off x="7706898" y="6534869"/>
            <a:ext cx="52387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endParaRPr lang="en-US" sz="1000" dirty="0">
              <a:solidFill>
                <a:srgbClr val="1A1459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92" y="477838"/>
            <a:ext cx="74991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733492" y="1700213"/>
            <a:ext cx="749912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hc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" name="fc"/>
          <p:cNvSpPr txBox="1"/>
          <p:nvPr userDrawn="1"/>
        </p:nvSpPr>
        <p:spPr>
          <a:xfrm>
            <a:off x="0" y="6581140"/>
            <a:ext cx="9144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000875" y="640637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8A288B"/>
                </a:solidFill>
              </a:rPr>
              <a:t>@</a:t>
            </a:r>
            <a:r>
              <a:rPr lang="en-US" sz="1050" b="1" dirty="0" err="1" smtClean="0">
                <a:solidFill>
                  <a:srgbClr val="8A288B"/>
                </a:solidFill>
              </a:rPr>
              <a:t>HorizonNuclear</a:t>
            </a:r>
            <a:endParaRPr lang="en-US" sz="1050" b="1" dirty="0">
              <a:solidFill>
                <a:srgbClr val="8A28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+mj-lt"/>
          <a:ea typeface="ＭＳ Ｐゴシック" charset="0"/>
          <a:cs typeface="Geneva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A288B"/>
          </a:solidFill>
          <a:latin typeface="Arial" charset="0"/>
          <a:ea typeface="ＭＳ Ｐゴシック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ＭＳ Ｐゴシック" charset="0"/>
          <a:cs typeface="Geneva" charset="0"/>
        </a:defRPr>
      </a:lvl1pPr>
      <a:lvl2pPr marL="530225" indent="-2619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2pPr>
      <a:lvl3pPr marL="806450" indent="-274638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3pPr>
      <a:lvl4pPr marL="10731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4pPr>
      <a:lvl5pPr marL="1339850" indent="-265113" algn="l" rtl="0" eaLnBrk="1" fontAlgn="base" hangingPunct="1">
        <a:spcBef>
          <a:spcPct val="0"/>
        </a:spcBef>
        <a:spcAft>
          <a:spcPts val="1000"/>
        </a:spcAft>
        <a:buClr>
          <a:srgbClr val="8A288B"/>
        </a:buClr>
        <a:buFont typeface="Wingdings" charset="2"/>
        <a:buChar char="§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accent2"/>
          </a:solidFill>
          <a:latin typeface="+mn-lt"/>
          <a:ea typeface="Geneva" charset="0"/>
          <a:cs typeface="Geneva" charset="0"/>
        </a:defRPr>
      </a:lvl5pPr>
      <a:lvl6pPr marL="17970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6pPr>
      <a:lvl7pPr marL="22542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7pPr>
      <a:lvl8pPr marL="27114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8pPr>
      <a:lvl9pPr marL="3168650" indent="-265113" algn="l" rtl="0" eaLnBrk="1" fontAlgn="base" hangingPunct="1">
        <a:spcBef>
          <a:spcPct val="0"/>
        </a:spcBef>
        <a:spcAft>
          <a:spcPct val="100000"/>
        </a:spcAft>
        <a:buClr>
          <a:schemeClr val="accent1"/>
        </a:buClr>
        <a:buChar char="•"/>
        <a:tabLst>
          <a:tab pos="266700" algn="l"/>
          <a:tab pos="534988" algn="l"/>
          <a:tab pos="542925" algn="l"/>
          <a:tab pos="809625" algn="l"/>
          <a:tab pos="1076325" algn="l"/>
          <a:tab pos="13430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706668" y="2688469"/>
            <a:ext cx="7510068" cy="1149616"/>
          </a:xfrm>
        </p:spPr>
        <p:txBody>
          <a:bodyPr/>
          <a:lstStyle/>
          <a:p>
            <a:r>
              <a:rPr lang="en-US" dirty="0" smtClean="0">
                <a:solidFill>
                  <a:srgbClr val="8A288B"/>
                </a:solidFill>
                <a:latin typeface="Arial" charset="0"/>
              </a:rPr>
              <a:t>The Future – Wylfa </a:t>
            </a:r>
            <a:r>
              <a:rPr lang="en-US" dirty="0" err="1" smtClean="0">
                <a:solidFill>
                  <a:srgbClr val="8A288B"/>
                </a:solidFill>
                <a:latin typeface="Arial" charset="0"/>
              </a:rPr>
              <a:t>Newydd</a:t>
            </a:r>
            <a:endParaRPr lang="en-US" dirty="0">
              <a:solidFill>
                <a:srgbClr val="8A288B"/>
              </a:solidFill>
              <a:latin typeface="Arial" charset="0"/>
            </a:endParaRPr>
          </a:p>
        </p:txBody>
      </p:sp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 </a:t>
            </a:r>
          </a:p>
          <a:p>
            <a:r>
              <a:rPr lang="en-US" b="1" dirty="0" smtClean="0">
                <a:latin typeface="Arial" charset="0"/>
              </a:rPr>
              <a:t>Jacob Home, Operations Engineer</a:t>
            </a:r>
          </a:p>
          <a:p>
            <a:r>
              <a:rPr lang="en-US" b="1" dirty="0" smtClean="0">
                <a:latin typeface="Arial" charset="0"/>
              </a:rPr>
              <a:t>Generation Department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27" y="509588"/>
            <a:ext cx="7499120" cy="474662"/>
          </a:xfrm>
        </p:spPr>
        <p:txBody>
          <a:bodyPr/>
          <a:lstStyle/>
          <a:p>
            <a:r>
              <a:rPr lang="en-GB" kern="1200" dirty="0">
                <a:ea typeface="MS PGothic" pitchFamily="34" charset="-128"/>
                <a:cs typeface="+mn-cs"/>
              </a:rPr>
              <a:t>Horizon overview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09818" y="1170870"/>
            <a:ext cx="2705694" cy="4319587"/>
            <a:chOff x="6709818" y="1170870"/>
            <a:chExt cx="2705694" cy="431958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76" t="1986" r="3843" b="2540"/>
            <a:stretch/>
          </p:blipFill>
          <p:spPr bwMode="auto">
            <a:xfrm>
              <a:off x="6709818" y="1170870"/>
              <a:ext cx="2434181" cy="431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252586" y="3609293"/>
              <a:ext cx="14917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1A1459"/>
                  </a:solidFill>
                  <a:latin typeface="Arial"/>
                </a:rPr>
                <a:t>Wylfa Newydd</a:t>
              </a:r>
              <a:endParaRPr lang="en-GB" sz="1200" b="1" dirty="0">
                <a:solidFill>
                  <a:srgbClr val="1A1459"/>
                </a:solidFill>
                <a:latin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01011" y="4270985"/>
              <a:ext cx="1714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1A1459"/>
                  </a:solidFill>
                  <a:latin typeface="Arial"/>
                </a:rPr>
                <a:t>Gloucester HQ</a:t>
              </a:r>
              <a:endParaRPr lang="en-GB" sz="1200" b="1" dirty="0">
                <a:solidFill>
                  <a:srgbClr val="1A1459"/>
                </a:solidFill>
                <a:latin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4813" y="4672269"/>
              <a:ext cx="933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1A1459"/>
                  </a:solidFill>
                  <a:latin typeface="Arial"/>
                </a:rPr>
                <a:t>Oldbury</a:t>
              </a:r>
              <a:endParaRPr lang="en-GB" sz="1200" b="1" dirty="0">
                <a:solidFill>
                  <a:srgbClr val="1A1459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805406" y="4514260"/>
              <a:ext cx="66139" cy="67448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solidFill>
                <a:srgbClr val="1A14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ct val="100000"/>
                </a:spcAft>
                <a:buClr>
                  <a:srgbClr val="8A288B"/>
                </a:buClr>
                <a:buFont typeface="Arial" charset="0"/>
                <a:buNone/>
              </a:pPr>
              <a:endParaRPr lang="en-GB" sz="2000" smtClean="0">
                <a:solidFill>
                  <a:srgbClr val="8A288B"/>
                </a:solidFill>
                <a:latin typeface="Arial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123075" y="3714343"/>
              <a:ext cx="71778" cy="66898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solidFill>
                <a:srgbClr val="1A14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ct val="100000"/>
                </a:spcAft>
                <a:buClr>
                  <a:srgbClr val="8A288B"/>
                </a:buClr>
                <a:buFont typeface="Arial" charset="0"/>
                <a:buNone/>
              </a:pPr>
              <a:endParaRPr lang="en-GB" sz="2000" smtClean="0">
                <a:solidFill>
                  <a:srgbClr val="8A288B"/>
                </a:solidFill>
                <a:latin typeface="Arial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710" y="4635757"/>
              <a:ext cx="73025" cy="7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Rectangle 29"/>
          <p:cNvSpPr/>
          <p:nvPr/>
        </p:nvSpPr>
        <p:spPr>
          <a:xfrm>
            <a:off x="344310" y="1193095"/>
            <a:ext cx="57612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>
                <a:solidFill>
                  <a:srgbClr val="1A1459"/>
                </a:solidFill>
                <a:latin typeface="Arial"/>
              </a:rPr>
              <a:t>Established </a:t>
            </a:r>
            <a:r>
              <a:rPr lang="en-GB" sz="1600" kern="0" dirty="0" smtClean="0">
                <a:solidFill>
                  <a:srgbClr val="1A1459"/>
                </a:solidFill>
                <a:latin typeface="Arial"/>
              </a:rPr>
              <a:t>2009</a:t>
            </a: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</a:rPr>
              <a:t>A</a:t>
            </a:r>
            <a:r>
              <a:rPr lang="en-GB" sz="1600" dirty="0" smtClean="0">
                <a:solidFill>
                  <a:srgbClr val="1A1459"/>
                </a:solidFill>
                <a:latin typeface="Arial"/>
                <a:cs typeface="Arial Bold" pitchFamily="34" charset="0"/>
              </a:rPr>
              <a:t>cquired </a:t>
            </a:r>
            <a:r>
              <a:rPr lang="en-GB" sz="1600" dirty="0">
                <a:solidFill>
                  <a:srgbClr val="1A1459"/>
                </a:solidFill>
                <a:latin typeface="Arial"/>
                <a:cs typeface="Arial Bold" pitchFamily="34" charset="0"/>
              </a:rPr>
              <a:t>by Hitachi November 2012</a:t>
            </a: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</a:rPr>
              <a:t>Advanced Boiling Water Reactor technology</a:t>
            </a:r>
            <a:endParaRPr lang="en-GB" sz="1600" kern="0" dirty="0">
              <a:solidFill>
                <a:srgbClr val="000066"/>
              </a:solidFill>
              <a:latin typeface="Arial"/>
            </a:endParaRP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</a:rPr>
              <a:t>Provide at least 5.4GW of new capacity across two sites - c.10 </a:t>
            </a:r>
            <a:r>
              <a:rPr lang="en-GB" sz="1600" kern="0" dirty="0">
                <a:solidFill>
                  <a:srgbClr val="1A1459"/>
                </a:solidFill>
                <a:latin typeface="Arial"/>
              </a:rPr>
              <a:t>million </a:t>
            </a:r>
            <a:r>
              <a:rPr lang="en-GB" sz="1600" kern="0" dirty="0" smtClean="0">
                <a:solidFill>
                  <a:srgbClr val="1A1459"/>
                </a:solidFill>
                <a:latin typeface="Arial"/>
              </a:rPr>
              <a:t>homes</a:t>
            </a: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 smtClean="0">
                <a:solidFill>
                  <a:srgbClr val="000066"/>
                </a:solidFill>
                <a:latin typeface="Arial"/>
              </a:rPr>
              <a:t>Expect </a:t>
            </a:r>
            <a:r>
              <a:rPr lang="en-GB" sz="1600" kern="0" dirty="0">
                <a:solidFill>
                  <a:srgbClr val="000066"/>
                </a:solidFill>
                <a:latin typeface="Arial"/>
              </a:rPr>
              <a:t>first unit at Wylfa to be operating in the first half of the 2020s</a:t>
            </a: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>
                <a:solidFill>
                  <a:srgbClr val="000066"/>
                </a:solidFill>
                <a:latin typeface="Arial"/>
              </a:rPr>
              <a:t>c.£20billion investment in the UK</a:t>
            </a:r>
          </a:p>
          <a:p>
            <a:pPr marL="387350" indent="-285750">
              <a:spcBef>
                <a:spcPts val="1200"/>
              </a:spcBef>
              <a:spcAft>
                <a:spcPts val="1000"/>
              </a:spcAft>
              <a:buClr>
                <a:srgbClr val="7030A0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600" kern="0" dirty="0" smtClean="0">
                <a:solidFill>
                  <a:srgbClr val="000066"/>
                </a:solidFill>
                <a:latin typeface="Arial"/>
              </a:rPr>
              <a:t>Over 320 staff </a:t>
            </a:r>
            <a:r>
              <a:rPr lang="en-GB" sz="1600" kern="0" dirty="0">
                <a:solidFill>
                  <a:srgbClr val="000066"/>
                </a:solidFill>
                <a:latin typeface="Arial"/>
              </a:rPr>
              <a:t>at Gloucester </a:t>
            </a:r>
            <a:r>
              <a:rPr lang="en-GB" sz="1600" kern="0" dirty="0" smtClean="0">
                <a:solidFill>
                  <a:srgbClr val="000066"/>
                </a:solidFill>
                <a:latin typeface="Arial"/>
              </a:rPr>
              <a:t>HQ and 30 at local Wylfa office</a:t>
            </a:r>
            <a:endParaRPr lang="en-GB" sz="1600" kern="0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1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 bwMode="auto">
          <a:xfrm>
            <a:off x="5994212" y="4619626"/>
            <a:ext cx="2800537" cy="1206500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r">
              <a:defRPr/>
            </a:pPr>
            <a:endParaRPr lang="en-GB" sz="800">
              <a:solidFill>
                <a:srgbClr val="8A288B"/>
              </a:solidFill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746125" y="3190875"/>
            <a:ext cx="3778250" cy="1952624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algn="r">
              <a:defRPr/>
            </a:pPr>
            <a:endParaRPr lang="en-GB" sz="800">
              <a:solidFill>
                <a:srgbClr val="8A288B"/>
              </a:solidFill>
              <a:latin typeface="Arial" charset="0"/>
              <a:ea typeface="ＭＳ Ｐゴシック" pitchFamily="28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97000" y="1821513"/>
            <a:ext cx="2501520" cy="448612"/>
            <a:chOff x="141644" y="758000"/>
            <a:chExt cx="2219293" cy="14589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191618" y="758000"/>
              <a:ext cx="2101874" cy="1458918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>
                <a:defRPr/>
              </a:pPr>
              <a:endParaRPr lang="en-GB" sz="800">
                <a:solidFill>
                  <a:srgbClr val="8A288B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141644" y="781698"/>
              <a:ext cx="2219293" cy="1305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>
                  <a:solidFill>
                    <a:srgbClr val="8A288B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rPr>
                <a:t>Hitachi Power </a:t>
              </a:r>
              <a:r>
                <a:rPr lang="en-GB" sz="1100" b="1" dirty="0" smtClean="0">
                  <a:solidFill>
                    <a:srgbClr val="8A288B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rPr>
                <a:t>Systems </a:t>
              </a:r>
              <a:r>
                <a:rPr lang="en-GB" sz="1100" b="1" dirty="0">
                  <a:solidFill>
                    <a:srgbClr val="8A288B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rPr>
                <a:t>Company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1" y="1117602"/>
            <a:ext cx="2222500" cy="422273"/>
            <a:chOff x="199287" y="681799"/>
            <a:chExt cx="2101874" cy="1535119"/>
          </a:xfrm>
          <a:solidFill>
            <a:srgbClr val="FFFF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199287" y="758000"/>
              <a:ext cx="2101874" cy="1458918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>
                <a:defRPr/>
              </a:pPr>
              <a:endParaRPr lang="en-GB" sz="800">
                <a:solidFill>
                  <a:srgbClr val="8A288B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16" name="Rounded Rectangle 4"/>
            <p:cNvSpPr/>
            <p:nvPr/>
          </p:nvSpPr>
          <p:spPr>
            <a:xfrm>
              <a:off x="230068" y="681799"/>
              <a:ext cx="2040312" cy="130573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800" b="1" dirty="0">
                <a:solidFill>
                  <a:srgbClr val="8A288B">
                    <a:hueOff val="0"/>
                    <a:satOff val="0"/>
                    <a:lumOff val="0"/>
                    <a:alphaOff val="0"/>
                  </a:srgb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6375" y="2542380"/>
            <a:ext cx="2397125" cy="489745"/>
            <a:chOff x="133700" y="758000"/>
            <a:chExt cx="2167461" cy="14589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133700" y="758000"/>
              <a:ext cx="2167461" cy="1458918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>
                <a:defRPr/>
              </a:pPr>
              <a:endParaRPr lang="en-GB" sz="800">
                <a:solidFill>
                  <a:srgbClr val="8A288B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5" name="Rounded Rectangle 4"/>
            <p:cNvSpPr/>
            <p:nvPr/>
          </p:nvSpPr>
          <p:spPr>
            <a:xfrm>
              <a:off x="230068" y="823671"/>
              <a:ext cx="2040312" cy="1305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>
                  <a:solidFill>
                    <a:srgbClr val="8A288B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rPr>
                <a:t>Hitachi Global Nuclear Business Division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1441" y="1886708"/>
            <a:ext cx="2340041" cy="383417"/>
            <a:chOff x="260863" y="688518"/>
            <a:chExt cx="1815315" cy="74459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260863" y="706282"/>
              <a:ext cx="1806307" cy="709074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r">
                <a:defRPr/>
              </a:pPr>
              <a:endParaRPr lang="en-GB" sz="800">
                <a:solidFill>
                  <a:srgbClr val="8A288B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  <p:sp>
          <p:nvSpPr>
            <p:cNvPr id="28" name="Rounded Rectangle 4"/>
            <p:cNvSpPr/>
            <p:nvPr/>
          </p:nvSpPr>
          <p:spPr>
            <a:xfrm>
              <a:off x="260863" y="688518"/>
              <a:ext cx="1815315" cy="7445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" tIns="16510" rIns="24765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100" b="1" dirty="0">
                  <a:solidFill>
                    <a:srgbClr val="8A288B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rPr>
                <a:t>Hitachi Nuclear Systems Division</a:t>
              </a:r>
            </a:p>
          </p:txBody>
        </p:sp>
      </p:grpSp>
      <p:cxnSp>
        <p:nvCxnSpPr>
          <p:cNvPr id="4108" name="Straight Connector 28"/>
          <p:cNvCxnSpPr>
            <a:cxnSpLocks noChangeShapeType="1"/>
          </p:cNvCxnSpPr>
          <p:nvPr/>
        </p:nvCxnSpPr>
        <p:spPr bwMode="auto">
          <a:xfrm>
            <a:off x="2641600" y="1570038"/>
            <a:ext cx="0" cy="233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Straight Connector 34"/>
          <p:cNvCxnSpPr>
            <a:cxnSpLocks noChangeShapeType="1"/>
          </p:cNvCxnSpPr>
          <p:nvPr/>
        </p:nvCxnSpPr>
        <p:spPr bwMode="auto">
          <a:xfrm flipH="1">
            <a:off x="3842348" y="2095281"/>
            <a:ext cx="232909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4" name="Straight Connector 54"/>
          <p:cNvCxnSpPr>
            <a:cxnSpLocks noChangeShapeType="1"/>
          </p:cNvCxnSpPr>
          <p:nvPr/>
        </p:nvCxnSpPr>
        <p:spPr bwMode="auto">
          <a:xfrm>
            <a:off x="7356475" y="2230308"/>
            <a:ext cx="9525" cy="78594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5" name="Straight Connector 56"/>
          <p:cNvCxnSpPr>
            <a:cxnSpLocks noChangeShapeType="1"/>
            <a:endCxn id="41" idx="0"/>
          </p:cNvCxnSpPr>
          <p:nvPr/>
        </p:nvCxnSpPr>
        <p:spPr bwMode="auto">
          <a:xfrm>
            <a:off x="2635250" y="3048000"/>
            <a:ext cx="0" cy="1428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" name="TextBox 6"/>
          <p:cNvSpPr txBox="1">
            <a:spLocks noChangeArrowheads="1"/>
          </p:cNvSpPr>
          <p:nvPr/>
        </p:nvSpPr>
        <p:spPr bwMode="auto">
          <a:xfrm>
            <a:off x="3163888" y="5527675"/>
            <a:ext cx="200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 sz="1200">
                <a:solidFill>
                  <a:srgbClr val="8A288B"/>
                </a:solidFill>
              </a:rPr>
              <a:t>Contractual relationship</a:t>
            </a:r>
          </a:p>
        </p:txBody>
      </p:sp>
      <p:sp>
        <p:nvSpPr>
          <p:cNvPr id="4117" name="Title 1"/>
          <p:cNvSpPr>
            <a:spLocks noGrp="1"/>
          </p:cNvSpPr>
          <p:nvPr>
            <p:ph type="title"/>
          </p:nvPr>
        </p:nvSpPr>
        <p:spPr bwMode="auto">
          <a:xfrm>
            <a:off x="638800" y="525463"/>
            <a:ext cx="6326188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Corporate structure</a:t>
            </a:r>
          </a:p>
        </p:txBody>
      </p:sp>
      <p:cxnSp>
        <p:nvCxnSpPr>
          <p:cNvPr id="4118" name="Elbow Connector 2"/>
          <p:cNvCxnSpPr>
            <a:cxnSpLocks noChangeShapeType="1"/>
          </p:cNvCxnSpPr>
          <p:nvPr/>
        </p:nvCxnSpPr>
        <p:spPr bwMode="auto">
          <a:xfrm rot="5400000" flipH="1" flipV="1">
            <a:off x="6794501" y="3571876"/>
            <a:ext cx="1619253" cy="476252"/>
          </a:xfrm>
          <a:prstGeom prst="bentConnector3">
            <a:avLst>
              <a:gd name="adj1" fmla="val 9902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19" name="Picture 21" descr="http://t1.gstatic.com/images?q=tbn:ANd9GcSYjcieloolCWPxyUYlk-_G4QMjrISptolkY9jLQLUTs8ejKSw6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06500"/>
            <a:ext cx="1527175" cy="2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0" name="AutoShape 23" descr="data:image/jpeg;base64,/9j/4AAQSkZJRgABAQAAAQABAAD/2wCEAAkGBhQSEBUUExQVFRUWFhgXFhgYGBocHBkcHRUWGCIXHBgXHCYgGBkkGx0XHzAhIycpLCwsGB8xNTAqNSYrLCkBCQoKDgwOGg8PGiwkHyUsLC8sLCwqLCwsMCksLCwsLCwsLCwsLCwsLCwsLCwsLCwsLCwsKSwsLCwsLCwsLCwsLv/AABEIAOEA4QMBIgACEQEDEQH/xAAcAAEAAgIDAQAAAAAAAAAAAAAABgcEBQIDCAH/xABLEAACAQICBgcDCQYDBgYDAAABAgMAEQQFBhIhMUFRBxMiYXGBkTJSoRQjQmJygpKisTNDc7LBwhXR8BZTY6PS4Rckg5Oz4iU0VP/EABkBAAMBAQEAAAAAAAAAAAAAAAADBAIBBf/EAC4RAAIBAwIEBQMEAwAAAAAAAAABAgMRIRIxBCJBURMyYXGBQpGhFCNSsTND0f/aAAwDAQACEQMRAD8AvGlKUAKUpQApSlAClK4vIFBJIAG0k7AO8mgDlSoPpB0s4WC6w3xDj3TZB4ud/wB0Go0M3znMv2KtDEeK/Nrb+I3bb7vpTo0ZNXeF6i3UWyyWlj82hgF5ZY4x9dgP1O2o3jelTAR7pGkP/DRj8WsD61HcB0Mljr4rEkniEFz5ySb/AMNZ7aO5JhP2rxsw368pdvwKf7a0oU+7fsc1S9jpxXTZAPYw8p+0yL+mtWIem4ndhNn8X/JK2H+2+Tw7IolP2MOB8XC3rc4DSrrQOpy/FFTuLJHGPG7uL+VbtFfR92cu39RFh02njhBb+L/9KyMN02xH28PIPsurfrq1PcKxcDXg1O5ih/lJFfMRkOHk9uCFvtRof1FY1U/4/k7aff8ABHMH0s4F/aaSP7aH9U1qkeXZ9h8R+xmjk7lYE+m8Vpsb0aYCT9wEPONmX4A2+FRrMuhZfaw+IZSNwkAP50sR6Gi1KWzaO3mvUs2lVCTnWW7TrTxL/wCsth/zFHoK3uQ9MEEllxKmBt2sO0nqO0vmD41x0ZWvHPsCqLZ4LBpXVhsSkih0ZXU7QykEHwI3120gYKUpQApSlAClKUAKUpQApSlAClKUAKUJqtNMOklnf5Ll93djqmRRc392McT9bcOHOtwg5uyMyko7kk0s0/w+BBUnrJrbI1O0d7n6A+PdUEjwWZZ0daQ9Vhr7L3WO31U3ynvOzvFbnRvo4iwynFZiysw7ZVmuicbuT+0a/lfnvrX6VdLbG8WCGoo2daRtP2FPsjvO3uFUwVsU1d9xUn1l9jeQ6P5ZlKh52V5d4Mnacn6kY3beNvOtHnfTM5uuFiCDg8m1vEIDYeZNVxPiGdi7sWZjcsxJJ8SdprrqhUFvPLFOo9lg2eaaS4nE/tp5HHu3sv4FsvwrBweFaSRI0F2dgqjmSbD411VsdHMwWDFwSt7KSKzeF9p9LmnWssGN3kuzRPQKDBIp1RJNbtSMLm/JAfYHht51J64QyhlDKQVIBBG4g7QQeVccTiljRndgqqLsxNgBzJNePKTk7suSSWDtr4TVS6TdL8jMUwYCINnWsLse9VOxR43PhUDzDOZ5zeaWST7TEj03DyFUQ4WT3wKlWS2PR5zGIbOsT8S/512xzK3skHwIP6V5etX1Tbdspn6T1M+N6HqOo9pBoJhcZcvHqyH94llbz4N94GqOwekeKi/Z4iZe4SNb0JtUlyzpcxkf7Tq5h9ZdVvxJYeoNZ/TTjmLO+LF7ozMVozmGUMZcK5lh3tqi4t/xIv7l9RUu0R6TIcXaOS0Mx2AE9lz9Rjx+qdvK9ccj6V8JPZZL4dz7+1PJxsH3gK69LejWHFgzYcrHKdtx+zk8QNxPvDzBrknfFVWfc6lbMH8E5pVUaM6fT4KX5JmIay7A7bWQcLn95HyYXPjwtSKZWUMpDKQCCDcEHiCN4pE6bg8jIyUjnSlKWaFKUoAUpSgBSlKAFCaVWnSRpe7v8gwl2dyFlK79v7od5+keA2c63CDm7IzKWlXMTTLTKXHTfIcBdlY6ruv7zmAeEQ4tx8N+8y3KcJkmG62Zg0zCxa3aY7+rjU7l7/M933KstgyTBGWYhpmADEb2beIkv9Ec+4k8hU+kOkMuMmMsp27lUeyi+6v+fGq4x18sfL/YlvTl7mXpVpjNjpLyHVjB7EQPZXvPvN3nytWhpSrElFWQhu+4pSlaOClKUAbjKdL8Xhl1IZ3VPd2Mo8AwNvKunNtI8Tiv28zyAbQCbKPBRYX77VraVnSr3sdu9hSlK0cFKUoAUpSgBW+0a0zxGCb5t9aO+2JtqHw9094871oaVlpSVmdTtsXbfB57hvcmQd2vET/PGfQ9xGyLaP6QT5PiThcWCYCbgi5Cgn9pHzQ8V8eNwYPlObSYaZZYW1XX0I4qRxU8quCKTD57gSDZJk82ie28e9G3xHIjZJOHh4eY/wBDk9WVuTWCZXUMpDKwBUjaCDtBB5VzqptBtJJMvxJwGM7Ka1kJOxGJ2WP+7fffgTfiatmpKkHB2HxlqQpSlLNClKUAKUrjJIFBJNgBck8AONAEa0/0sGBwxKkddJdYhyNtrnuUfEitJ0XaI9UnyyfbLKCU1t6odpck/Sfffl4mtDgIjnWbNIwPyaG2zhqAnVXxc3Y91+QqX9J+e/JsCUU2eY9WtuC27R/Ds+8Kq06Uqa3e4m9+Z7IrHT3Sk43FEqfmY7rEOBHF/Fjt8AKjVKV6EYqKsiZu7uKUpWjgpSt9ofolJj59RbrGtjI9vZHIc2PAefCstqKuzqV8I1+UZJNipNSCNnbjbco5sx2KPGp5gOhWUi82IRDyRC35iV/SrMybJYsLEIoUCqPVj7zHie+sbM9LcJh3CSzorkgat7kX94LfVHebVDLiJydoFCpRS5ir896IZ4Y2eGRZwouV1Sr2HIXIY91wfGoFXqSvP/SHlawZjMqCysRIBy1xcjw1tam8PWc3aRipBRyiN0pSqxIqQaM6EYnHbY1Cxg2Mj7F8BxY+HmRXfoDoicdiLNcQx2aQjjyQHmdvgAe6r5w+HWNAiKFVQAoAsABwAqWtX0YW46nT1ZZW8HQnHbt4lyfqooHxJqL6Y9HEuCXrUbrYdl2tZk+0vK/EedquDG6UYWGVYZJ41kYgBSdtzuvb2b99q2M8KupVgGVgQwO4gixB7rVMq9SLuxrpxex5epWy0jyv5Ni5oRujchb+7vHnqkVra9JO6uSbCtno9n8mDxCzRHaNjLwdeKn/AFsNjWspQ0mrME7Fy6X5JHmuBTFYbbKqkrzYfSib6wN7d/jXd0XaX/KYeolN5oQLE73TcD9obAfI8ahnRdpX8mxHUSH5qYgC+5ZNwPcG2Kfu8qz9OMufLcxjxsA7EjFiOGt9ND3Otz463KoXD/W/goUvrXyW7SsbLsek8SSxm6OoZT3EfrwrJqIoFKUoAVB+lnSDqMH1Smzzkr4ILFj53C/eNTiqkzMf4jn6xb4oDqkcLR9pvWQ6vpTqKTld7LIuo8WXUmnR5o78kwSBhaST5yTmCRsX7q2Hjeq76Xs16zHCIHswoB95u2fhqDyq66826R43rsZPJ70rkeGsQPgBTuH55uTMVcRSRraUpXoExziiLMFUEsxAUDeSTYAd96mOkvR8MFgEmkkJnaRVKC2oAQxtfexFt+7u410dFuBEmZx3FxGryeYGqPQsD5VMumpT8lgPATG//ttU06j8RQQ2MVpbKjiiLMFUXZiAAOJJsB616J0U0fXBYVIVtrAXkb3nO8/0HcBVQ9FuV9dmKEi6xK0p8RZV/MwPlV4YzFLFG8jbFRSzeABJ+FJ4qd2oo3RWLkE6TNO2ww+TYdrTMLu43xqdwHJzvvwG3iLVNl+CfETpGty8jheZuTtJ+JJ7qZlmDTzPK+1pGLHzO7wAsPKrZ6MtBDhx8pnW0rC0aHfGp4nk5+A2cTTeWhD1MZqSLAAtVC9JeOEuZzW2hNWPzVRf8xI8quHS7SNcFhXlNi3sxr7zncPAbz3A153lnLMWY3ZiSSd5JNyfWlcLDLkbrS6HGlKE1eTl69FeWiLLY24ys0h8zqj8qis7TrSI4PBPIv7RiEj+019vkAW8q2GjuG6vB4dPdhjHog/rVddNmN7eHi5K8h8yFH6NXlxXiVc9yxvTArdInmkCi7ySNYcSzMbbTxJJr0zhYisaqTchQCeZAAvVadFWhJUjGTLY2+YU77EW6wjvGwdxJ5VKekDSoYLCnVPz0gKRDkbbX8FBv42HGmV5eJJQiYprStTKe02xwmzHEuNo6wqDz1QEv+WtHSlXJWVidu7uKUpWjgq6cqmGcZO0bkGZRqEnhIour/e2E+LCqWqbdE2edTjeqJ7E41fvi5U/zL94UivG8brdDKbs7dySdD+dnVlwcmxoyXQHeBrWdfJ9v3jVlVUWk6/4dnkeIGyOUh25WbsSD+/xIq3RUNZZUl1KKbxbsKUpSBhiZtjxBBLKd0aM/opNqrzoZy8t8oxLbWZhGD+dj5kr6Vv+lTG9Xlkg4yMkfqwY/BSPOu/o0wPV5ZDs2uGkP3mJH5dWnrFJvuxbzNEjxUuqjN7qk+gJrzBe9el86/8A1pv4Un8jV5nXcKo4TZi63Q+0pSrSclvRbmAizKMMbCRWj8yAR6lQPOrQ6RcjbFYB1QXdCJEHMre4HeVLW77VQkchVgykggggjeCDcEd96vnQfTePHRBWIXEKO2m7W+uvNTy4ehMXERakqiH0mmtLIp0JYbtYl+No1H5yf0FTPT5ZGy+ZIlZ5JAsaqouTrOoP5dbbW2weVRRPI8aKjSkM5UW1iL7SN19p28ay6lnU1T1joxtGxAdBujNcMVmxNnm3qu9Yzz+s/fuHDnU3x2OSGNpJGCoguxPAf591Y+cZ5DhYzJO4ReHNjyUb2PhVJ6badyY99UXSBTdU4k++9t57tw799MjCdaV2Zco01ZEhwWHfPca0kmsmEh2Kt9pvt1b+81rsRuFgOBqy8NkOHjTUSGIIBa2otvPZt86wNBslGFwEMdrMV13+020+mxfu1nZ7nkWEhaWVrKNw4seCqOJP/fdWKknKWmO3Q7FWV2Ul0j5RHhswdIgFRlV9UblLXuAOAuL276jDDZWfnmbvisRJO/tO17cANwUdwAArZ6MaCYjHbUGpFxlYbPuje58NnMivST0RWpkr5ngvzBi0afZX9BWgzXQqPFY5MRPZkjjVVj4MwZmu/NRcbOPHkZDh4tVFW99UAX52Fqi2nenP+HhVWIu8gJRjsQWIBvbaSLg22b99eXDU5WjuWStbJtdJdJ4cDD1kp2nYiD2nPIDgOZ3CqF0gz+XGTtNKdp2Ko3IvBR3fqbmurNs3lxUplmcu59APdUblHcKw69CjRVPPUlnPUfKUpVAsUpSgBXbhcS0brIuxkYMvipBHxFd2AymackQxSSW36ilreNhsrrxmBkhbVlR425OpU+NjXLrY6Wx0p4dcTlsOKT6JR/uSKAfjqelSjQfM/lGXwOd+oEb7Sdg+tr+dRnRr/wA3o88R2lI5Yx4rdl9Ox6U6F8drYSWP3JdYeDqP6q3rXnSX7bXZlKfMn3RYdKUqUcVv02Yq2HgTnIzfhQj+6p3kmG6vDQp7sUa+iAVXXTWe1hBw+d/WOrIbEBHjT3g1vugH9KfL/HH5FrzP4O+aIMpU7mBB8CLV5kxeFMUjxt7SMyHxUkf0r09VK9LOjphxfXqPm59pPASAbR5gBu/tcqZwsrSa7mKyurkFpSleiTCuyGdkYMjFWU3DKSCDzBG6uulcAurot0slxccqTuHkiKkGwBKkEbbbyCDt7632mTYoYRmwZtKpBtqhiy7bhQdmtxHhbjVI6JaSNgcUswGstisi+8ptceIIBHeKvvJ89hxUYeGRXHEA7V7mXep8a86tDRPUlgqpy1RseepzicVN2+tmmOyxDM3hb6I7tgFWRoN0W9Wyz4wAsNqQ7wp5udxP1dw434WUxAuTYcz/AJmo2dPsO2LiwsJ653YqWX2EsrMe19I7Nw9a7KvOatFWBU1F3bNjpNny4PDPOyltWwCg2uSQALncLnfVIZhmOLzXEjstI30I09lB57AObGru0m0fXGwdS7lFLqzFd5Cm9hfYL89tduV5PBg4tWJFjQC7Hnb6TMdp8SaxTqRpq9snZxcn6EM0U6JY4rSYsiV94jH7NfH3z6DuNTPNs7gwcWtM6xqNijibfRVRtPgKhWlXS5HHePBgSPuMh9gfZG9z6DxrQ6JaITZpL8qxjuYr7ye1JY+yvuRjmPAcxtwlLnqOyOKSXLAnmh+mvy95tWF0jS2ox262+4JGwNu7IJ2GttnmjsGMQJOmuFbWG0gg7t6kGxHCszCYRIkVI1CIosqqLADwrT4/TrBQzGKSdVdfaFmIB5FgCAe6kbyvBDNlzHGDQHAJuwsR+0C385NcsRoJgHFjhYR9ldU+qWNBp1gSL/Kofxf031qc46V8HEp6pjO/AICFv3uwAA8LnurSVVvqZbguxVmm2RphMbJDGSUAVlvtI1lB1SeNufK1aKszNs0fEzvNIbu7XPIcAB3AAAeFYdepFNJXJHvgVkZfhDLNHGDYyOqX5azAX+NY9duFxJjkR19pGVh4qQR+ldZw9K5ZlkeHiWKJQqKLAD9TzJ3k1g6U6NR43DtE4GtYmN+KNbYR3cxxFZmT5qmJgSaM3V1uO7mp7wbg+FZleNdp36l9k0V10PhlixUDizRzDWHIldUj1Q1reh5+rxeLh5KPySMn91TDJ8D1Wa42wssscEvn84h+Kk+dRDo/XVzzGL/H/wDnU1VfUp+qTE2tp+S1qUpUY8q3pqHbwh/ifrHUv0kxvV4jAN9FsQYz9+F1H5rVF+m3D3gw78pHX8SX/trJ6SJC+UwTKbFXgkB5XQgH1IqtK8YL3Ql4cvgsKsLOMojxMLQyrrIw8weDA8GB2g1iaK6QrjMKkqka1rSL7rgbR/UdxFbcmpsxY3DR5nzXLmgnkhb2o3KE87Hf4EWPnWJW60yzBZ8fiJEN0aSykcQoC3HcbXrS17EW2lche4pSlaOCuUcpU3UlSOINj6itlkGjc+Mk1IEvb2mOxUHNm4eG88quDRfozw+Fs7gTze8w7Kn6qbh4m58KTUrRhubjByK4ynRPMceou0vVHc88j6viqsSW8hbvqwtFOjCLByJM0jSSre2wKgupU2XaTsJ3nyqZySBQSSAALknYAOZJrRZZpth8Tijh4CZCqM7OPY2FRYH6R27xs2b6hlVnNO2xQoRjuZ+f5uMLhpJypYRrfVBsTtAtc7tpqi9J9N8RjjaRtWO+yJLhfPi57z5AVb/SO1srxP2VHrIgqgKfwsE1q6i6zd7Eh0I0XOOxQQ3ESdqUj3b+yDzY7PU8Kv8Aw8CoqogCqoAUDYABsAA5VF+jPIfk2AQkfOTfOvzsR2V8lt5k1vs7zVcNh5Jn3RqWtzO4L4k2HnSK83OdkMpx0xuRTpJ05+SJ1EJ+fcXJH7tT9L7R4ct/K9KsxJudpO0k8e+sjMce88zyyHWeRix8TwHcNgA5AVauhXRbGiLLjF15CAREfZTuYfSbnfYO/fVa00IZEu9RlTQYZ39hGf7Klv0Fcp8DIgu8ciDmyMo9WAr01DAqKFVQoG4AAAeQr68YYEEAg7wdoPlSf1fob8H1PLtKuvSrosgxCl8OBBLvsNkbdxUez4r6Gqcx+AkgkaKVSjobMD/raDvB41VTqxqbCpQcdzHpSlNME26LtJ2w+KELH5qc6tuCvuVhyueyfEcqu6vLqSFSCpsQQQeRG0H1r0vlGOE2HilH7yNH/EoNefxULNSKaMsWPgwlsQZOcYQ+Tkj+Y1W2gTa2e4w/x/8A51q1aqjokHWY7Fzcwf8AmSlv7aXT8kn6GpeZFr0pSpxpDelnB6+Wsw/duj/m1D/NWuhHyrRq28pAR5wvf9EFTTPsu6/CzQ/7yNlHiVNj62qCdDuND4fEYZ/otrWPJ11SPIr8aog/279ncVJc3uitcmz+fCPrwSFCdh3EN4qdhraZv0hY3ERmN5bIRZgihdYciRtt3XtWlzXLzBPJCd8bsnobA+YsfOsWvR0xebE12sClKVsyKkWhmh0mPmsLrEpHWPy+qvNz8N55HU5PlT4meOGP2naw5Abyx7gLnyr0TkeSx4WBIYhZVG/ix4seZJqavV0Ky3G04ank55TlEWGiWKFAiLwHE8yd5J5msDSfS+DApeVruR2I19pv8l7zs8d1a3TvTpcCmolnxDi6rwUe+3dyHG3jVIY7HyTSNJK5d2Nyx3/9h3DYKmpUHPmlsNnU04RudKNN8RjmIdtSK+yJT2fve+e8+QFSToWwl8VPJwWIL5s4P9lV1V09EGVdXgTKRtmckfZXsD46586prWhTshVO8pXZldLOJ1csce+8a/nDf21TWSZf1+Jhh/3kiKfAsL/C9WX01460WHh952kP3V1R/MfSoV0cqDmmGv7zHz6t6zR5aTfudqZnYv8AVbCw3DdVfdM+PK4SKIfvJbnwRb2/EVPlVhVWnTZH81hjydx6qp/p8Kkof5EOqeVkN6OMrE+YxBhdUvKR9gbPzFav2qL6KcYI8zQH94kkfnYP/ZV6Uzir6zNHykA006URhZDBh0WSRdjs19VT7thYs3PaAO/bbV5H0zEuFxUShDs1479nvKEm48DfuNQnTTK3gx86vftSNIp95XYsD8beINaSqY0KbiKdSVz1FFKGUMpBUgEEbQQdoIPEVAelvRoS4f5Uo+ch9v60ZPH7JN/AtXf0RZuZcCY2NzA5QfZI1h6doeVTHH4QSxPG250ZT4EEVDmlU9ijzxPMdK+spBsd42HxFfK9YiFehdAj/wDjcL/CX+teeq9FaGQ6uX4Uf8CM+qhv61JxflQ+juZOkWN6nCTyXtqROR46pt8bVCehTBauHnk9+QIPuJf9WrYdLmZ9Xl/V32zOq+Q7ZPwA862nR7lvUZdApFiy9Y3i5LfoQPKplik/Vjd5+xI6UpSBgqp4D/h2kJB2RYg7OVpTcekot4VbFV/0v5EZMMmJT2oD2iN+oxG37rWPmadRfNpfXAuosX7EZ6YMl6vFrOB2ZlsftoAPiur6GoDV0zKM4yYEWMyi/hMg2ju1hfycVS5FXUJXjpe6J6izddT5SlKoFlmdC2UgvNiCPZAjTxPaY+gUeZqyM/zhcLhpJ22hFuBzO4L5sQPOon0Nj/yD/wAd7/gjrn0w3/w4W3dcmt4Wf+7VrzJ89azK48sLlO5lmLzyvLKdZ3N2P9ByAGwDkKxqUr0tiQzMoyx8RPHCntSMFHdzY9wFz5V6QwGCWGJIkFlRQq+AFvWoJ0VaHGFDipltJILRqRtVDtv3M2zy8TUv0mzxcJhZJm3qOyPeY7FX1+F686vPXLSiqnHSrsp7pSzbrsxdQbrCoiHiLs35iR92tPojjRDj8NITYCVQT3MdUn0NauWUsxZjdmJJPMk3J9a4VcoWjpJ3K7uepKh/SplRmy5mUXMLCXyF1b8rE+VbLQnSEYzBxyX7YGpKOTgC58xZvOt46AgggEEWIO4jlXlK9OXsWPmR5kwOMaGVJUNmRgy+IN/SvRej2fR4zDrNGdhHaXijcVPePiLHjVOadaBSYORpI1LYYm6sNvV3+i3IDg3HxqP5Rns+FfXgkaMnfbcfFTcHzFX1IKtFOJNGTpuzLi6VMnikwLyuAJIQDG3HayjU7wb7udjVHVuM60txWLULPMXUG4WyqL87KBc+NYeV5TLiZRFChdzwG4d5O5V7zW6UHTjaTOTlqeCy+hKE9XiW4F41HiFYn4MPWrMNajRPR1cFhUhBuwuzt7znefDcB3AV90szcYbBTS3sQhC/absqPxEV59R654KYrTHJ54xbXkcjcXYj8RrpoKV6xEfVQk2G87B4nZXpzA4fq4kQbkRV9AB/SqB0Dyzr8xgS2xX6xvBO3+oA86vfO81XDYeSZ90ak25ncF8SbDzqHindqKKKOE2Vpp7Icdm8GDXaqEK1uBazufJAPMGrXRAAABYDYByqseiXK2lmnx0u1mZlU82Y6zsPgvmRVoUms7Wgugynnm7ilKUgYK6sThlkRkcXV1KsOYIsR6V20oAqXRLFNlWZyYOU/NSkBWO659h/Mdk9/hWv6VNFfk+I+UIPmpiSbblk3keDe0O/Wqb9JeiPyvD9ZGLzwglbb3XeU8eI79nGsPRDOY81wD4XEbZVUK3Nh9GYfWBtfvHfVsZ7VF7P/pO4/T9imqVsc/yKTCYhoZRtXceDKdzDuPwNxwrXVcndXRPsWp0K5oLT4cnbcSqOYICN6WT1qxM3yqPEwvDKLo4seBG24IPAg2I8K865JnEmFnSaM9pDuO5huKnuI2VfejWl8GNjBjYB7dqMntqfDiO8bP0rz+IpuMtaKaUk1pZW2Z9DmJWS0LxyRncWJVh4ixB8R6CpFop0TJA4lxTLK42qgHzYPM32ufEAdxqwq12b6QQYVC00qps2AntHuCjaT4CsOvUktJvw4rJsGYAEk2A2kmqN6R9MvlswSI/MRE6v123F/DgO654190z6SJcZeKMGKDiPpP8AbI3D6o8yahtU0KGnmluJqVL4QpSlViSQaG6WvgJ9cXaNrCVOY5j6w228SONXzleax4iJZYWDo24j9COBHEGvM1bTINJZ8HJrwPa/tKdqt9pf6ix76mrUNeVuNhU04Z6PZbixqL5p0aYGckmLq2O8xEp+Udn4Vq8g6XcPKAuIBgfntZD94C6+Y86muDzCOZdaKRJF5qwYfCoWp032KLxkRTDdEmAU3KyP3NIbfltUoy3KYcOmpDGka8lAF+88z41kSTKouxAHMm361HM36RcFhwbzCRvdi7Z9R2R5kVy854ywtGJJSapbpO0zGKlEEJvDEblhud91xzUbQOdyeVY2lvSXPjAY0HUwneoN2cfWbl9UbOd6h1WUKGl6pCalS+EKUrNyXKXxU6QxjtObX4AcWPcBc1W3bIgsroZyOyS4ph7XzcfgDdj5tYfdNdHSbnD4rFRZfh9p1xr8i53Ke5Vux8e6pRpHnMWU4BUjtrherhU8Tba55gX1jzJtxrTdFei7KGxs9zJLfq9bfqsbmQ97n4farz9WXVfwU2woL5JvkmUphsPHCnsotr8zvLHvJufOs6lKlbvkeKUpXAFKUoAVVenOj0mAxIzDB7F1ryKNyk7yQP3b7jyJ7xa1K4TQh1KsAysCCCLgg7CCOIplOeh3MyjqRCsbhMPnmBDoQkybr743ttRrb0PPwI3WqnMwy+SCVopVKOhswP6jmDvB41P87yWfJcT8qwt2w7GzKb2AJ/Zv3e6/Dd9qSY3L8JnmFEkZ1JkFg2zWjO/UccUP/ccarhPw8ryv8CJR1e5SdfVaxuNhG4jhWyz3RyfByak6FfdYbVbvVuPhv5itZViaauhGxljN5xuml/8Acf8AzrFZiTc7Sd5O/wBa+UosApSldAUpSgBSuSISQACSdwAuT4Ab67cRgJI7dZG6X3ayMt/xCuAdFckcg3BIPMbP0rjSgDk7lt5J8Tf9a40pQApSsnL8uknkWOJC7tuA/XuA5nYKAOrD4dndURSzMQFUC5JPACrk0YyCLJ8I+JxLDrWXtkbbcREnMk7+Z7hevmj2jOHyeA4nFOpltYtv1bj9nGN5Y8957hUbjixGfYvWa8WFjPko5Dg0pG87gPIGSc/E9Irdj4x0+5zyHLJc6xrYnEAjDxmwXgbbREvPmx7+8Wt1VAFhsA3V0Zfl6QRLFEoVEFlA/wBbSd5PEmsio6k9Txt0HRjYUpSlmxSlKAFKUoAUpSgDhNArqVYBlYWIIuCDwIO8VVmf6GYjLZji8vLGMbWj2sVG8gj95H8R8atalMhUcDMoqRDdHNNMLmcfUzKgkI7UT2Kt3oT7XO28fGtTn3Q3E92wshiPuPdk8m9pfPWrP0t6MIsQTLhyIJr32bEY77kD2G+sPQ1osu0+xmXuIMxid14Ps17cw3syjzvzPCnx70n8C32mvkieadH+OgvrQM496Ptj0XtDzAqPyIVNmBB5HYfQ16QyXSPD4tdaCVX5jcy+KnaPSsvE4GOQWkRHH1lDfqK0uKksSRnwU9meYqV6In0HwL78LD5IF/ltXR/4dZf/APyp6t/1Vv8AVx7Mz4LPP1SXR3o/xWLIIQxRnfJICBb6qna/ls7xV2ZfozhYNsUESHmEGt+I7fjWzrEuK/ijSo9zT6OaKQYKMLEg1rdqQjtt4nl3DYK2eKwiSIUkUOrCxVhcHyNdtYea5vFhojJM4RBxPHuA3se4VJdyfqPwkUDpjkgwmNlhX2AQUv7rAMB32va/dWlraaT52cXi5Z7WDnsjkoAUA99gL9961iqSbAXJ3Abz5V7Eb6Vche+D5SpTknRtjcRY9X1KH6UvZ9E9o+g8aneB0Fy/LkEuLkWRhuMlgt/qRC+sfHWNLlWjHG79DSptkC0W0AxGNIYDq4eMjDePqLvf9O+rEmxeByOHVQa8zDdcGR+9j9BPhyBNabN+kyfEv8ny2JrnZr6t2tzVdyD6zfCs7RfosAbr8c3XSk62oSWW/N2O2Q927xqecm81MLsNireX7mlyzIsXnUwxGKYx4cHsgbLj3Ywfi5+O4Wtl+XxwRrHEoRFFgo/1tPed9d6qALDYBur7Us6jljp2GxjYUpSlmxSlKAFKUoAUpSgBSlKAFKUoAVjY/Lo50KSosiHeGFx/2PfWTSgCt846IgG63AzNE42hWLWH2ZF7S+d6wF0uzXL9mLhM0Y+mRw/ix3H4herXpanqs3iSuL8Ptgg2V9L2Dkt1nWQn6y6y/iS/xAqUYHSLDTW6qeJ78A639L3rDzPQfBT7ZMOmsfpKNRvVLX86jOO6F8M22OaVO5tVx+gPxo/afdfkOdepYdY2KMv7sR/fJH6Cq1PRPi4/2GNsOH7RP5WNff8AYfOBsGO2fx5f6rR4cOkkGp9iXYvB5lJsXEYWEc1id29Xa3wqPYronknfXxOOklb7G7uGsxCjwFYX+xOcnfjv+fL/ANNcf/CzHSftsds+1K/wYrTFaO0kvgw89GbIdH2VYbbPLe2/rZgv5U1aHTvKsECMNGGNv3UdvWR7XHrXVguhWAG8s8j/AGQqfrrGpJlnR7gYLFYFYj6Ul3Pj27geQrkpw6ts6lLokiFvp/mOOOrgsOUU7NYDWI8ZHARfSsjLOieWZ+tzDEMzHeqsWbwMjbvBR51ZqIAAAAANwHCuVY8a2IKxrRfzZMHKckhwyakEaxrxtvPeWO1j3k1nUpSW77jBSlK4ApSlAClKUAKUpQApSlAClKUAKUpQApSlAClKUAKUpQApSlAClKUAKUpQApSlAClKUAKUpQApSlAClKUAKUpQB//Z"/>
          <p:cNvSpPr>
            <a:spLocks noChangeAspect="1" noChangeArrowheads="1"/>
          </p:cNvSpPr>
          <p:nvPr/>
        </p:nvSpPr>
        <p:spPr bwMode="auto">
          <a:xfrm>
            <a:off x="0" y="-10382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GB" sz="800">
              <a:solidFill>
                <a:srgbClr val="8A288B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21" name="AutoShape 25" descr="data:image/jpeg;base64,/9j/4AAQSkZJRgABAQAAAQABAAD/2wCEAAkGBhQSEBUUExQVFRUWFhgXFhgYGBocHBkcHRUWGCIXHBgXHCYgGBkkGx0XHzAhIycpLCwsGB8xNTAqNSYrLCkBCQoKDgwOGg8PGiwkHyUsLC8sLCwqLCwsMCksLCwsLCwsLCwsLCwsLCwsLCwsLCwsLCwsKSwsLCwsLCwsLCwsLv/AABEIAOEA4QMBIgACEQEDEQH/xAAcAAEAAgIDAQAAAAAAAAAAAAAABgcEBQIDCAH/xABLEAACAQICBgcDCQYDBgYDAAABAgMAEQQFBhIhMUFRBxMiYXGBkTJSoRQjQmJygpKisTNDc7LBwhXR8BZTY6PS4Rckg5Oz4iU0VP/EABkBAAMBAQEAAAAAAAAAAAAAAAADBAIBBf/EAC4RAAIBAwIEBQMEAwAAAAAAAAABAgMRIRIxBCJBURMyYXGBQpGhFCNSsTND0f/aAAwDAQACEQMRAD8AvGlKUAKUpQApSlAClK4vIFBJIAG0k7AO8mgDlSoPpB0s4WC6w3xDj3TZB4ud/wB0Go0M3znMv2KtDEeK/Nrb+I3bb7vpTo0ZNXeF6i3UWyyWlj82hgF5ZY4x9dgP1O2o3jelTAR7pGkP/DRj8WsD61HcB0Mljr4rEkniEFz5ySb/AMNZ7aO5JhP2rxsw368pdvwKf7a0oU+7fsc1S9jpxXTZAPYw8p+0yL+mtWIem4ndhNn8X/JK2H+2+Tw7IolP2MOB8XC3rc4DSrrQOpy/FFTuLJHGPG7uL+VbtFfR92cu39RFh02njhBb+L/9KyMN02xH28PIPsurfrq1PcKxcDXg1O5ih/lJFfMRkOHk9uCFvtRof1FY1U/4/k7aff8ABHMH0s4F/aaSP7aH9U1qkeXZ9h8R+xmjk7lYE+m8Vpsb0aYCT9wEPONmX4A2+FRrMuhZfaw+IZSNwkAP50sR6Gi1KWzaO3mvUs2lVCTnWW7TrTxL/wCsth/zFHoK3uQ9MEEllxKmBt2sO0nqO0vmD41x0ZWvHPsCqLZ4LBpXVhsSkih0ZXU7QykEHwI3120gYKUpQApSlAClKUAKUpQApSlAClKUAKUJqtNMOklnf5Ll93djqmRRc392McT9bcOHOtwg5uyMyko7kk0s0/w+BBUnrJrbI1O0d7n6A+PdUEjwWZZ0daQ9Vhr7L3WO31U3ynvOzvFbnRvo4iwynFZiysw7ZVmuicbuT+0a/lfnvrX6VdLbG8WCGoo2daRtP2FPsjvO3uFUwVsU1d9xUn1l9jeQ6P5ZlKh52V5d4Mnacn6kY3beNvOtHnfTM5uuFiCDg8m1vEIDYeZNVxPiGdi7sWZjcsxJJ8SdprrqhUFvPLFOo9lg2eaaS4nE/tp5HHu3sv4FsvwrBweFaSRI0F2dgqjmSbD411VsdHMwWDFwSt7KSKzeF9p9LmnWssGN3kuzRPQKDBIp1RJNbtSMLm/JAfYHht51J64QyhlDKQVIBBG4g7QQeVccTiljRndgqqLsxNgBzJNePKTk7suSSWDtr4TVS6TdL8jMUwYCINnWsLse9VOxR43PhUDzDOZ5zeaWST7TEj03DyFUQ4WT3wKlWS2PR5zGIbOsT8S/512xzK3skHwIP6V5etX1Tbdspn6T1M+N6HqOo9pBoJhcZcvHqyH94llbz4N94GqOwekeKi/Z4iZe4SNb0JtUlyzpcxkf7Tq5h9ZdVvxJYeoNZ/TTjmLO+LF7ozMVozmGUMZcK5lh3tqi4t/xIv7l9RUu0R6TIcXaOS0Mx2AE9lz9Rjx+qdvK9ccj6V8JPZZL4dz7+1PJxsH3gK69LejWHFgzYcrHKdtx+zk8QNxPvDzBrknfFVWfc6lbMH8E5pVUaM6fT4KX5JmIay7A7bWQcLn95HyYXPjwtSKZWUMpDKQCCDcEHiCN4pE6bg8jIyUjnSlKWaFKUoAUpSgBSlKAFCaVWnSRpe7v8gwl2dyFlK79v7od5+keA2c63CDm7IzKWlXMTTLTKXHTfIcBdlY6ruv7zmAeEQ4tx8N+8y3KcJkmG62Zg0zCxa3aY7+rjU7l7/M933KstgyTBGWYhpmADEb2beIkv9Ec+4k8hU+kOkMuMmMsp27lUeyi+6v+fGq4x18sfL/YlvTl7mXpVpjNjpLyHVjB7EQPZXvPvN3nytWhpSrElFWQhu+4pSlaOClKUAbjKdL8Xhl1IZ3VPd2Mo8AwNvKunNtI8Tiv28zyAbQCbKPBRYX77VraVnSr3sdu9hSlK0cFKUoAUpSgBW+0a0zxGCb5t9aO+2JtqHw9094871oaVlpSVmdTtsXbfB57hvcmQd2vET/PGfQ9xGyLaP6QT5PiThcWCYCbgi5Cgn9pHzQ8V8eNwYPlObSYaZZYW1XX0I4qRxU8quCKTD57gSDZJk82ie28e9G3xHIjZJOHh4eY/wBDk9WVuTWCZXUMpDKwBUjaCDtBB5VzqptBtJJMvxJwGM7Ka1kJOxGJ2WP+7fffgTfiatmpKkHB2HxlqQpSlLNClKUAKUrjJIFBJNgBck8AONAEa0/0sGBwxKkddJdYhyNtrnuUfEitJ0XaI9UnyyfbLKCU1t6odpck/Sfffl4mtDgIjnWbNIwPyaG2zhqAnVXxc3Y91+QqX9J+e/JsCUU2eY9WtuC27R/Ds+8Kq06Uqa3e4m9+Z7IrHT3Sk43FEqfmY7rEOBHF/Fjt8AKjVKV6EYqKsiZu7uKUpWjgpSt9ofolJj59RbrGtjI9vZHIc2PAefCstqKuzqV8I1+UZJNipNSCNnbjbco5sx2KPGp5gOhWUi82IRDyRC35iV/SrMybJYsLEIoUCqPVj7zHie+sbM9LcJh3CSzorkgat7kX94LfVHebVDLiJydoFCpRS5ir896IZ4Y2eGRZwouV1Sr2HIXIY91wfGoFXqSvP/SHlawZjMqCysRIBy1xcjw1tam8PWc3aRipBRyiN0pSqxIqQaM6EYnHbY1Cxg2Mj7F8BxY+HmRXfoDoicdiLNcQx2aQjjyQHmdvgAe6r5w+HWNAiKFVQAoAsABwAqWtX0YW46nT1ZZW8HQnHbt4lyfqooHxJqL6Y9HEuCXrUbrYdl2tZk+0vK/EedquDG6UYWGVYZJ41kYgBSdtzuvb2b99q2M8KupVgGVgQwO4gixB7rVMq9SLuxrpxex5epWy0jyv5Ni5oRujchb+7vHnqkVra9JO6uSbCtno9n8mDxCzRHaNjLwdeKn/AFsNjWspQ0mrME7Fy6X5JHmuBTFYbbKqkrzYfSib6wN7d/jXd0XaX/KYeolN5oQLE73TcD9obAfI8ahnRdpX8mxHUSH5qYgC+5ZNwPcG2Kfu8qz9OMufLcxjxsA7EjFiOGt9ND3Otz463KoXD/W/goUvrXyW7SsbLsek8SSxm6OoZT3EfrwrJqIoFKUoAVB+lnSDqMH1Smzzkr4ILFj53C/eNTiqkzMf4jn6xb4oDqkcLR9pvWQ6vpTqKTld7LIuo8WXUmnR5o78kwSBhaST5yTmCRsX7q2Hjeq76Xs16zHCIHswoB95u2fhqDyq66826R43rsZPJ70rkeGsQPgBTuH55uTMVcRSRraUpXoExziiLMFUEsxAUDeSTYAd96mOkvR8MFgEmkkJnaRVKC2oAQxtfexFt+7u410dFuBEmZx3FxGryeYGqPQsD5VMumpT8lgPATG//ttU06j8RQQ2MVpbKjiiLMFUXZiAAOJJsB616J0U0fXBYVIVtrAXkb3nO8/0HcBVQ9FuV9dmKEi6xK0p8RZV/MwPlV4YzFLFG8jbFRSzeABJ+FJ4qd2oo3RWLkE6TNO2ww+TYdrTMLu43xqdwHJzvvwG3iLVNl+CfETpGty8jheZuTtJ+JJ7qZlmDTzPK+1pGLHzO7wAsPKrZ6MtBDhx8pnW0rC0aHfGp4nk5+A2cTTeWhD1MZqSLAAtVC9JeOEuZzW2hNWPzVRf8xI8quHS7SNcFhXlNi3sxr7zncPAbz3A153lnLMWY3ZiSSd5JNyfWlcLDLkbrS6HGlKE1eTl69FeWiLLY24ys0h8zqj8qis7TrSI4PBPIv7RiEj+019vkAW8q2GjuG6vB4dPdhjHog/rVddNmN7eHi5K8h8yFH6NXlxXiVc9yxvTArdInmkCi7ySNYcSzMbbTxJJr0zhYisaqTchQCeZAAvVadFWhJUjGTLY2+YU77EW6wjvGwdxJ5VKekDSoYLCnVPz0gKRDkbbX8FBv42HGmV5eJJQiYprStTKe02xwmzHEuNo6wqDz1QEv+WtHSlXJWVidu7uKUpWjgq6cqmGcZO0bkGZRqEnhIour/e2E+LCqWqbdE2edTjeqJ7E41fvi5U/zL94UivG8brdDKbs7dySdD+dnVlwcmxoyXQHeBrWdfJ9v3jVlVUWk6/4dnkeIGyOUh25WbsSD+/xIq3RUNZZUl1KKbxbsKUpSBhiZtjxBBLKd0aM/opNqrzoZy8t8oxLbWZhGD+dj5kr6Vv+lTG9Xlkg4yMkfqwY/BSPOu/o0wPV5ZDs2uGkP3mJH5dWnrFJvuxbzNEjxUuqjN7qk+gJrzBe9el86/8A1pv4Un8jV5nXcKo4TZi63Q+0pSrSclvRbmAizKMMbCRWj8yAR6lQPOrQ6RcjbFYB1QXdCJEHMre4HeVLW77VQkchVgykggggjeCDcEd96vnQfTePHRBWIXEKO2m7W+uvNTy4ehMXERakqiH0mmtLIp0JYbtYl+No1H5yf0FTPT5ZGy+ZIlZ5JAsaqouTrOoP5dbbW2weVRRPI8aKjSkM5UW1iL7SN19p28ay6lnU1T1joxtGxAdBujNcMVmxNnm3qu9Yzz+s/fuHDnU3x2OSGNpJGCoguxPAf591Y+cZ5DhYzJO4ReHNjyUb2PhVJ6badyY99UXSBTdU4k++9t57tw799MjCdaV2Zco01ZEhwWHfPca0kmsmEh2Kt9pvt1b+81rsRuFgOBqy8NkOHjTUSGIIBa2otvPZt86wNBslGFwEMdrMV13+020+mxfu1nZ7nkWEhaWVrKNw4seCqOJP/fdWKknKWmO3Q7FWV2Ul0j5RHhswdIgFRlV9UblLXuAOAuL276jDDZWfnmbvisRJO/tO17cANwUdwAArZ6MaCYjHbUGpFxlYbPuje58NnMivST0RWpkr5ngvzBi0afZX9BWgzXQqPFY5MRPZkjjVVj4MwZmu/NRcbOPHkZDh4tVFW99UAX52Fqi2nenP+HhVWIu8gJRjsQWIBvbaSLg22b99eXDU5WjuWStbJtdJdJ4cDD1kp2nYiD2nPIDgOZ3CqF0gz+XGTtNKdp2Ko3IvBR3fqbmurNs3lxUplmcu59APdUblHcKw69CjRVPPUlnPUfKUpVAsUpSgBXbhcS0brIuxkYMvipBHxFd2AymackQxSSW36ilreNhsrrxmBkhbVlR425OpU+NjXLrY6Wx0p4dcTlsOKT6JR/uSKAfjqelSjQfM/lGXwOd+oEb7Sdg+tr+dRnRr/wA3o88R2lI5Yx4rdl9Ox6U6F8drYSWP3JdYeDqP6q3rXnSX7bXZlKfMn3RYdKUqUcVv02Yq2HgTnIzfhQj+6p3kmG6vDQp7sUa+iAVXXTWe1hBw+d/WOrIbEBHjT3g1vugH9KfL/HH5FrzP4O+aIMpU7mBB8CLV5kxeFMUjxt7SMyHxUkf0r09VK9LOjphxfXqPm59pPASAbR5gBu/tcqZwsrSa7mKyurkFpSleiTCuyGdkYMjFWU3DKSCDzBG6uulcAurot0slxccqTuHkiKkGwBKkEbbbyCDt7632mTYoYRmwZtKpBtqhiy7bhQdmtxHhbjVI6JaSNgcUswGstisi+8ptceIIBHeKvvJ89hxUYeGRXHEA7V7mXep8a86tDRPUlgqpy1RseepzicVN2+tmmOyxDM3hb6I7tgFWRoN0W9Wyz4wAsNqQ7wp5udxP1dw434WUxAuTYcz/AJmo2dPsO2LiwsJ653YqWX2EsrMe19I7Nw9a7KvOatFWBU1F3bNjpNny4PDPOyltWwCg2uSQALncLnfVIZhmOLzXEjstI30I09lB57AObGru0m0fXGwdS7lFLqzFd5Cm9hfYL89tduV5PBg4tWJFjQC7Hnb6TMdp8SaxTqRpq9snZxcn6EM0U6JY4rSYsiV94jH7NfH3z6DuNTPNs7gwcWtM6xqNijibfRVRtPgKhWlXS5HHePBgSPuMh9gfZG9z6DxrQ6JaITZpL8qxjuYr7ye1JY+yvuRjmPAcxtwlLnqOyOKSXLAnmh+mvy95tWF0jS2ox262+4JGwNu7IJ2GttnmjsGMQJOmuFbWG0gg7t6kGxHCszCYRIkVI1CIosqqLADwrT4/TrBQzGKSdVdfaFmIB5FgCAe6kbyvBDNlzHGDQHAJuwsR+0C385NcsRoJgHFjhYR9ldU+qWNBp1gSL/Kofxf031qc46V8HEp6pjO/AICFv3uwAA8LnurSVVvqZbguxVmm2RphMbJDGSUAVlvtI1lB1SeNufK1aKszNs0fEzvNIbu7XPIcAB3AAAeFYdepFNJXJHvgVkZfhDLNHGDYyOqX5azAX+NY9duFxJjkR19pGVh4qQR+ldZw9K5ZlkeHiWKJQqKLAD9TzJ3k1g6U6NR43DtE4GtYmN+KNbYR3cxxFZmT5qmJgSaM3V1uO7mp7wbg+FZleNdp36l9k0V10PhlixUDizRzDWHIldUj1Q1reh5+rxeLh5KPySMn91TDJ8D1Wa42wssscEvn84h+Kk+dRDo/XVzzGL/H/wDnU1VfUp+qTE2tp+S1qUpUY8q3pqHbwh/ifrHUv0kxvV4jAN9FsQYz9+F1H5rVF+m3D3gw78pHX8SX/trJ6SJC+UwTKbFXgkB5XQgH1IqtK8YL3Ql4cvgsKsLOMojxMLQyrrIw8weDA8GB2g1iaK6QrjMKkqka1rSL7rgbR/UdxFbcmpsxY3DR5nzXLmgnkhb2o3KE87Hf4EWPnWJW60yzBZ8fiJEN0aSykcQoC3HcbXrS17EW2lche4pSlaOCuUcpU3UlSOINj6itlkGjc+Mk1IEvb2mOxUHNm4eG88quDRfozw+Fs7gTze8w7Kn6qbh4m58KTUrRhubjByK4ynRPMceou0vVHc88j6viqsSW8hbvqwtFOjCLByJM0jSSre2wKgupU2XaTsJ3nyqZySBQSSAALknYAOZJrRZZpth8Tijh4CZCqM7OPY2FRYH6R27xs2b6hlVnNO2xQoRjuZ+f5uMLhpJypYRrfVBsTtAtc7tpqi9J9N8RjjaRtWO+yJLhfPi57z5AVb/SO1srxP2VHrIgqgKfwsE1q6i6zd7Eh0I0XOOxQQ3ESdqUj3b+yDzY7PU8Kv8Aw8CoqogCqoAUDYABsAA5VF+jPIfk2AQkfOTfOvzsR2V8lt5k1vs7zVcNh5Jn3RqWtzO4L4k2HnSK83OdkMpx0xuRTpJ05+SJ1EJ+fcXJH7tT9L7R4ct/K9KsxJudpO0k8e+sjMce88zyyHWeRix8TwHcNgA5AVauhXRbGiLLjF15CAREfZTuYfSbnfYO/fVa00IZEu9RlTQYZ39hGf7Klv0Fcp8DIgu8ciDmyMo9WAr01DAqKFVQoG4AAAeQr68YYEEAg7wdoPlSf1fob8H1PLtKuvSrosgxCl8OBBLvsNkbdxUez4r6Gqcx+AkgkaKVSjobMD/raDvB41VTqxqbCpQcdzHpSlNME26LtJ2w+KELH5qc6tuCvuVhyueyfEcqu6vLqSFSCpsQQQeRG0H1r0vlGOE2HilH7yNH/EoNefxULNSKaMsWPgwlsQZOcYQ+Tkj+Y1W2gTa2e4w/x/8A51q1aqjokHWY7Fzcwf8AmSlv7aXT8kn6GpeZFr0pSpxpDelnB6+Wsw/duj/m1D/NWuhHyrRq28pAR5wvf9EFTTPsu6/CzQ/7yNlHiVNj62qCdDuND4fEYZ/otrWPJ11SPIr8aog/279ncVJc3uitcmz+fCPrwSFCdh3EN4qdhraZv0hY3ERmN5bIRZgihdYciRtt3XtWlzXLzBPJCd8bsnobA+YsfOsWvR0xebE12sClKVsyKkWhmh0mPmsLrEpHWPy+qvNz8N55HU5PlT4meOGP2naw5Abyx7gLnyr0TkeSx4WBIYhZVG/ix4seZJqavV0Ky3G04ank55TlEWGiWKFAiLwHE8yd5J5msDSfS+DApeVruR2I19pv8l7zs8d1a3TvTpcCmolnxDi6rwUe+3dyHG3jVIY7HyTSNJK5d2Nyx3/9h3DYKmpUHPmlsNnU04RudKNN8RjmIdtSK+yJT2fve+e8+QFSToWwl8VPJwWIL5s4P9lV1V09EGVdXgTKRtmckfZXsD46586prWhTshVO8pXZldLOJ1csce+8a/nDf21TWSZf1+Jhh/3kiKfAsL/C9WX01460WHh952kP3V1R/MfSoV0cqDmmGv7zHz6t6zR5aTfudqZnYv8AVbCw3DdVfdM+PK4SKIfvJbnwRb2/EVPlVhVWnTZH81hjydx6qp/p8Kkof5EOqeVkN6OMrE+YxBhdUvKR9gbPzFav2qL6KcYI8zQH94kkfnYP/ZV6Uzir6zNHykA006URhZDBh0WSRdjs19VT7thYs3PaAO/bbV5H0zEuFxUShDs1479nvKEm48DfuNQnTTK3gx86vftSNIp95XYsD8beINaSqY0KbiKdSVz1FFKGUMpBUgEEbQQdoIPEVAelvRoS4f5Uo+ch9v60ZPH7JN/AtXf0RZuZcCY2NzA5QfZI1h6doeVTHH4QSxPG250ZT4EEVDmlU9ijzxPMdK+spBsd42HxFfK9YiFehdAj/wDjcL/CX+teeq9FaGQ6uX4Uf8CM+qhv61JxflQ+juZOkWN6nCTyXtqROR46pt8bVCehTBauHnk9+QIPuJf9WrYdLmZ9Xl/V32zOq+Q7ZPwA862nR7lvUZdApFiy9Y3i5LfoQPKplik/Vjd5+xI6UpSBgqp4D/h2kJB2RYg7OVpTcekot4VbFV/0v5EZMMmJT2oD2iN+oxG37rWPmadRfNpfXAuosX7EZ6YMl6vFrOB2ZlsftoAPiur6GoDV0zKM4yYEWMyi/hMg2ju1hfycVS5FXUJXjpe6J6izddT5SlKoFlmdC2UgvNiCPZAjTxPaY+gUeZqyM/zhcLhpJ22hFuBzO4L5sQPOon0Nj/yD/wAd7/gjrn0w3/w4W3dcmt4Wf+7VrzJ89azK48sLlO5lmLzyvLKdZ3N2P9ByAGwDkKxqUr0tiQzMoyx8RPHCntSMFHdzY9wFz5V6QwGCWGJIkFlRQq+AFvWoJ0VaHGFDipltJILRqRtVDtv3M2zy8TUv0mzxcJhZJm3qOyPeY7FX1+F686vPXLSiqnHSrsp7pSzbrsxdQbrCoiHiLs35iR92tPojjRDj8NITYCVQT3MdUn0NauWUsxZjdmJJPMk3J9a4VcoWjpJ3K7uepKh/SplRmy5mUXMLCXyF1b8rE+VbLQnSEYzBxyX7YGpKOTgC58xZvOt46AgggEEWIO4jlXlK9OXsWPmR5kwOMaGVJUNmRgy+IN/SvRej2fR4zDrNGdhHaXijcVPePiLHjVOadaBSYORpI1LYYm6sNvV3+i3IDg3HxqP5Rns+FfXgkaMnfbcfFTcHzFX1IKtFOJNGTpuzLi6VMnikwLyuAJIQDG3HayjU7wb7udjVHVuM60txWLULPMXUG4WyqL87KBc+NYeV5TLiZRFChdzwG4d5O5V7zW6UHTjaTOTlqeCy+hKE9XiW4F41HiFYn4MPWrMNajRPR1cFhUhBuwuzt7znefDcB3AV90szcYbBTS3sQhC/absqPxEV59R654KYrTHJ54xbXkcjcXYj8RrpoKV6xEfVQk2G87B4nZXpzA4fq4kQbkRV9AB/SqB0Dyzr8xgS2xX6xvBO3+oA86vfO81XDYeSZ90ak25ncF8SbDzqHindqKKKOE2Vpp7Icdm8GDXaqEK1uBazufJAPMGrXRAAABYDYByqseiXK2lmnx0u1mZlU82Y6zsPgvmRVoUms7Wgugynnm7ilKUgYK6sThlkRkcXV1KsOYIsR6V20oAqXRLFNlWZyYOU/NSkBWO659h/Mdk9/hWv6VNFfk+I+UIPmpiSbblk3keDe0O/Wqb9JeiPyvD9ZGLzwglbb3XeU8eI79nGsPRDOY81wD4XEbZVUK3Nh9GYfWBtfvHfVsZ7VF7P/pO4/T9imqVsc/yKTCYhoZRtXceDKdzDuPwNxwrXVcndXRPsWp0K5oLT4cnbcSqOYICN6WT1qxM3yqPEwvDKLo4seBG24IPAg2I8K865JnEmFnSaM9pDuO5huKnuI2VfejWl8GNjBjYB7dqMntqfDiO8bP0rz+IpuMtaKaUk1pZW2Z9DmJWS0LxyRncWJVh4ixB8R6CpFop0TJA4lxTLK42qgHzYPM32ufEAdxqwq12b6QQYVC00qps2AntHuCjaT4CsOvUktJvw4rJsGYAEk2A2kmqN6R9MvlswSI/MRE6v123F/DgO654190z6SJcZeKMGKDiPpP8AbI3D6o8yahtU0KGnmluJqVL4QpSlViSQaG6WvgJ9cXaNrCVOY5j6w228SONXzleax4iJZYWDo24j9COBHEGvM1bTINJZ8HJrwPa/tKdqt9pf6ix76mrUNeVuNhU04Z6PZbixqL5p0aYGckmLq2O8xEp+Udn4Vq8g6XcPKAuIBgfntZD94C6+Y86muDzCOZdaKRJF5qwYfCoWp032KLxkRTDdEmAU3KyP3NIbfltUoy3KYcOmpDGka8lAF+88z41kSTKouxAHMm361HM36RcFhwbzCRvdi7Z9R2R5kVy854ywtGJJSapbpO0zGKlEEJvDEblhud91xzUbQOdyeVY2lvSXPjAY0HUwneoN2cfWbl9UbOd6h1WUKGl6pCalS+EKUrNyXKXxU6QxjtObX4AcWPcBc1W3bIgsroZyOyS4ph7XzcfgDdj5tYfdNdHSbnD4rFRZfh9p1xr8i53Ke5Vux8e6pRpHnMWU4BUjtrherhU8Tba55gX1jzJtxrTdFei7KGxs9zJLfq9bfqsbmQ97n4farz9WXVfwU2woL5JvkmUphsPHCnsotr8zvLHvJufOs6lKlbvkeKUpXAFKUoAVVenOj0mAxIzDB7F1ryKNyk7yQP3b7jyJ7xa1K4TQh1KsAysCCCLgg7CCOIplOeh3MyjqRCsbhMPnmBDoQkybr743ttRrb0PPwI3WqnMwy+SCVopVKOhswP6jmDvB41P87yWfJcT8qwt2w7GzKb2AJ/Zv3e6/Dd9qSY3L8JnmFEkZ1JkFg2zWjO/UccUP/ccarhPw8ryv8CJR1e5SdfVaxuNhG4jhWyz3RyfByak6FfdYbVbvVuPhv5itZViaauhGxljN5xuml/8Acf8AzrFZiTc7Sd5O/wBa+UosApSldAUpSgBSuSISQACSdwAuT4Ab67cRgJI7dZG6X3ayMt/xCuAdFckcg3BIPMbP0rjSgDk7lt5J8Tf9a40pQApSsnL8uknkWOJC7tuA/XuA5nYKAOrD4dndURSzMQFUC5JPACrk0YyCLJ8I+JxLDrWXtkbbcREnMk7+Z7hevmj2jOHyeA4nFOpltYtv1bj9nGN5Y8957hUbjixGfYvWa8WFjPko5Dg0pG87gPIGSc/E9Irdj4x0+5zyHLJc6xrYnEAjDxmwXgbbREvPmx7+8Wt1VAFhsA3V0Zfl6QRLFEoVEFlA/wBbSd5PEmsio6k9Txt0HRjYUpSlmxSlKAFKUoAUpSgDhNArqVYBlYWIIuCDwIO8VVmf6GYjLZji8vLGMbWj2sVG8gj95H8R8atalMhUcDMoqRDdHNNMLmcfUzKgkI7UT2Kt3oT7XO28fGtTn3Q3E92wshiPuPdk8m9pfPWrP0t6MIsQTLhyIJr32bEY77kD2G+sPQ1osu0+xmXuIMxid14Ps17cw3syjzvzPCnx70n8C32mvkieadH+OgvrQM496Ptj0XtDzAqPyIVNmBB5HYfQ16QyXSPD4tdaCVX5jcy+KnaPSsvE4GOQWkRHH1lDfqK0uKksSRnwU9meYqV6In0HwL78LD5IF/ltXR/4dZf/APyp6t/1Vv8AVx7Mz4LPP1SXR3o/xWLIIQxRnfJICBb6qna/ls7xV2ZfozhYNsUESHmEGt+I7fjWzrEuK/ijSo9zT6OaKQYKMLEg1rdqQjtt4nl3DYK2eKwiSIUkUOrCxVhcHyNdtYea5vFhojJM4RBxPHuA3se4VJdyfqPwkUDpjkgwmNlhX2AQUv7rAMB32va/dWlraaT52cXi5Z7WDnsjkoAUA99gL9961iqSbAXJ3Abz5V7Eb6Vche+D5SpTknRtjcRY9X1KH6UvZ9E9o+g8aneB0Fy/LkEuLkWRhuMlgt/qRC+sfHWNLlWjHG79DSptkC0W0AxGNIYDq4eMjDePqLvf9O+rEmxeByOHVQa8zDdcGR+9j9BPhyBNabN+kyfEv8ny2JrnZr6t2tzVdyD6zfCs7RfosAbr8c3XSk62oSWW/N2O2Q927xqecm81MLsNireX7mlyzIsXnUwxGKYx4cHsgbLj3Ywfi5+O4Wtl+XxwRrHEoRFFgo/1tPed9d6qALDYBur7Us6jljp2GxjYUpSlmxSlKAFKUoAUpSgBSlKAFKUoAVjY/Lo50KSosiHeGFx/2PfWTSgCt846IgG63AzNE42hWLWH2ZF7S+d6wF0uzXL9mLhM0Y+mRw/ix3H4herXpanqs3iSuL8Ptgg2V9L2Dkt1nWQn6y6y/iS/xAqUYHSLDTW6qeJ78A639L3rDzPQfBT7ZMOmsfpKNRvVLX86jOO6F8M22OaVO5tVx+gPxo/afdfkOdepYdY2KMv7sR/fJH6Cq1PRPi4/2GNsOH7RP5WNff8AYfOBsGO2fx5f6rR4cOkkGp9iXYvB5lJsXEYWEc1id29Xa3wqPYronknfXxOOklb7G7uGsxCjwFYX+xOcnfjv+fL/ANNcf/CzHSftsds+1K/wYrTFaO0kvgw89GbIdH2VYbbPLe2/rZgv5U1aHTvKsECMNGGNv3UdvWR7XHrXVguhWAG8s8j/AGQqfrrGpJlnR7gYLFYFYj6Ul3Pj27geQrkpw6ts6lLokiFvp/mOOOrgsOUU7NYDWI8ZHARfSsjLOieWZ+tzDEMzHeqsWbwMjbvBR51ZqIAAAAANwHCuVY8a2IKxrRfzZMHKckhwyakEaxrxtvPeWO1j3k1nUpSW77jBSlK4ApSlAClKUAKUpQApSlAClKUAKUpQApSlAClKUAKUpQApSlAClKUAKUpQApSlAClKUAKUpQApSlAClKUAKUpQB//Z"/>
          <p:cNvSpPr>
            <a:spLocks noChangeAspect="1" noChangeArrowheads="1"/>
          </p:cNvSpPr>
          <p:nvPr/>
        </p:nvSpPr>
        <p:spPr bwMode="auto">
          <a:xfrm>
            <a:off x="152400" y="-885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GB" sz="800">
              <a:solidFill>
                <a:srgbClr val="8A288B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122" name="Picture 27" descr="http://www.google.co.uk/url?source=imglanding&amp;ct=img&amp;q=http://www.ckycareers.com/images/Other/ge-logo.png&amp;sa=X&amp;ei=kmZ-Ua4_hbOEB6-JgYgL&amp;ved=0CAsQ8wc&amp;usg=AFQjCNHakxJSM9FD5n8PMkSBahTxKxUCh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27368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1" descr="http://t1.gstatic.com/images?q=tbn:ANd9GcSYjcieloolCWPxyUYlk-_G4QMjrISptolkY9jLQLUTs8ejKSw6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804476"/>
            <a:ext cx="1603375" cy="25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7" descr="http://www.google.co.uk/url?source=imglanding&amp;ct=img&amp;q=http://www.ckycareers.com/images/Other/ge-logo.png&amp;sa=X&amp;ei=kmZ-Ua4_hbOEB6-JgYgL&amp;ved=0CAsQ8wc&amp;usg=AFQjCNHakxJSM9FD5n8PMkSBahTxKxUCh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98" y="4727261"/>
            <a:ext cx="377824" cy="3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TextBox 3073"/>
          <p:cNvSpPr txBox="1">
            <a:spLocks noChangeArrowheads="1"/>
          </p:cNvSpPr>
          <p:nvPr/>
        </p:nvSpPr>
        <p:spPr bwMode="auto">
          <a:xfrm>
            <a:off x="6397625" y="5095875"/>
            <a:ext cx="2000250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2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622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622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622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622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>
                <a:solidFill>
                  <a:srgbClr val="8A288B"/>
                </a:solidFill>
                <a:cs typeface="Arial" pitchFamily="34" charset="0"/>
              </a:rPr>
              <a:t>ABWR </a:t>
            </a:r>
            <a:r>
              <a:rPr lang="en-GB" sz="1100" dirty="0">
                <a:solidFill>
                  <a:srgbClr val="8A288B"/>
                </a:solidFill>
                <a:cs typeface="Arial" pitchFamily="34" charset="0"/>
              </a:rPr>
              <a:t>reactor provider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en-GB" sz="1100" dirty="0" smtClean="0">
                <a:solidFill>
                  <a:srgbClr val="8A288B"/>
                </a:solidFill>
                <a:cs typeface="Arial" pitchFamily="34" charset="0"/>
              </a:rPr>
              <a:t> </a:t>
            </a:r>
            <a:r>
              <a:rPr lang="en-GB" sz="1100" dirty="0">
                <a:solidFill>
                  <a:srgbClr val="8A288B"/>
                </a:solidFill>
                <a:cs typeface="Arial" pitchFamily="34" charset="0"/>
              </a:rPr>
              <a:t>‘Delivery Team’ lead</a:t>
            </a:r>
          </a:p>
          <a:p>
            <a:pPr algn="ctr"/>
            <a:r>
              <a:rPr lang="en-GB" sz="1100" dirty="0" smtClean="0">
                <a:solidFill>
                  <a:srgbClr val="8A288B"/>
                </a:solidFill>
              </a:rPr>
              <a:t>80.01</a:t>
            </a:r>
            <a:r>
              <a:rPr lang="en-GB" sz="1100" dirty="0">
                <a:solidFill>
                  <a:srgbClr val="8A288B"/>
                </a:solidFill>
              </a:rPr>
              <a:t>% Hitachi, 19.99% GE</a:t>
            </a:r>
          </a:p>
        </p:txBody>
      </p:sp>
      <p:cxnSp>
        <p:nvCxnSpPr>
          <p:cNvPr id="4126" name="Elbow Connector 3095"/>
          <p:cNvCxnSpPr>
            <a:cxnSpLocks noChangeShapeType="1"/>
          </p:cNvCxnSpPr>
          <p:nvPr/>
        </p:nvCxnSpPr>
        <p:spPr bwMode="auto">
          <a:xfrm rot="10800000">
            <a:off x="2635250" y="5159377"/>
            <a:ext cx="3365500" cy="222248"/>
          </a:xfrm>
          <a:prstGeom prst="bentConnector3">
            <a:avLst>
              <a:gd name="adj1" fmla="val 99528"/>
            </a:avLst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8" name="Rectangle 37"/>
          <p:cNvSpPr>
            <a:spLocks noChangeArrowheads="1"/>
          </p:cNvSpPr>
          <p:nvPr/>
        </p:nvSpPr>
        <p:spPr bwMode="auto">
          <a:xfrm>
            <a:off x="1357313" y="4333875"/>
            <a:ext cx="259556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</a:pPr>
            <a:r>
              <a:rPr lang="en-GB" sz="1400" dirty="0" smtClean="0">
                <a:solidFill>
                  <a:srgbClr val="8A288B"/>
                </a:solidFill>
                <a:latin typeface="Arial" charset="0"/>
                <a:ea typeface="ＭＳ Ｐゴシック" charset="0"/>
                <a:cs typeface="Arial" pitchFamily="34" charset="0"/>
              </a:rPr>
              <a:t>Developer</a:t>
            </a:r>
            <a:r>
              <a:rPr lang="en-GB" sz="1400" dirty="0">
                <a:solidFill>
                  <a:srgbClr val="8A288B"/>
                </a:solidFill>
                <a:latin typeface="Arial" charset="0"/>
                <a:ea typeface="ＭＳ Ｐゴシック" charset="0"/>
                <a:cs typeface="Arial" pitchFamily="34" charset="0"/>
              </a:rPr>
              <a:t>, owner, operator </a:t>
            </a:r>
            <a:r>
              <a:rPr lang="en-GB" sz="1400" dirty="0" smtClean="0">
                <a:solidFill>
                  <a:srgbClr val="8A288B"/>
                </a:solidFill>
                <a:latin typeface="Arial" charset="0"/>
                <a:ea typeface="ＭＳ Ｐゴシック" charset="0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8A288B"/>
                </a:solidFill>
                <a:latin typeface="Arial" charset="0"/>
                <a:ea typeface="ＭＳ Ｐゴシック" charset="0"/>
                <a:cs typeface="Arial" pitchFamily="34" charset="0"/>
              </a:rPr>
              <a:t>100% owned by Hitachi</a:t>
            </a:r>
          </a:p>
        </p:txBody>
      </p:sp>
      <p:cxnSp>
        <p:nvCxnSpPr>
          <p:cNvPr id="107" name="Straight Connector 56"/>
          <p:cNvCxnSpPr>
            <a:cxnSpLocks noChangeShapeType="1"/>
          </p:cNvCxnSpPr>
          <p:nvPr/>
        </p:nvCxnSpPr>
        <p:spPr bwMode="auto">
          <a:xfrm>
            <a:off x="2644775" y="2295525"/>
            <a:ext cx="0" cy="269875"/>
          </a:xfrm>
          <a:prstGeom prst="line">
            <a:avLst/>
          </a:prstGeom>
          <a:noFill/>
          <a:ln w="28575" algn="ctr">
            <a:solidFill>
              <a:srgbClr val="8A28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Y:\Communications\Branding\Logo\Corporate Logo\Horizon Large RGB 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29" y="3300474"/>
            <a:ext cx="2843564" cy="10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40" y="539621"/>
            <a:ext cx="7499120" cy="47466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ea typeface="+mn-ea"/>
                <a:cs typeface="+mn-cs"/>
              </a:rPr>
              <a:t/>
            </a:r>
            <a:br>
              <a:rPr lang="en-GB" sz="1800" kern="1200" dirty="0">
                <a:ea typeface="+mn-ea"/>
                <a:cs typeface="+mn-cs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397" y="457519"/>
            <a:ext cx="4453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kern="0" dirty="0">
                <a:solidFill>
                  <a:srgbClr val="8A288B"/>
                </a:solidFill>
                <a:latin typeface="Arial"/>
                <a:ea typeface="ＭＳ Ｐゴシック" charset="0"/>
                <a:cs typeface="Arial" pitchFamily="34" charset="0"/>
              </a:rPr>
              <a:t>Delivering Wylfa Newydd</a:t>
            </a:r>
            <a:endParaRPr lang="en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" y="1158240"/>
            <a:ext cx="7639050" cy="503555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80" y="4401619"/>
            <a:ext cx="2707573" cy="1548829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506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40" y="503995"/>
            <a:ext cx="7499120" cy="47466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ea typeface="+mn-ea"/>
                <a:cs typeface="+mn-cs"/>
              </a:rPr>
              <a:t/>
            </a:r>
            <a:br>
              <a:rPr lang="en-GB" sz="1800" kern="1200" dirty="0">
                <a:ea typeface="+mn-ea"/>
                <a:cs typeface="+mn-cs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2860" y="984419"/>
            <a:ext cx="4529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8A288B"/>
              </a:buClr>
            </a:pPr>
            <a:r>
              <a:rPr lang="en-GB" sz="1600" dirty="0">
                <a:solidFill>
                  <a:srgbClr val="002060"/>
                </a:solidFill>
                <a:latin typeface="Arial"/>
              </a:rPr>
              <a:t>Current priority is to complete the design and engineering, and major permissions, licences and commercial agreements to enable site preparation to commence from mid-2018.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050" y="473061"/>
            <a:ext cx="3164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kern="0" dirty="0">
                <a:solidFill>
                  <a:srgbClr val="8A288B"/>
                </a:solidFill>
                <a:latin typeface="Arial"/>
                <a:ea typeface="ＭＳ Ｐゴシック" charset="0"/>
              </a:rPr>
              <a:t>Baseline Schedule</a:t>
            </a:r>
            <a:endParaRPr lang="en-GB" dirty="0">
              <a:solidFill>
                <a:srgbClr val="8A288B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21353" y="4355132"/>
            <a:ext cx="2581627" cy="25863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Final Investment Decision Q2-19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934225" y="2705021"/>
            <a:ext cx="2437975" cy="27819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First Nuclear Construction 2020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121150" y="2405944"/>
            <a:ext cx="0" cy="102971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714500" y="3875314"/>
            <a:ext cx="0" cy="7295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8" name="Straight Connector 1027"/>
          <p:cNvCxnSpPr/>
          <p:nvPr/>
        </p:nvCxnSpPr>
        <p:spPr bwMode="auto">
          <a:xfrm>
            <a:off x="3923928" y="2992800"/>
            <a:ext cx="1" cy="442857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0" name="Rectangle 1039"/>
          <p:cNvSpPr/>
          <p:nvPr/>
        </p:nvSpPr>
        <p:spPr bwMode="auto">
          <a:xfrm>
            <a:off x="289367" y="2718983"/>
            <a:ext cx="1861022" cy="287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GDA Completion Dec-17</a:t>
            </a:r>
          </a:p>
        </p:txBody>
      </p:sp>
      <p:sp>
        <p:nvSpPr>
          <p:cNvPr id="1041" name="Rectangle 1040"/>
          <p:cNvSpPr/>
          <p:nvPr/>
        </p:nvSpPr>
        <p:spPr bwMode="auto">
          <a:xfrm>
            <a:off x="297472" y="2236582"/>
            <a:ext cx="2078463" cy="33872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8A28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Site Licence Grant Q2-18</a:t>
            </a:r>
          </a:p>
        </p:txBody>
      </p:sp>
      <p:sp>
        <p:nvSpPr>
          <p:cNvPr id="1043" name="Rectangle 1042"/>
          <p:cNvSpPr/>
          <p:nvPr/>
        </p:nvSpPr>
        <p:spPr bwMode="auto">
          <a:xfrm>
            <a:off x="113928" y="4613767"/>
            <a:ext cx="3017982" cy="30593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Contract for Difference agreed Q3-18</a:t>
            </a:r>
          </a:p>
        </p:txBody>
      </p:sp>
      <p:cxnSp>
        <p:nvCxnSpPr>
          <p:cNvPr id="1048" name="Straight Connector 1047"/>
          <p:cNvCxnSpPr>
            <a:stCxn id="1040" idx="3"/>
          </p:cNvCxnSpPr>
          <p:nvPr/>
        </p:nvCxnSpPr>
        <p:spPr bwMode="auto">
          <a:xfrm flipV="1">
            <a:off x="2150389" y="2862872"/>
            <a:ext cx="183757" cy="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1" name="Straight Connector 1050"/>
          <p:cNvCxnSpPr/>
          <p:nvPr/>
        </p:nvCxnSpPr>
        <p:spPr bwMode="auto">
          <a:xfrm flipH="1" flipV="1">
            <a:off x="2331021" y="2862873"/>
            <a:ext cx="3125" cy="572785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4" name="Straight Connector 1053"/>
          <p:cNvCxnSpPr>
            <a:stCxn id="1041" idx="3"/>
          </p:cNvCxnSpPr>
          <p:nvPr/>
        </p:nvCxnSpPr>
        <p:spPr bwMode="auto">
          <a:xfrm>
            <a:off x="2375935" y="2405944"/>
            <a:ext cx="74521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ight Arrow 2"/>
          <p:cNvSpPr/>
          <p:nvPr/>
        </p:nvSpPr>
        <p:spPr bwMode="auto">
          <a:xfrm>
            <a:off x="742208" y="3213568"/>
            <a:ext cx="7536160" cy="890016"/>
          </a:xfrm>
          <a:prstGeom prst="rightArrow">
            <a:avLst/>
          </a:prstGeom>
          <a:solidFill>
            <a:srgbClr val="DACDDA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2000" b="1" dirty="0" smtClean="0">
                <a:solidFill>
                  <a:srgbClr val="8A288B"/>
                </a:solidFill>
                <a:latin typeface="Arial"/>
              </a:rPr>
              <a:t>Development                  Construction                  Operation                          </a:t>
            </a:r>
          </a:p>
        </p:txBody>
      </p:sp>
      <p:sp>
        <p:nvSpPr>
          <p:cNvPr id="1115" name="Rectangle 1114"/>
          <p:cNvSpPr/>
          <p:nvPr/>
        </p:nvSpPr>
        <p:spPr bwMode="auto">
          <a:xfrm>
            <a:off x="4058372" y="5587420"/>
            <a:ext cx="3841619" cy="3493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ct val="100000"/>
              </a:spcAft>
              <a:buClr>
                <a:srgbClr val="8A288B"/>
              </a:buClr>
              <a:buFont typeface="Arial" charset="0"/>
              <a:buNone/>
            </a:pPr>
            <a:r>
              <a:rPr lang="en-GB" sz="1200" dirty="0" smtClean="0">
                <a:solidFill>
                  <a:srgbClr val="1A1459"/>
                </a:solidFill>
                <a:latin typeface="Arial"/>
              </a:rPr>
              <a:t>Unit 1 Commercial Operation, first half of the 2020s</a:t>
            </a:r>
          </a:p>
        </p:txBody>
      </p:sp>
      <p:cxnSp>
        <p:nvCxnSpPr>
          <p:cNvPr id="1117" name="Straight Connector 1116"/>
          <p:cNvCxnSpPr/>
          <p:nvPr/>
        </p:nvCxnSpPr>
        <p:spPr bwMode="auto">
          <a:xfrm>
            <a:off x="6591165" y="3875314"/>
            <a:ext cx="0" cy="171210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304784" y="3897551"/>
            <a:ext cx="0" cy="8691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129647" y="4761502"/>
            <a:ext cx="164082" cy="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298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27" y="509588"/>
            <a:ext cx="7499120" cy="474662"/>
          </a:xfrm>
        </p:spPr>
        <p:txBody>
          <a:bodyPr/>
          <a:lstStyle/>
          <a:p>
            <a:r>
              <a:rPr lang="en-GB" dirty="0"/>
              <a:t>Look Ahead </a:t>
            </a:r>
            <a:r>
              <a:rPr lang="en-GB" dirty="0" smtClean="0"/>
              <a:t>FY15/16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/>
          <a:stretch/>
        </p:blipFill>
        <p:spPr>
          <a:xfrm>
            <a:off x="843147" y="4983664"/>
            <a:ext cx="7232074" cy="1270314"/>
          </a:xfrm>
          <a:prstGeom prst="round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3147" y="1030190"/>
            <a:ext cx="783412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Community engagement</a:t>
            </a:r>
          </a:p>
          <a:p>
            <a:pPr lvl="1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-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Open surgeries, Project Liaison Group, newsletters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Apprenticeship schemes</a:t>
            </a:r>
          </a:p>
          <a:p>
            <a:pPr lvl="1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-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Horizon supports </a:t>
            </a:r>
            <a:r>
              <a:rPr lang="en-GB" sz="1600" kern="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Cwmni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 </a:t>
            </a:r>
            <a:r>
              <a:rPr lang="en-GB" sz="1600" kern="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Prentis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 </a:t>
            </a:r>
            <a:r>
              <a:rPr lang="en-GB" sz="1600" kern="0" dirty="0" err="1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Menai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 and will be launching the Horizon 		 apprenticeship scheme in 2016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Engaging with the supply chain</a:t>
            </a:r>
          </a:p>
          <a:p>
            <a:pPr lvl="1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-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Opportunities </a:t>
            </a:r>
            <a:r>
              <a:rPr lang="en-GB" sz="1600" kern="0" dirty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for local services and regional will continue to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grow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Pre Application Consultation 2</a:t>
            </a:r>
          </a:p>
          <a:p>
            <a:pPr lvl="1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-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Due this winter</a:t>
            </a: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On-going site investigations</a:t>
            </a:r>
          </a:p>
          <a:p>
            <a:pPr lvl="1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- </a:t>
            </a: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Archaeological and detailed offshore</a:t>
            </a:r>
            <a:endParaRPr lang="en-GB" sz="1600" kern="0" dirty="0">
              <a:solidFill>
                <a:schemeClr val="accent6">
                  <a:lumMod val="75000"/>
                </a:schemeClr>
              </a:solidFill>
              <a:latin typeface="Arial"/>
              <a:ea typeface="ＭＳ Ｐゴシック" charset="0"/>
            </a:endParaRPr>
          </a:p>
          <a:p>
            <a:pPr marL="285750" lvl="0" indent="-285750">
              <a:spcAft>
                <a:spcPts val="600"/>
              </a:spcAft>
              <a:buClr>
                <a:srgbClr val="7030A0"/>
              </a:buClr>
              <a:buFont typeface="Arial" panose="020B0604020202020204" pitchFamily="34" charset="0"/>
              <a:buChar char="•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Generic Design Assessment</a:t>
            </a:r>
          </a:p>
          <a:p>
            <a:pPr marL="742950" lvl="1" indent="-285750">
              <a:spcAft>
                <a:spcPts val="600"/>
              </a:spcAft>
              <a:buClr>
                <a:srgbClr val="7030A0"/>
              </a:buClr>
              <a:buFontTx/>
              <a:buChar char="-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Step 3 close to completion</a:t>
            </a:r>
          </a:p>
          <a:p>
            <a:pPr marL="742950" lvl="1" indent="-285750">
              <a:spcAft>
                <a:spcPts val="600"/>
              </a:spcAft>
              <a:buClr>
                <a:srgbClr val="7030A0"/>
              </a:buClr>
              <a:buFontTx/>
              <a:buChar char="-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r>
              <a:rPr lang="en-GB" sz="1600" kern="0" dirty="0" smtClean="0">
                <a:solidFill>
                  <a:schemeClr val="accent6">
                    <a:lumMod val="75000"/>
                  </a:schemeClr>
                </a:solidFill>
                <a:latin typeface="Arial"/>
                <a:ea typeface="ＭＳ Ｐゴシック" charset="0"/>
              </a:rPr>
              <a:t>Step 4 due to start</a:t>
            </a:r>
          </a:p>
          <a:p>
            <a:pPr lvl="0">
              <a:spcAft>
                <a:spcPts val="6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endParaRPr lang="en-GB" sz="1600" kern="0" dirty="0" smtClean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9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27" y="509588"/>
            <a:ext cx="7499120" cy="474662"/>
          </a:xfrm>
        </p:spPr>
        <p:txBody>
          <a:bodyPr/>
          <a:lstStyle/>
          <a:p>
            <a:r>
              <a:rPr lang="en-GB" dirty="0" smtClean="0"/>
              <a:t>60 years of operation at Wylfa </a:t>
            </a:r>
            <a:r>
              <a:rPr lang="en-GB" dirty="0" err="1" smtClean="0"/>
              <a:t>Newydd</a:t>
            </a:r>
            <a:r>
              <a:rPr lang="en-GB" dirty="0" smtClean="0"/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271" y="1156975"/>
            <a:ext cx="6454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lvl="1">
              <a:spcAft>
                <a:spcPts val="1000"/>
              </a:spcAft>
              <a:buClr>
                <a:srgbClr val="7030A0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</a:pPr>
            <a:endParaRPr lang="en-GB" sz="1600" kern="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8"/>
          <a:stretch/>
        </p:blipFill>
        <p:spPr>
          <a:xfrm>
            <a:off x="843147" y="4983664"/>
            <a:ext cx="7232074" cy="1270314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6271" y="1326252"/>
            <a:ext cx="7188451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Operational </a:t>
            </a:r>
            <a:r>
              <a:rPr lang="en-GB" sz="1800" kern="0" dirty="0">
                <a:solidFill>
                  <a:srgbClr val="1A1459"/>
                </a:solidFill>
                <a:latin typeface="Arial"/>
                <a:ea typeface="ＭＳ Ｐゴシック" charset="0"/>
              </a:rPr>
              <a:t>life of at least 60 years</a:t>
            </a: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>
                <a:solidFill>
                  <a:srgbClr val="1A1459"/>
                </a:solidFill>
                <a:latin typeface="Arial"/>
                <a:ea typeface="ＭＳ Ｐゴシック" charset="0"/>
              </a:rPr>
              <a:t>Entire station employee complement will be up to 850 </a:t>
            </a: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>
                <a:solidFill>
                  <a:srgbClr val="1A1459"/>
                </a:solidFill>
                <a:latin typeface="Arial"/>
                <a:ea typeface="ＭＳ Ｐゴシック" charset="0"/>
              </a:rPr>
              <a:t>Up to an additional 1000 staff during outage </a:t>
            </a: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periods</a:t>
            </a:r>
            <a:endParaRPr lang="en-GB" sz="1800" kern="0" dirty="0">
              <a:solidFill>
                <a:srgbClr val="1A1459"/>
              </a:solidFill>
              <a:latin typeface="Arial"/>
              <a:ea typeface="ＭＳ Ｐゴシック" charset="0"/>
            </a:endParaRP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Continue our strategic approach to training, development and skills </a:t>
            </a: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>
                <a:solidFill>
                  <a:srgbClr val="1A1459"/>
                </a:solidFill>
                <a:latin typeface="Arial"/>
                <a:ea typeface="ＭＳ Ｐゴシック" charset="0"/>
              </a:rPr>
              <a:t>B</a:t>
            </a: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enefit to the local and regional economy </a:t>
            </a: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Strong links with education and academia (e.g. NI, </a:t>
            </a:r>
            <a:r>
              <a:rPr lang="en-GB" sz="1800" kern="0" dirty="0" err="1" smtClean="0">
                <a:solidFill>
                  <a:srgbClr val="1A1459"/>
                </a:solidFill>
                <a:latin typeface="Arial"/>
                <a:ea typeface="ＭＳ Ｐゴシック" charset="0"/>
              </a:rPr>
              <a:t>IMechE</a:t>
            </a:r>
            <a:r>
              <a:rPr lang="en-GB" sz="1800" kern="0" dirty="0" smtClean="0">
                <a:solidFill>
                  <a:srgbClr val="1A1459"/>
                </a:solidFill>
                <a:latin typeface="Arial"/>
                <a:ea typeface="ＭＳ Ｐゴシック" charset="0"/>
              </a:rPr>
              <a:t>, ICE, IET)</a:t>
            </a:r>
            <a:endParaRPr lang="en-GB" sz="1800" kern="0" dirty="0">
              <a:solidFill>
                <a:srgbClr val="1A1459"/>
              </a:solidFill>
              <a:latin typeface="Arial"/>
              <a:ea typeface="ＭＳ Ｐゴシック" charset="0"/>
            </a:endParaRPr>
          </a:p>
          <a:p>
            <a:pPr marL="266700" lvl="0" indent="-266700">
              <a:spcAft>
                <a:spcPts val="1000"/>
              </a:spcAft>
              <a:buClr>
                <a:srgbClr val="8A288B"/>
              </a:buClr>
              <a:buFont typeface="Wingdings" charset="2"/>
              <a:buChar char="§"/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r>
              <a:rPr lang="en-GB" sz="1800" kern="0" dirty="0" smtClean="0">
                <a:solidFill>
                  <a:schemeClr val="tx2"/>
                </a:solidFill>
                <a:latin typeface="Arial"/>
                <a:ea typeface="ＭＳ Ｐゴシック" charset="0"/>
              </a:rPr>
              <a:t>Good neighbour in a partnership with the local community </a:t>
            </a:r>
          </a:p>
          <a:p>
            <a:pPr lvl="0">
              <a:spcAft>
                <a:spcPts val="1000"/>
              </a:spcAft>
              <a:buClr>
                <a:srgbClr val="8A288B"/>
              </a:buClr>
              <a:tabLst>
                <a:tab pos="266700" algn="l"/>
                <a:tab pos="534988" algn="l"/>
                <a:tab pos="542925" algn="l"/>
                <a:tab pos="809625" algn="l"/>
                <a:tab pos="1076325" algn="l"/>
                <a:tab pos="1343025" algn="l"/>
              </a:tabLst>
              <a:defRPr/>
            </a:pPr>
            <a:endParaRPr lang="en-GB" sz="1800" kern="0" dirty="0" smtClean="0">
              <a:solidFill>
                <a:schemeClr val="tx2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827" y="509588"/>
            <a:ext cx="7499120" cy="47466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kern="1200" dirty="0">
                <a:ea typeface="+mn-ea"/>
                <a:cs typeface="+mn-cs"/>
              </a:rPr>
              <a:t/>
            </a:r>
            <a:br>
              <a:rPr lang="en-GB" sz="1800" kern="1200" dirty="0">
                <a:ea typeface="+mn-ea"/>
                <a:cs typeface="+mn-cs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12810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b="1" dirty="0">
              <a:solidFill>
                <a:srgbClr val="1A1459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1A1459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744" y="517901"/>
            <a:ext cx="37513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000" dirty="0" smtClean="0">
                <a:solidFill>
                  <a:srgbClr val="8A288B"/>
                </a:solidFill>
                <a:latin typeface="Arial"/>
                <a:ea typeface="Arial Unicode MS" pitchFamily="50" charset="-128"/>
                <a:cs typeface="Arial" charset="0"/>
              </a:rPr>
              <a:t>For more information</a:t>
            </a:r>
            <a:endParaRPr lang="en-GB" sz="3000" dirty="0">
              <a:solidFill>
                <a:srgbClr val="8A288B"/>
              </a:solidFill>
              <a:latin typeface="Arial"/>
            </a:endParaRPr>
          </a:p>
        </p:txBody>
      </p:sp>
      <p:pic>
        <p:nvPicPr>
          <p:cNvPr id="1026" name="Picture 2" descr="Y:\Communications\Photography\2015\2015-07 Cemyln Bay Volunteering Pics\IMG_07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12"/>
          <a:stretch/>
        </p:blipFill>
        <p:spPr bwMode="auto">
          <a:xfrm>
            <a:off x="696488" y="1031262"/>
            <a:ext cx="7607007" cy="50484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58404" y="1303670"/>
            <a:ext cx="51737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1A1459"/>
                </a:solidFill>
                <a:latin typeface="Arial"/>
              </a:rPr>
              <a:t>Horizon Nuclear Power </a:t>
            </a:r>
            <a:r>
              <a:rPr lang="en-GB" sz="1800" dirty="0" smtClean="0">
                <a:solidFill>
                  <a:srgbClr val="1A1459"/>
                </a:solidFill>
                <a:latin typeface="Arial"/>
              </a:rPr>
              <a:t>channel</a:t>
            </a:r>
            <a:endParaRPr lang="en-GB" sz="1800" dirty="0">
              <a:solidFill>
                <a:srgbClr val="1A1459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1A1459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1A1459"/>
                </a:solidFill>
                <a:latin typeface="Arial"/>
              </a:rPr>
              <a:t>@</a:t>
            </a:r>
            <a:r>
              <a:rPr lang="en-GB" sz="1800" dirty="0">
                <a:solidFill>
                  <a:srgbClr val="1A1459"/>
                </a:solidFill>
                <a:latin typeface="Arial"/>
              </a:rPr>
              <a:t>HorizonNuclear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1A1459"/>
              </a:solidFill>
              <a:latin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1A1459"/>
                </a:solidFill>
                <a:latin typeface="Arial"/>
              </a:rPr>
              <a:t>www.horizonnuclearpower.com</a:t>
            </a:r>
            <a:endParaRPr lang="en-GB" sz="1800" dirty="0">
              <a:solidFill>
                <a:srgbClr val="1A1459"/>
              </a:solidFill>
              <a:latin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7103" b="16882"/>
          <a:stretch/>
        </p:blipFill>
        <p:spPr bwMode="auto">
          <a:xfrm>
            <a:off x="1630662" y="1279525"/>
            <a:ext cx="834095" cy="46320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9259" y="1783816"/>
            <a:ext cx="596900" cy="57943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2486669"/>
            <a:ext cx="603250" cy="6096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5152" y="3182111"/>
            <a:ext cx="4009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charset="0"/>
              </a:rPr>
              <a:t>Diolch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charset="0"/>
              </a:rPr>
              <a:t>yn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charset="0"/>
              </a:rPr>
              <a:t>fawr</a:t>
            </a:r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charset="0"/>
              </a:rPr>
              <a:t>iawn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92" y="501588"/>
            <a:ext cx="7499120" cy="448438"/>
          </a:xfrm>
        </p:spPr>
        <p:txBody>
          <a:bodyPr/>
          <a:lstStyle/>
          <a:p>
            <a:r>
              <a:rPr lang="en-US" sz="2000" b="1" dirty="0" smtClean="0">
                <a:latin typeface="Arial Black"/>
                <a:cs typeface="Arial Black"/>
              </a:rPr>
              <a:t/>
            </a:r>
            <a:br>
              <a:rPr lang="en-US" sz="2000" b="1" dirty="0" smtClean="0">
                <a:latin typeface="Arial Black"/>
                <a:cs typeface="Arial Black"/>
              </a:rPr>
            </a:br>
            <a:r>
              <a:rPr lang="en-US" sz="2000" b="1" dirty="0">
                <a:solidFill>
                  <a:srgbClr val="000066"/>
                </a:solidFill>
                <a:latin typeface="Arial Black"/>
                <a:cs typeface="Arial Black"/>
              </a:rPr>
              <a:t/>
            </a:r>
            <a:br>
              <a:rPr lang="en-US" sz="2000" b="1" dirty="0">
                <a:solidFill>
                  <a:srgbClr val="000066"/>
                </a:solidFill>
                <a:latin typeface="Arial Black"/>
                <a:cs typeface="Arial Black"/>
              </a:rPr>
            </a:br>
            <a:endParaRPr lang="en-US" sz="2000" b="1" dirty="0">
              <a:solidFill>
                <a:srgbClr val="000066"/>
              </a:solidFill>
              <a:latin typeface="Arial Black"/>
              <a:cs typeface="Arial Blac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038" y="533918"/>
            <a:ext cx="36647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kern="0" dirty="0">
                <a:solidFill>
                  <a:srgbClr val="8A288B"/>
                </a:solidFill>
                <a:latin typeface="Arial" charset="0"/>
                <a:ea typeface="ＭＳ Ｐゴシック" charset="0"/>
              </a:rPr>
              <a:t>Operational staffing*</a:t>
            </a:r>
            <a:endParaRPr lang="en-GB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28281"/>
              </p:ext>
            </p:extLst>
          </p:nvPr>
        </p:nvGraphicFramePr>
        <p:xfrm>
          <a:off x="991956" y="1288638"/>
          <a:ext cx="7059513" cy="451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171"/>
                <a:gridCol w="2353171"/>
                <a:gridCol w="2353171"/>
              </a:tblGrid>
              <a:tr h="87051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Function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Approximate</a:t>
                      </a:r>
                      <a:r>
                        <a:rPr lang="en-GB" baseline="0" dirty="0" smtClean="0"/>
                        <a:t> Split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Example Roles</a:t>
                      </a:r>
                      <a:endParaRPr lang="en-GB" dirty="0"/>
                    </a:p>
                  </a:txBody>
                  <a:tcPr/>
                </a:tc>
              </a:tr>
              <a:tr h="538891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Control Room Operators, Field Operators.</a:t>
                      </a:r>
                      <a:endParaRPr lang="en-GB" sz="1000" dirty="0"/>
                    </a:p>
                  </a:txBody>
                  <a:tcPr/>
                </a:tc>
              </a:tr>
              <a:tr h="538891">
                <a:tc>
                  <a:txBody>
                    <a:bodyPr/>
                    <a:lstStyle/>
                    <a:p>
                      <a:r>
                        <a:rPr lang="en-GB" dirty="0" smtClean="0"/>
                        <a:t>Engineering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Mechanical, Electrical, Control and Instrumentation, Nuclear.</a:t>
                      </a:r>
                      <a:endParaRPr lang="en-GB" sz="1000" dirty="0"/>
                    </a:p>
                  </a:txBody>
                  <a:tcPr/>
                </a:tc>
              </a:tr>
              <a:tr h="538891">
                <a:tc>
                  <a:txBody>
                    <a:bodyPr/>
                    <a:lstStyle/>
                    <a:p>
                      <a:r>
                        <a:rPr lang="en-GB" dirty="0" smtClean="0"/>
                        <a:t>Maintenance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Control and Instrumentation, Electrical, Mechanical.</a:t>
                      </a:r>
                      <a:endParaRPr lang="en-GB" sz="1000" dirty="0"/>
                    </a:p>
                  </a:txBody>
                  <a:tcPr/>
                </a:tc>
              </a:tr>
              <a:tr h="538891">
                <a:tc>
                  <a:txBody>
                    <a:bodyPr/>
                    <a:lstStyle/>
                    <a:p>
                      <a:r>
                        <a:rPr lang="en-GB" dirty="0" smtClean="0"/>
                        <a:t>Business 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HR, Finance,</a:t>
                      </a:r>
                      <a:r>
                        <a:rPr lang="en-GB" sz="1000" baseline="0" dirty="0" smtClean="0"/>
                        <a:t> Procurement, Administration, Stores.</a:t>
                      </a:r>
                      <a:endParaRPr lang="en-GB" sz="1000" dirty="0"/>
                    </a:p>
                  </a:txBody>
                  <a:tcPr/>
                </a:tc>
              </a:tr>
              <a:tr h="953423">
                <a:tc>
                  <a:txBody>
                    <a:bodyPr/>
                    <a:lstStyle/>
                    <a:p>
                      <a:r>
                        <a:rPr lang="en-GB" dirty="0" smtClean="0"/>
                        <a:t>Technical 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Health Physics, Chemistry, Reactor Physics, Environmental Science, Industrial Safety, Emergency Preparedness.</a:t>
                      </a:r>
                      <a:endParaRPr lang="en-GB" sz="1000" dirty="0"/>
                    </a:p>
                  </a:txBody>
                  <a:tcPr/>
                </a:tc>
              </a:tr>
              <a:tr h="538891">
                <a:tc>
                  <a:txBody>
                    <a:bodyPr/>
                    <a:lstStyle/>
                    <a:p>
                      <a:r>
                        <a:rPr lang="en-GB" dirty="0" smtClean="0"/>
                        <a:t>Training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7 %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Training</a:t>
                      </a:r>
                      <a:r>
                        <a:rPr lang="en-GB" sz="1000" baseline="0" dirty="0" smtClean="0"/>
                        <a:t> Instructors, Simulator Instructors, Administration.</a:t>
                      </a:r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26798" y="5888659"/>
            <a:ext cx="1258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* Indicative only</a:t>
            </a:r>
          </a:p>
        </p:txBody>
      </p:sp>
    </p:spTree>
    <p:extLst>
      <p:ext uri="{BB962C8B-B14F-4D97-AF65-F5344CB8AC3E}">
        <p14:creationId xmlns:p14="http://schemas.microsoft.com/office/powerpoint/2010/main" val="41089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orizon 2014">
  <a:themeElements>
    <a:clrScheme name="Custom 1">
      <a:dk1>
        <a:srgbClr val="8A288B"/>
      </a:dk1>
      <a:lt1>
        <a:srgbClr val="FFFFFF"/>
      </a:lt1>
      <a:dk2>
        <a:srgbClr val="1A1459"/>
      </a:dk2>
      <a:lt2>
        <a:srgbClr val="FFFFFF"/>
      </a:lt2>
      <a:accent1>
        <a:srgbClr val="8A288B"/>
      </a:accent1>
      <a:accent2>
        <a:srgbClr val="1A1459"/>
      </a:accent2>
      <a:accent3>
        <a:srgbClr val="F6861F"/>
      </a:accent3>
      <a:accent4>
        <a:srgbClr val="FFCE34"/>
      </a:accent4>
      <a:accent5>
        <a:srgbClr val="93AF2A"/>
      </a:accent5>
      <a:accent6>
        <a:srgbClr val="9C8DC3"/>
      </a:accent6>
      <a:hlink>
        <a:srgbClr val="8A288B"/>
      </a:hlink>
      <a:folHlink>
        <a:srgbClr val="E2E3E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Horizon 2014">
  <a:themeElements>
    <a:clrScheme name="Custom 1">
      <a:dk1>
        <a:srgbClr val="8A288B"/>
      </a:dk1>
      <a:lt1>
        <a:srgbClr val="FFFFFF"/>
      </a:lt1>
      <a:dk2>
        <a:srgbClr val="1A1459"/>
      </a:dk2>
      <a:lt2>
        <a:srgbClr val="FFFFFF"/>
      </a:lt2>
      <a:accent1>
        <a:srgbClr val="8A288B"/>
      </a:accent1>
      <a:accent2>
        <a:srgbClr val="1A1459"/>
      </a:accent2>
      <a:accent3>
        <a:srgbClr val="F6861F"/>
      </a:accent3>
      <a:accent4>
        <a:srgbClr val="FFCE34"/>
      </a:accent4>
      <a:accent5>
        <a:srgbClr val="93AF2A"/>
      </a:accent5>
      <a:accent6>
        <a:srgbClr val="9C8DC3"/>
      </a:accent6>
      <a:hlink>
        <a:srgbClr val="8A288B"/>
      </a:hlink>
      <a:folHlink>
        <a:srgbClr val="E2E3E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Horizon 2014">
  <a:themeElements>
    <a:clrScheme name="Custom 1">
      <a:dk1>
        <a:srgbClr val="8A288B"/>
      </a:dk1>
      <a:lt1>
        <a:srgbClr val="FFFFFF"/>
      </a:lt1>
      <a:dk2>
        <a:srgbClr val="1A1459"/>
      </a:dk2>
      <a:lt2>
        <a:srgbClr val="FFFFFF"/>
      </a:lt2>
      <a:accent1>
        <a:srgbClr val="8A288B"/>
      </a:accent1>
      <a:accent2>
        <a:srgbClr val="1A1459"/>
      </a:accent2>
      <a:accent3>
        <a:srgbClr val="F6861F"/>
      </a:accent3>
      <a:accent4>
        <a:srgbClr val="FFCE34"/>
      </a:accent4>
      <a:accent5>
        <a:srgbClr val="93AF2A"/>
      </a:accent5>
      <a:accent6>
        <a:srgbClr val="9C8DC3"/>
      </a:accent6>
      <a:hlink>
        <a:srgbClr val="8A288B"/>
      </a:hlink>
      <a:folHlink>
        <a:srgbClr val="E2E3E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Horizon 2014">
  <a:themeElements>
    <a:clrScheme name="Custom 1">
      <a:dk1>
        <a:srgbClr val="8A288B"/>
      </a:dk1>
      <a:lt1>
        <a:srgbClr val="FFFFFF"/>
      </a:lt1>
      <a:dk2>
        <a:srgbClr val="1A1459"/>
      </a:dk2>
      <a:lt2>
        <a:srgbClr val="FFFFFF"/>
      </a:lt2>
      <a:accent1>
        <a:srgbClr val="8A288B"/>
      </a:accent1>
      <a:accent2>
        <a:srgbClr val="1A1459"/>
      </a:accent2>
      <a:accent3>
        <a:srgbClr val="F6861F"/>
      </a:accent3>
      <a:accent4>
        <a:srgbClr val="FFCE34"/>
      </a:accent4>
      <a:accent5>
        <a:srgbClr val="93AF2A"/>
      </a:accent5>
      <a:accent6>
        <a:srgbClr val="9C8DC3"/>
      </a:accent6>
      <a:hlink>
        <a:srgbClr val="8A288B"/>
      </a:hlink>
      <a:folHlink>
        <a:srgbClr val="E2E3E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Horizon 2014">
  <a:themeElements>
    <a:clrScheme name="Custom 1">
      <a:dk1>
        <a:srgbClr val="8A288B"/>
      </a:dk1>
      <a:lt1>
        <a:srgbClr val="FFFFFF"/>
      </a:lt1>
      <a:dk2>
        <a:srgbClr val="1A1459"/>
      </a:dk2>
      <a:lt2>
        <a:srgbClr val="FFFFFF"/>
      </a:lt2>
      <a:accent1>
        <a:srgbClr val="8A288B"/>
      </a:accent1>
      <a:accent2>
        <a:srgbClr val="1A1459"/>
      </a:accent2>
      <a:accent3>
        <a:srgbClr val="F6861F"/>
      </a:accent3>
      <a:accent4>
        <a:srgbClr val="FFCE34"/>
      </a:accent4>
      <a:accent5>
        <a:srgbClr val="93AF2A"/>
      </a:accent5>
      <a:accent6>
        <a:srgbClr val="9C8DC3"/>
      </a:accent6>
      <a:hlink>
        <a:srgbClr val="8A288B"/>
      </a:hlink>
      <a:folHlink>
        <a:srgbClr val="E2E3E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0"/>
          </a:spcAft>
          <a:buClr>
            <a:schemeClr val="accent1"/>
          </a:buClr>
          <a:buSzTx/>
          <a:buFont typeface="Arial" charset="0"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FFE600"/>
        </a:dk2>
        <a:lt2>
          <a:srgbClr val="565A5E"/>
        </a:lt2>
        <a:accent1>
          <a:srgbClr val="0050A6"/>
        </a:accent1>
        <a:accent2>
          <a:srgbClr val="3D67AE"/>
        </a:accent2>
        <a:accent3>
          <a:srgbClr val="FFFFFF"/>
        </a:accent3>
        <a:accent4>
          <a:srgbClr val="000000"/>
        </a:accent4>
        <a:accent5>
          <a:srgbClr val="AAB3D0"/>
        </a:accent5>
        <a:accent6>
          <a:srgbClr val="365D9D"/>
        </a:accent6>
        <a:hlink>
          <a:srgbClr val="99CCFF"/>
        </a:hlink>
        <a:folHlink>
          <a:srgbClr val="99BA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22604</TotalTime>
  <Words>402</Words>
  <Application>Microsoft Office PowerPoint</Application>
  <PresentationFormat>On-screen Show (4:3)</PresentationFormat>
  <Paragraphs>96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1_Horizon 2014</vt:lpstr>
      <vt:lpstr>2_Horizon 2014</vt:lpstr>
      <vt:lpstr>6_Horizon 2014</vt:lpstr>
      <vt:lpstr>13_Horizon 2014</vt:lpstr>
      <vt:lpstr>17_Horizon 2014</vt:lpstr>
      <vt:lpstr>The Future – Wylfa Newydd</vt:lpstr>
      <vt:lpstr>Horizon overview</vt:lpstr>
      <vt:lpstr>Corporate structure</vt:lpstr>
      <vt:lpstr> </vt:lpstr>
      <vt:lpstr> </vt:lpstr>
      <vt:lpstr>Look Ahead FY15/16</vt:lpstr>
      <vt:lpstr>60 years of operation at Wylfa Newydd 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Carter</dc:creator>
  <cp:lastModifiedBy>Sophie Moorcock</cp:lastModifiedBy>
  <cp:revision>874</cp:revision>
  <cp:lastPrinted>2015-10-26T15:11:15Z</cp:lastPrinted>
  <dcterms:created xsi:type="dcterms:W3CDTF">2013-11-12T18:25:32Z</dcterms:created>
  <dcterms:modified xsi:type="dcterms:W3CDTF">2019-06-18T14:27:02Z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723370f7-5ce9-4cd1-9feb-10a816e80656</vt:lpwstr>
  </property>
  <property fmtid="{D5CDD505-2E9C-101B-9397-08002B2CF9AE}" pid="3" name="HorizonClassification">
    <vt:lpwstr>EXTERNALLY MARKED</vt:lpwstr>
  </property>
</Properties>
</file>